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59" r:id="rId6"/>
    <p:sldId id="281" r:id="rId7"/>
    <p:sldId id="278" r:id="rId8"/>
    <p:sldId id="282" r:id="rId9"/>
    <p:sldId id="276" r:id="rId10"/>
    <p:sldId id="264" r:id="rId11"/>
    <p:sldId id="265" r:id="rId12"/>
    <p:sldId id="266" r:id="rId13"/>
    <p:sldId id="280" r:id="rId14"/>
    <p:sldId id="283" r:id="rId15"/>
    <p:sldId id="284" r:id="rId16"/>
    <p:sldId id="275" r:id="rId17"/>
    <p:sldId id="285" r:id="rId18"/>
    <p:sldId id="268" r:id="rId19"/>
    <p:sldId id="286" r:id="rId20"/>
    <p:sldId id="287" r:id="rId21"/>
    <p:sldId id="288" r:id="rId22"/>
    <p:sldId id="289" r:id="rId23"/>
    <p:sldId id="274" r:id="rId24"/>
    <p:sldId id="271" r:id="rId25"/>
    <p:sldId id="269" r:id="rId26"/>
    <p:sldId id="273" r:id="rId27"/>
    <p:sldId id="270" r:id="rId28"/>
    <p:sldId id="272"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vis, Dilsey" initials="DD" lastIdx="2" clrIdx="6">
    <p:extLst>
      <p:ext uri="{19B8F6BF-5375-455C-9EA6-DF929625EA0E}">
        <p15:presenceInfo xmlns:p15="http://schemas.microsoft.com/office/powerpoint/2012/main" userId="S::dmdavis@rti.org::1e93f9f0-59f1-4a82-bb40-b5dc06590de6" providerId="AD"/>
      </p:ext>
    </p:extLst>
  </p:cmAuthor>
  <p:cmAuthor id="1" name="Rasmussen Foster, Laura" initials="RFL" lastIdx="6" clrIdx="0">
    <p:extLst>
      <p:ext uri="{19B8F6BF-5375-455C-9EA6-DF929625EA0E}">
        <p15:presenceInfo xmlns:p15="http://schemas.microsoft.com/office/powerpoint/2012/main" userId="S::lrasmussen@rti.org::5ad58509-b95f-4bf5-82b0-3432a84b06de" providerId="AD"/>
      </p:ext>
    </p:extLst>
  </p:cmAuthor>
  <p:cmAuthor id="2" name="Stadd, Jessie" initials="SJ" lastIdx="5" clrIdx="1">
    <p:extLst>
      <p:ext uri="{19B8F6BF-5375-455C-9EA6-DF929625EA0E}">
        <p15:presenceInfo xmlns:p15="http://schemas.microsoft.com/office/powerpoint/2012/main" userId="S::jstadd@rti.org::44a9573f-fddc-4716-bc25-9dc365c6924d" providerId="AD"/>
      </p:ext>
    </p:extLst>
  </p:cmAuthor>
  <p:cmAuthor id="3" name="Lambert, Shari" initials="LS" lastIdx="20" clrIdx="2">
    <p:extLst>
      <p:ext uri="{19B8F6BF-5375-455C-9EA6-DF929625EA0E}">
        <p15:presenceInfo xmlns:p15="http://schemas.microsoft.com/office/powerpoint/2012/main" userId="S::sbl@rti.org::62ef8086-de81-4226-b645-762e6e5dfc71" providerId="AD"/>
      </p:ext>
    </p:extLst>
  </p:cmAuthor>
  <p:cmAuthor id="4" name="Rodriguez, Christina" initials="RC" lastIdx="35" clrIdx="3">
    <p:extLst>
      <p:ext uri="{19B8F6BF-5375-455C-9EA6-DF929625EA0E}">
        <p15:presenceInfo xmlns:p15="http://schemas.microsoft.com/office/powerpoint/2012/main" userId="S::crodriguez@rti.org::2f401fdf-ae03-47d7-866c-72e20eb50d3f" providerId="AD"/>
      </p:ext>
    </p:extLst>
  </p:cmAuthor>
  <p:cmAuthor id="5" name="Shogren, Julie" initials="SJ" lastIdx="42" clrIdx="4">
    <p:extLst>
      <p:ext uri="{19B8F6BF-5375-455C-9EA6-DF929625EA0E}">
        <p15:presenceInfo xmlns:p15="http://schemas.microsoft.com/office/powerpoint/2012/main" userId="S::jshogren@rti.org::b8ac11d4-25b8-47fb-add8-e9c5ea412aae" providerId="AD"/>
      </p:ext>
    </p:extLst>
  </p:cmAuthor>
  <p:cmAuthor id="6" name="Romero, Veronica (Contractor)" initials="RV(" lastIdx="14" clrIdx="5">
    <p:extLst>
      <p:ext uri="{19B8F6BF-5375-455C-9EA6-DF929625EA0E}">
        <p15:presenceInfo xmlns:p15="http://schemas.microsoft.com/office/powerpoint/2012/main" userId="S::vromero.contractor@rti.org::8cc2934a-0480-4763-9595-e1bb6ddfe4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3E67"/>
    <a:srgbClr val="1F419A"/>
    <a:srgbClr val="002060"/>
    <a:srgbClr val="001F60"/>
    <a:srgbClr val="7C45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4" autoAdjust="0"/>
    <p:restoredTop sz="86420" autoAdjust="0"/>
  </p:normalViewPr>
  <p:slideViewPr>
    <p:cSldViewPr snapToGrid="0">
      <p:cViewPr varScale="1">
        <p:scale>
          <a:sx n="75" d="100"/>
          <a:sy n="75" d="100"/>
        </p:scale>
        <p:origin x="84" y="606"/>
      </p:cViewPr>
      <p:guideLst/>
    </p:cSldViewPr>
  </p:slideViewPr>
  <p:outlineViewPr>
    <p:cViewPr>
      <p:scale>
        <a:sx n="33" d="100"/>
        <a:sy n="33" d="100"/>
      </p:scale>
      <p:origin x="0" y="-1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CE1EB-4AC1-4CCA-9E7D-9D67868ABA72}" type="datetimeFigureOut">
              <a:rPr lang="en-US" smtClean="0"/>
              <a:t>2/24/2022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230C-8258-4529-832A-6A8AA1D5C3BA}" type="slidenum">
              <a:rPr lang="en-US" smtClean="0"/>
              <a:t>‹#›</a:t>
            </a:fld>
            <a:endParaRPr lang="en-US" dirty="0"/>
          </a:p>
        </p:txBody>
      </p:sp>
    </p:spTree>
    <p:extLst>
      <p:ext uri="{BB962C8B-B14F-4D97-AF65-F5344CB8AC3E}">
        <p14:creationId xmlns:p14="http://schemas.microsoft.com/office/powerpoint/2010/main" val="238353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DengXian" panose="020B0503020204020204" pitchFamily="2" charset="-122"/>
                <a:cs typeface="Times New Roman" panose="02020603050405020304" pitchFamily="18" charset="0"/>
              </a:rPr>
              <a:t>Facilitator Notes</a:t>
            </a:r>
            <a:r>
              <a:rPr lang="en-US" sz="1800" dirty="0">
                <a:effectLst/>
                <a:latin typeface="Calibri" panose="020F0502020204030204" pitchFamily="34" charset="0"/>
                <a:ea typeface="DengXian" panose="020B0503020204020204" pitchFamily="2"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B0503020204020204" pitchFamily="2" charset="-122"/>
                <a:cs typeface="Times New Roman" panose="02020603050405020304" pitchFamily="18" charset="0"/>
              </a:rPr>
              <a:t>Participants log in and get settled.</a:t>
            </a: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a:t>
            </a:fld>
            <a:endParaRPr lang="en-US" dirty="0"/>
          </a:p>
        </p:txBody>
      </p:sp>
    </p:spTree>
    <p:extLst>
      <p:ext uri="{BB962C8B-B14F-4D97-AF65-F5344CB8AC3E}">
        <p14:creationId xmlns:p14="http://schemas.microsoft.com/office/powerpoint/2010/main" val="68372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 </a:t>
            </a:r>
            <a:r>
              <a:rPr lang="en-US" sz="1800" b="0" dirty="0">
                <a:effectLst/>
                <a:latin typeface="Calibri" panose="020F0502020204030204" pitchFamily="34" charset="0"/>
                <a:ea typeface="DengXian" panose="02010600030101010101" pitchFamily="2" charset="-122"/>
                <a:cs typeface="Times New Roman" panose="02020603050405020304" pitchFamily="18" charset="0"/>
              </a:rPr>
              <a:t>(</a:t>
            </a:r>
            <a:r>
              <a:rPr lang="en-US" sz="1800" b="0" i="1" dirty="0">
                <a:effectLst/>
                <a:latin typeface="Calibri" panose="020F0502020204030204" pitchFamily="34" charset="0"/>
                <a:ea typeface="DengXian" panose="02010600030101010101" pitchFamily="2" charset="-122"/>
                <a:cs typeface="Times New Roman" panose="02020603050405020304" pitchFamily="18" charset="0"/>
              </a:rPr>
              <a:t>alternative to video</a:t>
            </a:r>
            <a:r>
              <a:rPr lang="en-US" sz="1800" b="0" dirty="0">
                <a:effectLst/>
                <a:latin typeface="Calibri" panose="020F0502020204030204" pitchFamily="34" charset="0"/>
                <a:ea typeface="DengXian" panose="02010600030101010101" pitchFamily="2" charset="-122"/>
                <a:cs typeface="Times New Roman" panose="02020603050405020304" pitchFamily="18" charset="0"/>
              </a:rPr>
              <a:t>): </a:t>
            </a:r>
          </a:p>
          <a:p>
            <a:r>
              <a:rPr lang="en-US" sz="1800" b="0" i="0" u="none" strike="noStrike" baseline="0" dirty="0">
                <a:solidFill>
                  <a:srgbClr val="13609C"/>
                </a:solidFill>
                <a:latin typeface="Avenir LT Std 45 Book"/>
              </a:rPr>
              <a:t>“Finally, germs need to survive so that they’re still able to make someone sick. Keep in mind that germ spread and infections can be prevented. Acting on one or more of these five elements can keep germs from spreading and keep people from getting infected – that’s infection control.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“Now that we’ve talked about how germs spread and make people sick, let’s talk about how that usually happens in healthcare.” </a:t>
            </a:r>
            <a:endParaRPr lang="en-US" sz="1800" dirty="0"/>
          </a:p>
        </p:txBody>
      </p:sp>
      <p:sp>
        <p:nvSpPr>
          <p:cNvPr id="4" name="Slide Number Placeholder 3"/>
          <p:cNvSpPr>
            <a:spLocks noGrp="1"/>
          </p:cNvSpPr>
          <p:nvPr>
            <p:ph type="sldNum" sz="quarter" idx="5"/>
          </p:nvPr>
        </p:nvSpPr>
        <p:spPr/>
        <p:txBody>
          <a:bodyPr/>
          <a:lstStyle/>
          <a:p>
            <a:fld id="{DB64230C-8258-4529-832A-6A8AA1D5C3BA}" type="slidenum">
              <a:rPr lang="en-US" smtClean="0"/>
              <a:t>10</a:t>
            </a:fld>
            <a:endParaRPr lang="en-US" dirty="0"/>
          </a:p>
        </p:txBody>
      </p:sp>
    </p:spTree>
    <p:extLst>
      <p:ext uri="{BB962C8B-B14F-4D97-AF65-F5344CB8AC3E}">
        <p14:creationId xmlns:p14="http://schemas.microsoft.com/office/powerpoint/2010/main" val="295695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r>
              <a:rPr lang="en-US" sz="1800" b="0" i="0" u="none" strike="noStrike" baseline="0" dirty="0">
                <a:solidFill>
                  <a:srgbClr val="211D1E"/>
                </a:solidFill>
                <a:latin typeface="Avenir LT Std 45 Book"/>
              </a:rPr>
              <a:t>Explain the four main pathways for germ spread in healthcare. </a:t>
            </a:r>
            <a:endParaRPr lang="en-US" dirty="0"/>
          </a:p>
          <a:p>
            <a:endParaRPr lang="en-US" dirty="0"/>
          </a:p>
          <a:p>
            <a:r>
              <a:rPr lang="en-US" sz="1200" b="1" dirty="0">
                <a:effectLst/>
                <a:latin typeface="Calibri" panose="020F0502020204030204" pitchFamily="34" charset="0"/>
                <a:ea typeface="DengXian" panose="02010600030101010101" pitchFamily="2" charset="-122"/>
                <a:cs typeface="Times New Roman" panose="02020603050405020304" pitchFamily="18" charset="0"/>
              </a:rPr>
              <a:t>Sample Script: </a:t>
            </a:r>
            <a:endParaRPr lang="en-US" dirty="0"/>
          </a:p>
          <a:p>
            <a:r>
              <a:rPr lang="en-US" sz="1800" b="0" i="0" u="none" strike="noStrike" baseline="0" dirty="0">
                <a:solidFill>
                  <a:srgbClr val="13609C"/>
                </a:solidFill>
                <a:latin typeface="Avenir LT Std 45 Book"/>
              </a:rPr>
              <a:t>“In most cases, there are four main pathways for germs to be spread from reservoirs in healthcare: the first is through touch. That usually involves the skin – especially the hands – but it also happens with devices, which touch different people and surfaces.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“Another pathway for germs is through breathing in. A third is through splashes or sprays of blood, body fluid, or water from a sink or other source. Germs in those splashes or sprays can get into a person’s eyes, nose, or mouth, or into a cut or a break in their skin and cause infection.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“The last common pathway for germ spread in healthcare is through clinical care tasks that bypass or break down the body’s natural defenses, like when a patient’s skin has to be broken to insert an IV. That creates a pathway for germs to enter the patient’s body.”</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11</a:t>
            </a:fld>
            <a:endParaRPr lang="en-US" dirty="0"/>
          </a:p>
        </p:txBody>
      </p:sp>
    </p:spTree>
    <p:extLst>
      <p:ext uri="{BB962C8B-B14F-4D97-AF65-F5344CB8AC3E}">
        <p14:creationId xmlns:p14="http://schemas.microsoft.com/office/powerpoint/2010/main" val="698429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Connect the elements of how germs spread and make people sick and the common pathways for germ spread in healthcare to infection control actions that stop germs from spreading.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Transition to learning activity. </a:t>
            </a:r>
          </a:p>
          <a:p>
            <a:pPr marL="285750" indent="-285750">
              <a:buFont typeface="Arial" panose="020B0604020202020204" pitchFamily="34" charset="0"/>
              <a:buChar char="•"/>
            </a:pPr>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“Infection control actions at any one of the key points we just discussed can stop germs from spreading and causing infection. To make decisions about infection control, it’s important to think about </a:t>
            </a:r>
            <a:r>
              <a:rPr lang="en-US" sz="1800" b="0" i="0" u="sng" strike="noStrike" baseline="0" dirty="0">
                <a:solidFill>
                  <a:srgbClr val="13609C"/>
                </a:solidFill>
                <a:latin typeface="Avenir LT Std 45 Book"/>
              </a:rPr>
              <a:t>where </a:t>
            </a:r>
            <a:r>
              <a:rPr lang="en-US" sz="1800" b="0" i="0" u="none" strike="noStrike" baseline="0" dirty="0">
                <a:solidFill>
                  <a:srgbClr val="13609C"/>
                </a:solidFill>
                <a:latin typeface="Avenir LT Std 45 Book"/>
              </a:rPr>
              <a:t>the germs are – which reservoir or reservoirs you are dealing with – and </a:t>
            </a:r>
            <a:r>
              <a:rPr lang="en-US" sz="1800" b="0" i="0" u="sng" strike="noStrike" baseline="0" dirty="0">
                <a:solidFill>
                  <a:srgbClr val="13609C"/>
                </a:solidFill>
                <a:latin typeface="Avenir LT Std 45 Book"/>
              </a:rPr>
              <a:t>how </a:t>
            </a:r>
            <a:r>
              <a:rPr lang="en-US" sz="1800" b="0" i="0" u="none" strike="noStrike" baseline="0" dirty="0">
                <a:solidFill>
                  <a:srgbClr val="13609C"/>
                </a:solidFill>
                <a:latin typeface="Avenir LT Std 45 Book"/>
              </a:rPr>
              <a:t>the germs might get somewhere else – the pathway. Then, you can recognize the risk for germ spread to happen, and do something about it.” </a:t>
            </a:r>
            <a:endParaRPr lang="en-US" sz="1800" b="0" i="0" u="none" strike="noStrike" baseline="0" dirty="0">
              <a:solidFill>
                <a:srgbClr val="211D1E"/>
              </a:solidFill>
              <a:latin typeface="Avenir LT Std 45 Book"/>
            </a:endParaRPr>
          </a:p>
          <a:p>
            <a:endParaRPr lang="en-US" dirty="0"/>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12</a:t>
            </a:fld>
            <a:endParaRPr lang="en-US" dirty="0"/>
          </a:p>
        </p:txBody>
      </p:sp>
    </p:spTree>
    <p:extLst>
      <p:ext uri="{BB962C8B-B14F-4D97-AF65-F5344CB8AC3E}">
        <p14:creationId xmlns:p14="http://schemas.microsoft.com/office/powerpoint/2010/main" val="1224156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13</a:t>
            </a:fld>
            <a:endParaRPr lang="en-US" dirty="0"/>
          </a:p>
        </p:txBody>
      </p:sp>
    </p:spTree>
    <p:extLst>
      <p:ext uri="{BB962C8B-B14F-4D97-AF65-F5344CB8AC3E}">
        <p14:creationId xmlns:p14="http://schemas.microsoft.com/office/powerpoint/2010/main" val="1421486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Explain the learning activity, which uses scenarios in which patients get infections in healthcare settings. With the first scenario, establish how an infection could occur by walking participants through possibilities for each of the five elements of how germs make people sick, beginning with a germ in a reservoir.</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Explain that the emphasis should not be on the characteristics of the specific germ, but on using the framework of the five elements, the main reservoirs for germs in healthcare, and the four main pathways for germ spread in healthcare to imagine how a patient might get an infection.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The “story” that you create for how an infection occurs does not necessarily need to have exactly five steps, but should use the five elements as a guide. For instance, a germ can spread from its initial reservoir by a pathway to another reservoir (such as a surface or person), and then from there by a pathway (such as touch) to another surface or person, before arriving at a person that it infects.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Depending on your audience and if time allows, you may choose to ask a volunteer to name an infection control action that could stop the germ at a given element. </a:t>
            </a:r>
          </a:p>
          <a:p>
            <a:pPr marL="742950" lvl="1" indent="-285750">
              <a:buFont typeface="Arial" panose="020B0604020202020204" pitchFamily="34" charset="0"/>
              <a:buChar char="•"/>
            </a:pPr>
            <a:endParaRPr lang="en-US" sz="1800" b="0" i="0" u="none" strike="noStrike" baseline="0" dirty="0">
              <a:solidFill>
                <a:srgbClr val="211D1E"/>
              </a:solidFill>
              <a:effectLst/>
              <a:latin typeface="Avenir LT Std 45 Book"/>
              <a:ea typeface="DengXian" panose="02010600030101010101" pitchFamily="2" charset="-122"/>
              <a:cs typeface="Times New Roman" panose="02020603050405020304" pitchFamily="18" charset="0"/>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“Now that we’ve talked about how germs spread and cause infection in healthcare, let’s imagine a few scenarios where it could happen. I’ll walk you through the first scenario as an example, and then you’ll have the opportunity to create your own scenario. I’ll start with the germ and the initial reservoir, and then I’ll walk through some possibilities for each of the five factors of germ spread. In the end, a patient could be infected with this germ. Of course, there are infection control actions that can keep the germ from spreading, but for now, we’re focusing on how germs spread and make people sick.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“It’s not necessary to know everything about the germ in the example to do the activity! The point is to think through the elements of how germs can be spread. Let’s get started.” </a:t>
            </a:r>
            <a:endParaRPr lang="en-US" dirty="0"/>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14</a:t>
            </a:fld>
            <a:endParaRPr lang="en-US" dirty="0"/>
          </a:p>
        </p:txBody>
      </p:sp>
    </p:spTree>
    <p:extLst>
      <p:ext uri="{BB962C8B-B14F-4D97-AF65-F5344CB8AC3E}">
        <p14:creationId xmlns:p14="http://schemas.microsoft.com/office/powerpoint/2010/main" val="3733604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Briefly summarize each of the five elements in the sample scenario.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Once you have described this first scenario, advance to the next slide, which contains the “How Germs Spread” information from the beginning of the session, tailored to illustrate this example.</a:t>
            </a:r>
          </a:p>
          <a:p>
            <a:endParaRPr lang="en-US" dirty="0"/>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“Our germ is strep, and our reservoir is the skin: a healthcare worker’s hand. What is a pathway for the germ to be spread from the hand? The worker could touch the bed rail in a patient’s room without cleaning their hands first. </a:t>
            </a:r>
            <a:r>
              <a:rPr lang="en-US" sz="1800" dirty="0">
                <a:solidFill>
                  <a:srgbClr val="000000"/>
                </a:solidFill>
                <a:latin typeface="Segoe UI" panose="020B0502040204020203" pitchFamily="34" charset="0"/>
              </a:rPr>
              <a:t>Recall the five elements of how germs spread and cause infection: reservoirs, pathways, a person, a body's defenses, and survival.”</a:t>
            </a:r>
            <a:endParaRPr lang="en-US" sz="1800" b="0" i="0" u="none" strike="noStrike" baseline="0" dirty="0">
              <a:solidFill>
                <a:srgbClr val="13609C"/>
              </a:solidFill>
              <a:latin typeface="Avenir LT Std 45 Book"/>
            </a:endParaRPr>
          </a:p>
          <a:p>
            <a:endParaRPr lang="en-US" sz="1800" b="0" i="0" u="none" strike="noStrike" baseline="0" dirty="0">
              <a:solidFill>
                <a:srgbClr val="13609C"/>
              </a:solidFill>
              <a:latin typeface="Avenir LT Std 45 Book"/>
            </a:endParaRPr>
          </a:p>
        </p:txBody>
      </p:sp>
      <p:sp>
        <p:nvSpPr>
          <p:cNvPr id="4" name="Slide Number Placeholder 3"/>
          <p:cNvSpPr>
            <a:spLocks noGrp="1"/>
          </p:cNvSpPr>
          <p:nvPr>
            <p:ph type="sldNum" sz="quarter" idx="5"/>
          </p:nvPr>
        </p:nvSpPr>
        <p:spPr/>
        <p:txBody>
          <a:bodyPr/>
          <a:lstStyle/>
          <a:p>
            <a:fld id="{DB64230C-8258-4529-832A-6A8AA1D5C3BA}" type="slidenum">
              <a:rPr lang="en-US" smtClean="0"/>
              <a:t>15</a:t>
            </a:fld>
            <a:endParaRPr lang="en-US" dirty="0"/>
          </a:p>
        </p:txBody>
      </p:sp>
    </p:spTree>
    <p:extLst>
      <p:ext uri="{BB962C8B-B14F-4D97-AF65-F5344CB8AC3E}">
        <p14:creationId xmlns:p14="http://schemas.microsoft.com/office/powerpoint/2010/main" val="710085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Emphasize that the five elements that you described are not the only ways that this germ can be spread from this reservoir.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Note that the five elements are not necessarily steps that happen all in order, and that they are not inevitable. Infection control actions can keep the germ from spreading at any of the elements. </a:t>
            </a:r>
          </a:p>
          <a:p>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Segoe UI" panose="020B0502040204020203" pitchFamily="34" charset="0"/>
              </a:rPr>
              <a:t>"The worker could touch the bed rail in a patient’s room without cleaning their hands first.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Segoe UI" panose="020B0502040204020203" pitchFamily="34" charset="0"/>
              </a:rPr>
              <a:t>“</a:t>
            </a:r>
            <a:r>
              <a:rPr lang="en-US" sz="1800" b="0" i="0" u="none" strike="noStrike" baseline="0" dirty="0">
                <a:solidFill>
                  <a:srgbClr val="13609C"/>
                </a:solidFill>
                <a:latin typeface="Avenir LT Std 45 Book"/>
              </a:rPr>
              <a:t>The germ is now on the bed rail. From there, how could it get to the patient? The patient could pick up the germ on their hand when they touch the bed rail, if it hasn’t been cleaned and disinfected first. The patient could then rub their eye, delivering the germ to their body. The germ has survived because the bed rail wasn’t cleaned and disinfected, and the patient’s natural defenses can’t fight it off. The patient now has an infection.</a:t>
            </a:r>
            <a:r>
              <a:rPr lang="en-US" sz="2800" b="0" i="0" dirty="0">
                <a:solidFill>
                  <a:srgbClr val="13609C"/>
                </a:solidFill>
                <a:effectLst/>
                <a:latin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b="0" i="0" u="none" strike="noStrike" baseline="0" dirty="0">
                <a:solidFill>
                  <a:srgbClr val="13609C"/>
                </a:solidFill>
                <a:latin typeface="Avenir LT Std 45 Book"/>
              </a:rPr>
              <a:t>“Now, the way that I just outlined the five elements in this example isn’t the only way germ spread could happen. In fact, there are many ways that the elements could work in this scenario for an end result of a patient becoming infected.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“It’s also important to remember that the elements aren’t steps in an order and that it’s not inevitable that someone will get sick from a germ – infection control actions can keep germs from spreading at any point: the reservoir, pathway, the new person to infect, their body’s defenses, and the survival of the germ itself!”</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16</a:t>
            </a:fld>
            <a:endParaRPr lang="en-US" dirty="0"/>
          </a:p>
        </p:txBody>
      </p:sp>
    </p:spTree>
    <p:extLst>
      <p:ext uri="{BB962C8B-B14F-4D97-AF65-F5344CB8AC3E}">
        <p14:creationId xmlns:p14="http://schemas.microsoft.com/office/powerpoint/2010/main" val="3729081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Briefly describe the three germ-and-reservoir scenarios listed on the slide: </a:t>
            </a:r>
            <a:r>
              <a:rPr lang="en-US" sz="1800" b="0" i="1" u="none" strike="noStrike" baseline="0" dirty="0">
                <a:solidFill>
                  <a:srgbClr val="211D1E"/>
                </a:solidFill>
                <a:latin typeface="Avenir LT Std 45 Book"/>
              </a:rPr>
              <a:t>Escherichia coli </a:t>
            </a:r>
            <a:r>
              <a:rPr lang="en-US" sz="1800" b="0" i="0" u="none" strike="noStrike" baseline="0" dirty="0">
                <a:solidFill>
                  <a:srgbClr val="211D1E"/>
                </a:solidFill>
                <a:latin typeface="Avenir LT Std 45 Book"/>
              </a:rPr>
              <a:t>(</a:t>
            </a:r>
            <a:r>
              <a:rPr lang="en-US" sz="1800" b="0" i="1" u="none" strike="noStrike" baseline="0" dirty="0">
                <a:solidFill>
                  <a:srgbClr val="211D1E"/>
                </a:solidFill>
                <a:latin typeface="Avenir LT Std 45 Book"/>
              </a:rPr>
              <a:t>E. coli</a:t>
            </a:r>
            <a:r>
              <a:rPr lang="en-US" sz="1800" b="0" i="0" u="none" strike="noStrike" baseline="0" dirty="0">
                <a:solidFill>
                  <a:srgbClr val="211D1E"/>
                </a:solidFill>
                <a:latin typeface="Avenir LT Std 45 Book"/>
              </a:rPr>
              <a:t>) in a patient’s gut; </a:t>
            </a:r>
            <a:r>
              <a:rPr lang="en-US" sz="1800" b="0" i="1" u="none" strike="noStrike" baseline="0" dirty="0" err="1">
                <a:solidFill>
                  <a:srgbClr val="211D1E"/>
                </a:solidFill>
                <a:latin typeface="Avenir LT Std 45 Book"/>
              </a:rPr>
              <a:t>Clostridioides</a:t>
            </a:r>
            <a:r>
              <a:rPr lang="en-US" sz="1800" b="0" i="1" u="none" strike="noStrike" baseline="0" dirty="0">
                <a:solidFill>
                  <a:srgbClr val="211D1E"/>
                </a:solidFill>
                <a:latin typeface="Avenir LT Std 45 Book"/>
              </a:rPr>
              <a:t> difficile </a:t>
            </a:r>
            <a:r>
              <a:rPr lang="en-US" sz="1800" b="0" i="0" u="none" strike="noStrike" baseline="0" dirty="0">
                <a:solidFill>
                  <a:srgbClr val="211D1E"/>
                </a:solidFill>
                <a:latin typeface="Avenir LT Std 45 Book"/>
              </a:rPr>
              <a:t>(</a:t>
            </a:r>
            <a:r>
              <a:rPr lang="en-US" sz="1800" b="0" i="1" u="none" strike="noStrike" baseline="0" dirty="0">
                <a:solidFill>
                  <a:srgbClr val="211D1E"/>
                </a:solidFill>
                <a:latin typeface="Avenir LT Std 45 Book"/>
              </a:rPr>
              <a:t>C. difficile, C. diff</a:t>
            </a:r>
            <a:r>
              <a:rPr lang="en-US" sz="1800" b="0" i="0" u="none" strike="noStrike" baseline="0" dirty="0">
                <a:solidFill>
                  <a:srgbClr val="211D1E"/>
                </a:solidFill>
                <a:latin typeface="Avenir LT Std 45 Book"/>
              </a:rPr>
              <a:t>)</a:t>
            </a:r>
            <a:r>
              <a:rPr lang="en-US" sz="1800" b="0" i="1" u="none" strike="noStrike" baseline="0" dirty="0">
                <a:solidFill>
                  <a:srgbClr val="211D1E"/>
                </a:solidFill>
                <a:latin typeface="Avenir LT Std 45 Book"/>
              </a:rPr>
              <a:t> </a:t>
            </a:r>
            <a:r>
              <a:rPr lang="en-US" sz="1800" b="0" i="0" u="none" strike="noStrike" baseline="0" dirty="0">
                <a:solidFill>
                  <a:srgbClr val="211D1E"/>
                </a:solidFill>
                <a:latin typeface="Avenir LT Std 45 Book"/>
              </a:rPr>
              <a:t>on a blood pressure cuff; </a:t>
            </a:r>
            <a:r>
              <a:rPr lang="en-US" sz="1800" b="0" i="1" u="none" strike="noStrike" baseline="0" dirty="0">
                <a:solidFill>
                  <a:srgbClr val="211D1E"/>
                </a:solidFill>
                <a:latin typeface="Avenir LT Std 45 Book"/>
              </a:rPr>
              <a:t>Pseudomonas </a:t>
            </a:r>
            <a:r>
              <a:rPr lang="en-US" sz="1800" b="0" i="0" u="none" strike="noStrike" baseline="0" dirty="0">
                <a:solidFill>
                  <a:srgbClr val="211D1E"/>
                </a:solidFill>
                <a:latin typeface="Avenir LT Std 45 Book"/>
              </a:rPr>
              <a:t>in a water faucet.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Explain that the “story” that participants create for how an infection could occur should use the germ and the reservoir in one of the three scenarios as a starting point. The stories do not necessarily need to have exactly five steps, but should use the five elements as a guide.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Reiterate and emphasize that it is not necessary to have in-depth knowledge about the characteristics of the specific germ. Participants will use the framework of the five elements and the four main pathways for germ spread in healthcare to imagine how a patient could get an infection.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You can also point out that participants often will not know the exact germs they could be encountering in a healthcare setting.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Remind participants that they encounter these germs and situations every day. Encourage them to draw on their professional experiences as a starting point to create their stories.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Inform participants that they will have about 4 minutes to create their story. </a:t>
            </a:r>
            <a:endParaRPr lang="en-US" sz="1800" b="0" i="0" u="none" strike="noStrike" baseline="0" dirty="0">
              <a:solidFill>
                <a:srgbClr val="7C4578"/>
              </a:solidFill>
              <a:latin typeface="Wingdings 3" panose="05040102010807070707" pitchFamily="18" charset="2"/>
            </a:endParaRP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Invite participants to note their ideas in their participant booklet.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You may choose to assign participants to one of the scenarios, such as by birth month or last name (“If you were born in January, February, March, or April, you’ll work on the first scenario,” or “If your last name begins with …”), or you can ask them to choose the scenario they’d like to work with.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Timeline, platform, and group size permitting, you might choose to divide participants into breakout rooms for group discussion. </a:t>
            </a:r>
          </a:p>
          <a:p>
            <a:pPr marL="285750" indent="-285750">
              <a:buFont typeface="Arial" panose="020B0604020202020204" pitchFamily="34" charset="0"/>
              <a:buChar char="•"/>
            </a:pPr>
            <a:r>
              <a:rPr lang="en-US" sz="1800" b="1" i="0" u="none" strike="noStrike" baseline="0" dirty="0">
                <a:solidFill>
                  <a:srgbClr val="211D1E"/>
                </a:solidFill>
                <a:latin typeface="Avenir LT Std 45 Book"/>
              </a:rPr>
              <a:t>Advance to slide 18</a:t>
            </a:r>
            <a:r>
              <a:rPr lang="en-US" sz="1800" b="0" i="0" u="none" strike="noStrike" baseline="0" dirty="0">
                <a:solidFill>
                  <a:srgbClr val="211D1E"/>
                </a:solidFill>
                <a:latin typeface="Avenir LT Std 45 Book"/>
              </a:rPr>
              <a:t>, which reminds participants of the elements and germ-and-reservoir pairs. </a:t>
            </a:r>
          </a:p>
          <a:p>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“Now it’s your turn. Choose one of these three scenarios: (1) </a:t>
            </a:r>
            <a:r>
              <a:rPr lang="en-US" sz="1800" b="0" i="1" u="none" strike="noStrike" baseline="0" dirty="0">
                <a:solidFill>
                  <a:srgbClr val="13609C"/>
                </a:solidFill>
                <a:latin typeface="Avenir LT Std 45 Book"/>
              </a:rPr>
              <a:t>E. coli </a:t>
            </a:r>
            <a:r>
              <a:rPr lang="en-US" sz="1800" b="0" i="0" u="none" strike="noStrike" baseline="0" dirty="0">
                <a:solidFill>
                  <a:srgbClr val="13609C"/>
                </a:solidFill>
                <a:latin typeface="Avenir LT Std 45 Book"/>
              </a:rPr>
              <a:t>in a patient’s gut; (2) </a:t>
            </a:r>
            <a:r>
              <a:rPr lang="en-US" sz="1800" b="0" i="1" u="none" strike="noStrike" baseline="0" dirty="0">
                <a:solidFill>
                  <a:srgbClr val="13609C"/>
                </a:solidFill>
                <a:latin typeface="Avenir LT Std 45 Book"/>
              </a:rPr>
              <a:t>C. difficile </a:t>
            </a:r>
            <a:r>
              <a:rPr lang="en-US" sz="1800" b="0" i="0" u="none" strike="noStrike" baseline="0" dirty="0">
                <a:solidFill>
                  <a:srgbClr val="13609C"/>
                </a:solidFill>
                <a:latin typeface="Avenir LT Std 45 Book"/>
              </a:rPr>
              <a:t>on a blood pressure cuff; or (3) </a:t>
            </a:r>
            <a:r>
              <a:rPr lang="en-US" sz="1800" b="0" i="1" u="none" strike="noStrike" baseline="0" dirty="0">
                <a:solidFill>
                  <a:srgbClr val="13609C"/>
                </a:solidFill>
                <a:latin typeface="Avenir LT Std 45 Book"/>
              </a:rPr>
              <a:t>Pseudomonas </a:t>
            </a:r>
            <a:r>
              <a:rPr lang="en-US" sz="1800" b="0" i="0" u="none" strike="noStrike" baseline="0" dirty="0">
                <a:solidFill>
                  <a:srgbClr val="13609C"/>
                </a:solidFill>
                <a:latin typeface="Avenir LT Std 45 Book"/>
              </a:rPr>
              <a:t>in a water faucet.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“In your participant booklet, make notes on a possible pathway for the germ to be spread from the reservoir, and write down how each of the five elements could contribute to a patient getting an infection. I encourage you to draw on your work experiences as you’re thinking about your ‘story,’ since these are things that you encounter and react to every day.</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“And let me reassure you – it’s not necessary to know the details and characteristics of the germ in your scenario. Instead, think about the framework of the five elements and how they work to result in someone getting sick.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“One more thing: even though there are five elements, there don’t necessarily need to be five ‘steps.’ A germ could be spread from one reservoir to a person, who spreads it to another reservoir, where it’s picked up by a patient. If the germ survives all this and gets around the patient’s natural defenses, it can cause an infection.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“You’ll have about 4 minutes for this activity.”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17</a:t>
            </a:fld>
            <a:endParaRPr lang="en-US" dirty="0"/>
          </a:p>
        </p:txBody>
      </p:sp>
    </p:spTree>
    <p:extLst>
      <p:ext uri="{BB962C8B-B14F-4D97-AF65-F5344CB8AC3E}">
        <p14:creationId xmlns:p14="http://schemas.microsoft.com/office/powerpoint/2010/main" val="2539580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Point out that the five elements are provided on the slide for reference and explain how participants can ask for help.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Inform participants that you will give a “warning” when 1 minute is remaining. </a:t>
            </a:r>
          </a:p>
          <a:p>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“I’ll leave this slide up as a reminder while you’re working. If you have any questions, please feel free to use the ‘raise your hand’ feature. I’ll give you a warning when you have about 1 minute left.” </a:t>
            </a:r>
          </a:p>
          <a:p>
            <a:r>
              <a:rPr lang="en-US" sz="1800" b="0" i="1" u="none" strike="noStrike" baseline="0" dirty="0">
                <a:solidFill>
                  <a:srgbClr val="211D1E"/>
                </a:solidFill>
                <a:latin typeface="Avenir LT Std 45 Book"/>
              </a:rPr>
              <a:t>(Give warning when 1 minute is remaining.)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18</a:t>
            </a:fld>
            <a:endParaRPr lang="en-US" dirty="0"/>
          </a:p>
        </p:txBody>
      </p:sp>
    </p:spTree>
    <p:extLst>
      <p:ext uri="{BB962C8B-B14F-4D97-AF65-F5344CB8AC3E}">
        <p14:creationId xmlns:p14="http://schemas.microsoft.com/office/powerpoint/2010/main" val="1056835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Thank participants for working through the scenarios.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Invite participants to share their scenarios and describe the framework of the five elements of how germs spread and make people sick. You may choose to ask for volunteers or call on participants to speak up for each scenario. If appropriate for your audience – and if time permits – you could also consider encouraging participants to point out where an infection control action at each of the five elements could have kept the germ in each scenario from infecting the patient.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participants need ideas or help getting started, these sample scenarios for the three germ-and-reservoir pairs could be helpful; however, please note that they are not the only ways that germs can be spread.</a:t>
            </a:r>
          </a:p>
          <a:p>
            <a:pPr marL="742950" lvl="1" indent="-285750">
              <a:buFont typeface="Arial" panose="020B0604020202020204" pitchFamily="34" charset="0"/>
              <a:buChar char="•"/>
            </a:pPr>
            <a:r>
              <a:rPr lang="en-US" sz="1800" b="0" i="1" u="none" strike="noStrike" baseline="0" dirty="0">
                <a:solidFill>
                  <a:srgbClr val="211D1E"/>
                </a:solidFill>
                <a:latin typeface="Avenir LT Std 45 Book"/>
              </a:rPr>
              <a:t>E. coli </a:t>
            </a:r>
            <a:r>
              <a:rPr lang="en-US" sz="1800" b="0" i="0" u="none" strike="noStrike" baseline="0" dirty="0">
                <a:solidFill>
                  <a:srgbClr val="211D1E"/>
                </a:solidFill>
                <a:latin typeface="Avenir LT Std 45 Book"/>
              </a:rPr>
              <a:t>in a patient’s gut: After a patient goes to the bathroom, they don’t wash their hands. They use their IV pole for support as they walk back to their bed. A nurse comes to change the patient’s IV medication and moves the IV pole, which spreads the germ to the nurse’s hand. The patient in the neighboring bed calls for the nurse’s help. Without sanitizing their hands, the nurse goes to the neighbor and moves their food tray closer so they can reach it to eat, spreading the germ to the tray. That patient touches the food tray in the process of eating and gets the germ on their hand. They have a wound dressing on their hand that’s falling off, and they fix it without first cleaning their hands, spreading the germ to the inside of the dressing. The germ enters their body through the wound and infects them. </a:t>
            </a:r>
          </a:p>
          <a:p>
            <a:pPr marL="742950" lvl="1" indent="-285750">
              <a:buFont typeface="Arial" panose="020B0604020202020204" pitchFamily="34" charset="0"/>
              <a:buChar char="•"/>
            </a:pPr>
            <a:r>
              <a:rPr lang="en-US" sz="1800" b="0" i="1" u="none" strike="noStrike" baseline="0" dirty="0">
                <a:solidFill>
                  <a:srgbClr val="211D1E"/>
                </a:solidFill>
                <a:latin typeface="Avenir LT Std 45 Book"/>
              </a:rPr>
              <a:t>C. difficile </a:t>
            </a:r>
            <a:r>
              <a:rPr lang="en-US" sz="1800" b="0" i="0" u="none" strike="noStrike" baseline="0" dirty="0">
                <a:solidFill>
                  <a:srgbClr val="211D1E"/>
                </a:solidFill>
                <a:latin typeface="Avenir LT Std 45 Book"/>
              </a:rPr>
              <a:t>on a blood pressure cuff: A healthcare worker uses the cuff on a patient. The germ spreads to the healthcare worker’s hand. The healthcare worker does not clean the cuff or their hands, and exits the room to move to their next patient, who is on antibiotics. The healthcare worker takes the next patient’s pulse and spreads the germ to the patient’s skin. The patient does not clean their hands and eats a snack. The germ enters their body and infects them. </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Participants might identify that the </a:t>
            </a:r>
            <a:r>
              <a:rPr lang="en-US" sz="1800" b="0" i="1" u="none" strike="noStrike" baseline="0" dirty="0">
                <a:solidFill>
                  <a:srgbClr val="211D1E"/>
                </a:solidFill>
                <a:latin typeface="Avenir LT Std 45 Book"/>
              </a:rPr>
              <a:t>C. difficile </a:t>
            </a:r>
            <a:r>
              <a:rPr lang="en-US" sz="1800" b="0" i="0" u="none" strike="noStrike" baseline="0" dirty="0">
                <a:solidFill>
                  <a:srgbClr val="211D1E"/>
                </a:solidFill>
                <a:latin typeface="Avenir LT Std 45 Book"/>
              </a:rPr>
              <a:t>would have started in someone’s gut, and been spread to the blood pressure cuff by someone’s skin, likely their hands. </a:t>
            </a:r>
          </a:p>
          <a:p>
            <a:pPr marL="742950" lvl="1" indent="-285750">
              <a:buFont typeface="Arial" panose="020B0604020202020204" pitchFamily="34" charset="0"/>
              <a:buChar char="•"/>
            </a:pPr>
            <a:r>
              <a:rPr lang="en-US" sz="1800" b="0" i="1" u="none" strike="noStrike" baseline="0" dirty="0">
                <a:solidFill>
                  <a:srgbClr val="211D1E"/>
                </a:solidFill>
                <a:latin typeface="Avenir LT Std 45 Book"/>
              </a:rPr>
              <a:t>Pseudomonas </a:t>
            </a:r>
            <a:r>
              <a:rPr lang="en-US" sz="1800" b="0" i="0" u="none" strike="noStrike" baseline="0" dirty="0">
                <a:solidFill>
                  <a:srgbClr val="211D1E"/>
                </a:solidFill>
                <a:latin typeface="Avenir LT Std 45 Book"/>
              </a:rPr>
              <a:t>in a water faucet: A healthcare worker gives a patient a soap-and-water bath. The water gets onto the patient’s IV and seeps to the head of the IV. The IV is not cleaned immediately, and the germ begins to grow. When the IV is reattached, the germ enters the patient’s body and infects them. </a:t>
            </a:r>
          </a:p>
          <a:p>
            <a:endParaRPr lang="en-US" sz="1800" b="0" i="0" u="none" strike="noStrike" baseline="0" dirty="0">
              <a:solidFill>
                <a:srgbClr val="211D1E"/>
              </a:solidFill>
              <a:latin typeface="Avenir LT Std 45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“Thank you for thinking through the scenarios! Is anyone who took on the first scenario, </a:t>
            </a:r>
            <a:r>
              <a:rPr lang="en-US" sz="1800" b="0" i="1" u="none" strike="noStrike" baseline="0" dirty="0">
                <a:solidFill>
                  <a:srgbClr val="13609C"/>
                </a:solidFill>
                <a:latin typeface="Avenir LT Std 45 Book"/>
              </a:rPr>
              <a:t>E. coli </a:t>
            </a:r>
            <a:r>
              <a:rPr lang="en-US" sz="1800" b="0" i="0" u="none" strike="noStrike" baseline="0" dirty="0">
                <a:solidFill>
                  <a:srgbClr val="13609C"/>
                </a:solidFill>
                <a:latin typeface="Avenir LT Std 45 Book"/>
              </a:rPr>
              <a:t>in a patient’s gut, willing to unmute and briefly describe your scenario, and how the five elements come into play to result in another person becoming infected?”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19</a:t>
            </a:fld>
            <a:endParaRPr lang="en-US" dirty="0"/>
          </a:p>
        </p:txBody>
      </p:sp>
    </p:spTree>
    <p:extLst>
      <p:ext uri="{BB962C8B-B14F-4D97-AF65-F5344CB8AC3E}">
        <p14:creationId xmlns:p14="http://schemas.microsoft.com/office/powerpoint/2010/main" val="91494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211D1E"/>
                </a:solidFill>
                <a:latin typeface="Avenir LT Std 65 Medium"/>
              </a:rPr>
              <a:t>Facilitator Notes: </a:t>
            </a:r>
            <a:endParaRPr lang="en-US" sz="1800" b="0" i="0" u="none" strike="noStrike" baseline="0" dirty="0">
              <a:solidFill>
                <a:srgbClr val="000000"/>
              </a:solidFill>
              <a:latin typeface="Avenir LT Std 45 Book"/>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Welcome the group and add a greeting to the chat box.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this session is part of an ongoing series, you may choose to say “welcome back,” “thank you for joining us again,” etc.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Announce housekeeping notes, either orally or via chat. If needed, provide additional notes specific to the platform you’re using (e.g., how to “raise your hand,” how to post questions).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Provide an overview of the agenda.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Adapt this section of the session as needed: for instance, you may choose to spend additional time on introductions if there are new faces, or if participants do not know each other.</a:t>
            </a:r>
          </a:p>
          <a:p>
            <a:endParaRPr lang="en-US" sz="1800" b="1" i="0" u="none" strike="noStrike" baseline="0" dirty="0">
              <a:solidFill>
                <a:srgbClr val="211D1E"/>
              </a:solidFill>
              <a:latin typeface="Avenir LT Std 65 Medium"/>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“Welcome to Project Firstline. Thank you for joining us! Before we begin, a few housekeeping notes. We’ll meet today for about 20 minutes. Please keep your videos on, to the extent possible, and keep your microphone muted when you are not contributing to the discussion. It’s great to see you all here today!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“Today, we’ll discuss the five elements needed for germs to spread and cause infection, and the four most common pathways for germ spread in healthcare. When you understand the elements and pathways, then the infection control actions you do every day make more sense! We’ll have an opportunity to reflect before we wrap up for the day.”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64230C-8258-4529-832A-6A8AA1D5C3BA}" type="slidenum">
              <a:rPr lang="en-US" smtClean="0"/>
              <a:t>2</a:t>
            </a:fld>
            <a:endParaRPr lang="en-US" dirty="0"/>
          </a:p>
        </p:txBody>
      </p:sp>
    </p:spTree>
    <p:extLst>
      <p:ext uri="{BB962C8B-B14F-4D97-AF65-F5344CB8AC3E}">
        <p14:creationId xmlns:p14="http://schemas.microsoft.com/office/powerpoint/2010/main" val="2151133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Help participants connect their knowledge about how germs spread in healthcare to actions they can take in their daily work to help keep germs from spreading, and to protect themselves and their patients.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Encourage participants to make notes in their participant booklet.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Time permitting, you may wish to ask for responses in the chat or for participants to share their ideas verbally. </a:t>
            </a:r>
          </a:p>
          <a:p>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“You did a great job using the five elements of how germs spread in those scenarios! Understanding how germs spread and make people sick is an important part of recognizing the risk for it to happen, and choosing infection control actions that will keep germ spread from happening – which protects your patients and yourself. Thinking about your daily work, can you identify any of your tasks that are related to any of the five elements? With that in mind, please jot down in your participant booklet two actions you can take daily to stop the spread of germs to you or to your patients.”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21</a:t>
            </a:fld>
            <a:endParaRPr lang="en-US" dirty="0"/>
          </a:p>
        </p:txBody>
      </p:sp>
    </p:spTree>
    <p:extLst>
      <p:ext uri="{BB962C8B-B14F-4D97-AF65-F5344CB8AC3E}">
        <p14:creationId xmlns:p14="http://schemas.microsoft.com/office/powerpoint/2010/main" val="4177261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Invite additional remaining questions.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the answers are information that is already included in this session, please respond.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the questions address content that is not covered in this session, please do not attempt to answer. Instead, take note of the questions and consult with CDC resources to follow up with answers after the session. </a:t>
            </a:r>
          </a:p>
          <a:p>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“We covered a lot today. Does anyone have any questions still remaining, or items I can clarify about how germs spread and make people sick?”</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22</a:t>
            </a:fld>
            <a:endParaRPr lang="en-US" dirty="0"/>
          </a:p>
        </p:txBody>
      </p:sp>
    </p:spTree>
    <p:extLst>
      <p:ext uri="{BB962C8B-B14F-4D97-AF65-F5344CB8AC3E}">
        <p14:creationId xmlns:p14="http://schemas.microsoft.com/office/powerpoint/2010/main" val="1413709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r>
              <a:rPr lang="en-US" sz="1800" b="0" i="0" u="none" strike="noStrike" baseline="0" dirty="0">
                <a:solidFill>
                  <a:srgbClr val="211D1E"/>
                </a:solidFill>
                <a:latin typeface="Avenir LT Std 45 Book"/>
              </a:rPr>
              <a:t>Thank participants for their time and review the Key Takeaways from the session. </a:t>
            </a:r>
          </a:p>
          <a:p>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“Thank you for your time and attention today. I hope that you can take these ideas and apply them at work.”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24</a:t>
            </a:fld>
            <a:endParaRPr lang="en-US" dirty="0"/>
          </a:p>
        </p:txBody>
      </p:sp>
    </p:spTree>
    <p:extLst>
      <p:ext uri="{BB962C8B-B14F-4D97-AF65-F5344CB8AC3E}">
        <p14:creationId xmlns:p14="http://schemas.microsoft.com/office/powerpoint/2010/main" val="2552127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Share additional resources from Project Firstline and CDC.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Explain how participants can reach you, by the means of your choosing, and how they can reach Project Firstline.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this session is part of a series, you may choose to describe the themes of upcoming sessions.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Direct participants to the feedback form.</a:t>
            </a:r>
          </a:p>
          <a:p>
            <a:endParaRPr lang="en-US" sz="1800" b="1" i="0" u="none" strike="noStrike" baseline="0" dirty="0">
              <a:solidFill>
                <a:srgbClr val="211D1E"/>
              </a:solidFill>
              <a:latin typeface="Avenir LT Std 65 Medium"/>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“Even though we covered a lot today, there is still much more to learn. You can keep exploring these topics on your own using the resources on this slide. </a:t>
            </a:r>
          </a:p>
          <a:p>
            <a:r>
              <a:rPr lang="en-US" sz="1800" b="0" i="0" u="none" strike="noStrike" baseline="0" dirty="0">
                <a:solidFill>
                  <a:srgbClr val="13609C"/>
                </a:solidFill>
                <a:latin typeface="Avenir LT Std 45 Book"/>
              </a:rPr>
              <a:t>“Project Firstline has a suite of products to help you learn more about how to recognize infection risks at work, where germs live in healthcare, and how germs spread. You can also follow Project Firstline on social media!”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“I will stay on the line for a few minutes after our session ends and will be happy to discuss any other questions!” </a:t>
            </a:r>
          </a:p>
          <a:p>
            <a:endParaRPr lang="en-US" sz="1800" b="0" i="0" u="none" strike="noStrike" baseline="0" dirty="0">
              <a:solidFill>
                <a:srgbClr val="13609C"/>
              </a:solidFill>
              <a:latin typeface="Avenir LT Std 45 Book"/>
            </a:endParaRPr>
          </a:p>
          <a:p>
            <a:r>
              <a:rPr lang="en-US" sz="1800" b="0" i="1" u="none" strike="noStrike" baseline="0" dirty="0">
                <a:solidFill>
                  <a:srgbClr val="211D1E"/>
                </a:solidFill>
                <a:latin typeface="Avenir LT Std 45 Book"/>
              </a:rPr>
              <a:t>(If this session is part of a series) </a:t>
            </a:r>
            <a:r>
              <a:rPr lang="en-US" sz="1800" b="0" i="0" u="none" strike="noStrike" baseline="0" dirty="0">
                <a:solidFill>
                  <a:srgbClr val="13609C"/>
                </a:solidFill>
                <a:latin typeface="Avenir LT Std 45 Book"/>
              </a:rPr>
              <a:t>“Next time, we will cover [insert next training topic]. Finally, please let us know how you enjoyed today’s session by completing the feedback form. Thanks again for joining us today.”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25</a:t>
            </a:fld>
            <a:endParaRPr lang="en-US" dirty="0"/>
          </a:p>
        </p:txBody>
      </p:sp>
    </p:spTree>
    <p:extLst>
      <p:ext uri="{BB962C8B-B14F-4D97-AF65-F5344CB8AC3E}">
        <p14:creationId xmlns:p14="http://schemas.microsoft.com/office/powerpoint/2010/main" val="223173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3</a:t>
            </a:fld>
            <a:endParaRPr lang="en-US" dirty="0"/>
          </a:p>
        </p:txBody>
      </p:sp>
    </p:spTree>
    <p:extLst>
      <p:ext uri="{BB962C8B-B14F-4D97-AF65-F5344CB8AC3E}">
        <p14:creationId xmlns:p14="http://schemas.microsoft.com/office/powerpoint/2010/main" val="564694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baseline="0" dirty="0">
                <a:solidFill>
                  <a:srgbClr val="211D1E"/>
                </a:solidFill>
                <a:latin typeface="Avenir LT Std 65 Medium"/>
              </a:rPr>
              <a:t>Facilitator Notes: </a:t>
            </a:r>
            <a:endParaRPr lang="en-US" sz="1100" b="0" i="0" u="none" strike="noStrike" baseline="0" dirty="0">
              <a:solidFill>
                <a:srgbClr val="000000"/>
              </a:solidFill>
              <a:latin typeface="Avenir LT Std 45 Book"/>
            </a:endParaRPr>
          </a:p>
          <a:p>
            <a:pPr marL="285750" indent="-285750">
              <a:buFont typeface="Arial" panose="020B0604020202020204" pitchFamily="34" charset="0"/>
              <a:buChar char="•"/>
            </a:pPr>
            <a:r>
              <a:rPr lang="en-US" sz="1100" b="0" i="0" u="none" strike="noStrike" baseline="0" dirty="0">
                <a:solidFill>
                  <a:srgbClr val="211D1E"/>
                </a:solidFill>
                <a:latin typeface="Avenir LT Std 45 Book"/>
              </a:rPr>
              <a:t>Remind participants that germs are everywhere, including on our bodies and in the environment. Our bodies have natural defenses to protect us from germs that could make us sick, and most of the time, those defenses work well. </a:t>
            </a:r>
          </a:p>
          <a:p>
            <a:pPr marL="285750" indent="-285750">
              <a:buFont typeface="Arial" panose="020B0604020202020204" pitchFamily="34" charset="0"/>
              <a:buChar char="•"/>
            </a:pPr>
            <a:r>
              <a:rPr lang="en-US" sz="1100" b="0" i="0" u="none" strike="noStrike" baseline="0" dirty="0">
                <a:solidFill>
                  <a:srgbClr val="211D1E"/>
                </a:solidFill>
                <a:latin typeface="Avenir LT Std 45 Book"/>
              </a:rPr>
              <a:t>Introduce the idea that five elements are needed for germs to spread and cause infection. </a:t>
            </a:r>
          </a:p>
          <a:p>
            <a:pPr marL="285750" indent="-285750">
              <a:buFont typeface="Arial" panose="020B0604020202020204" pitchFamily="34" charset="0"/>
              <a:buChar char="•"/>
            </a:pPr>
            <a:r>
              <a:rPr lang="en-US" sz="1100" b="0" i="0" u="none" strike="noStrike" baseline="0" dirty="0">
                <a:solidFill>
                  <a:srgbClr val="211D1E"/>
                </a:solidFill>
                <a:latin typeface="Avenir LT Std 45 Book"/>
              </a:rPr>
              <a:t>Transition to the </a:t>
            </a:r>
            <a:r>
              <a:rPr lang="en-US" sz="2800" i="1" dirty="0"/>
              <a:t>How Germs Spread in Healthcare </a:t>
            </a:r>
            <a:r>
              <a:rPr lang="en-US" sz="1100" b="0" i="0" u="none" strike="noStrike" baseline="0" dirty="0">
                <a:solidFill>
                  <a:srgbClr val="211D1E"/>
                </a:solidFill>
                <a:latin typeface="Avenir LT Std 45 Book"/>
              </a:rPr>
              <a:t>video clip and encourage participants to think about their daily work and how the five elements might be relevant to them as they are watching. Encourage them to note their thoughts in their participant booklet. If not showing video, </a:t>
            </a:r>
            <a:r>
              <a:rPr lang="en-US" sz="1100" b="1" i="0" u="none" strike="noStrike" baseline="0" dirty="0">
                <a:solidFill>
                  <a:srgbClr val="211D1E"/>
                </a:solidFill>
                <a:latin typeface="Avenir LT Std 45 Book"/>
              </a:rPr>
              <a:t>transition to slides 6–9</a:t>
            </a:r>
            <a:r>
              <a:rPr lang="en-US" sz="1100" b="0" i="0" u="none" strike="noStrike" baseline="0" dirty="0">
                <a:solidFill>
                  <a:srgbClr val="211D1E"/>
                </a:solidFill>
                <a:latin typeface="Avenir LT Std 45 Book"/>
              </a:rPr>
              <a:t>.</a:t>
            </a:r>
          </a:p>
          <a:p>
            <a:endParaRPr lang="en-US" sz="1100" b="1" i="0" u="none" strike="noStrike" baseline="0" dirty="0">
              <a:solidFill>
                <a:srgbClr val="211D1E"/>
              </a:solidFill>
              <a:latin typeface="Avenir LT Std 65 Medium"/>
            </a:endParaRPr>
          </a:p>
          <a:p>
            <a:r>
              <a:rPr lang="en-US" sz="1100" b="1" i="0" u="none" strike="noStrike" baseline="0" dirty="0">
                <a:solidFill>
                  <a:srgbClr val="211D1E"/>
                </a:solidFill>
                <a:latin typeface="Avenir LT Std 65 Medium"/>
              </a:rPr>
              <a:t>Sample Script: </a:t>
            </a:r>
            <a:endParaRPr lang="en-US" sz="1100" b="0" i="0" u="none" strike="noStrike" baseline="0" dirty="0">
              <a:solidFill>
                <a:srgbClr val="211D1E"/>
              </a:solidFill>
              <a:latin typeface="Avenir LT Std 65 Medium"/>
            </a:endParaRPr>
          </a:p>
          <a:p>
            <a:r>
              <a:rPr lang="en-US" sz="1100" b="0" i="0" u="none" strike="noStrike" baseline="0" dirty="0">
                <a:solidFill>
                  <a:srgbClr val="13609C"/>
                </a:solidFill>
                <a:latin typeface="Avenir LT Std 45 Book"/>
              </a:rPr>
              <a:t>“Germs are everywhere – including in and on the human body, and in the environment. Many of these germs are normal, and even keep us healthy. </a:t>
            </a:r>
          </a:p>
          <a:p>
            <a:endParaRPr lang="en-US" sz="1100" b="0" i="0" u="none" strike="noStrike" baseline="0" dirty="0">
              <a:solidFill>
                <a:srgbClr val="13609C"/>
              </a:solidFill>
              <a:latin typeface="Avenir LT Std 45 Book"/>
            </a:endParaRPr>
          </a:p>
          <a:p>
            <a:r>
              <a:rPr lang="en-US" sz="1100" b="0" i="0" u="none" strike="noStrike" baseline="0" dirty="0">
                <a:solidFill>
                  <a:srgbClr val="13609C"/>
                </a:solidFill>
                <a:latin typeface="Avenir LT Std 45 Book"/>
              </a:rPr>
              <a:t>“Our bodies are very good at protecting against many germs, but when patients in healthcare are weak or ill, their defenses may not work as well. Also, some germs can still cause infection in someone who’s healthy. </a:t>
            </a:r>
          </a:p>
          <a:p>
            <a:endParaRPr lang="en-US" sz="1100" b="0" i="0" u="none" strike="noStrike" baseline="0" dirty="0">
              <a:solidFill>
                <a:srgbClr val="13609C"/>
              </a:solidFill>
              <a:latin typeface="Avenir LT Std 45 Book"/>
            </a:endParaRPr>
          </a:p>
          <a:p>
            <a:r>
              <a:rPr lang="en-US" sz="1100" b="0" i="0" u="none" strike="noStrike" baseline="0" dirty="0">
                <a:solidFill>
                  <a:srgbClr val="13609C"/>
                </a:solidFill>
                <a:latin typeface="Avenir LT Std 45 Book"/>
              </a:rPr>
              <a:t>“In order for germs to make someone sick, five things are needed.” </a:t>
            </a:r>
            <a:endParaRPr lang="en-US" sz="1100" dirty="0"/>
          </a:p>
        </p:txBody>
      </p:sp>
      <p:sp>
        <p:nvSpPr>
          <p:cNvPr id="4" name="Slide Number Placeholder 3"/>
          <p:cNvSpPr>
            <a:spLocks noGrp="1"/>
          </p:cNvSpPr>
          <p:nvPr>
            <p:ph type="sldNum" sz="quarter" idx="5"/>
          </p:nvPr>
        </p:nvSpPr>
        <p:spPr/>
        <p:txBody>
          <a:bodyPr/>
          <a:lstStyle/>
          <a:p>
            <a:fld id="{DB64230C-8258-4529-832A-6A8AA1D5C3BA}" type="slidenum">
              <a:rPr lang="en-US" smtClean="0"/>
              <a:t>4</a:t>
            </a:fld>
            <a:endParaRPr lang="en-US" dirty="0"/>
          </a:p>
        </p:txBody>
      </p:sp>
    </p:spTree>
    <p:extLst>
      <p:ext uri="{BB962C8B-B14F-4D97-AF65-F5344CB8AC3E}">
        <p14:creationId xmlns:p14="http://schemas.microsoft.com/office/powerpoint/2010/main" val="3932759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211D1E"/>
                </a:solidFill>
                <a:latin typeface="Avenir LT Std 65 Medium"/>
              </a:rPr>
              <a:t>Facilitator Notes: </a:t>
            </a:r>
            <a:endParaRPr lang="en-US" sz="1800" b="0" i="0" u="none" strike="noStrike" baseline="0" dirty="0">
              <a:solidFill>
                <a:srgbClr val="000000"/>
              </a:solidFill>
              <a:latin typeface="Avenir LT Std 45 Book"/>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This slide includes a video clip that reviews key information about how germs spread and make people sick. You have two options to present this information.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Show the video clip. After the clip, </a:t>
            </a:r>
            <a:r>
              <a:rPr lang="en-US" sz="1800" b="1" i="0" u="none" strike="noStrike" baseline="0" dirty="0">
                <a:solidFill>
                  <a:srgbClr val="211D1E"/>
                </a:solidFill>
                <a:latin typeface="Avenir LT Std 55 Roman"/>
              </a:rPr>
              <a:t>transition past slides 6–9 to slide 10: How Germs Spread in Healthcare</a:t>
            </a:r>
            <a:r>
              <a:rPr lang="en-US" sz="1800" b="0" i="0" u="none" strike="noStrike" baseline="0" dirty="0">
                <a:solidFill>
                  <a:srgbClr val="211D1E"/>
                </a:solidFill>
                <a:latin typeface="Avenir LT Std 45 Book"/>
              </a:rPr>
              <a:t>. </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Encourage participants to think about how the five elements relate to their workday and their routine tasks. Invite them to make notes in their participant booklet about possibilities that they see for germs to spread. </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Emphasize that these elements are not inevitable; infection control actions at any point can keep germs from spreading.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If you choose not to show the video clip, </a:t>
            </a:r>
            <a:r>
              <a:rPr lang="en-US" sz="1800" b="1" i="0" u="none" strike="noStrike" baseline="0" dirty="0">
                <a:solidFill>
                  <a:srgbClr val="211D1E"/>
                </a:solidFill>
                <a:latin typeface="Avenir LT Std 55 Roman"/>
              </a:rPr>
              <a:t>proceed past slide 5 to slides 6–9</a:t>
            </a:r>
            <a:r>
              <a:rPr lang="en-US" sz="1800" b="0" i="0" u="none" strike="noStrike" baseline="0" dirty="0">
                <a:solidFill>
                  <a:srgbClr val="211D1E"/>
                </a:solidFill>
                <a:latin typeface="Avenir LT Std 45 Book"/>
              </a:rPr>
              <a:t>, which illustrate the elements of how germs spread and cause infection. Once you have reviewed those slides, </a:t>
            </a:r>
            <a:r>
              <a:rPr lang="en-US" sz="1800" b="1" i="0" u="none" strike="noStrike" baseline="0" dirty="0">
                <a:solidFill>
                  <a:srgbClr val="211D1E"/>
                </a:solidFill>
                <a:latin typeface="Avenir LT Std 45 Book"/>
              </a:rPr>
              <a:t>proceed to </a:t>
            </a:r>
            <a:r>
              <a:rPr lang="en-US" sz="1800" b="1" i="0" u="none" strike="noStrike" baseline="0" dirty="0">
                <a:solidFill>
                  <a:srgbClr val="211D1E"/>
                </a:solidFill>
                <a:latin typeface="Avenir LT Std 55 Roman"/>
              </a:rPr>
              <a:t>slide 10: How Germs Spread in Healthcare</a:t>
            </a:r>
            <a:r>
              <a:rPr lang="en-US" sz="1800" b="0" i="0" u="none" strike="noStrike" baseline="0" dirty="0">
                <a:solidFill>
                  <a:srgbClr val="211D1E"/>
                </a:solidFill>
                <a:latin typeface="Avenir LT Std 45 Book"/>
              </a:rPr>
              <a:t>. </a:t>
            </a:r>
          </a:p>
          <a:p>
            <a:pPr marL="285750" indent="-285750">
              <a:buFont typeface="Arial" panose="020B0604020202020204" pitchFamily="34" charset="0"/>
              <a:buChar char="•"/>
            </a:pPr>
            <a:r>
              <a:rPr lang="en-US" sz="1800" dirty="0">
                <a:solidFill>
                  <a:srgbClr val="000000"/>
                </a:solidFill>
                <a:latin typeface="Segoe UI" panose="020B0502040204020203" pitchFamily="34" charset="0"/>
              </a:rPr>
              <a:t>Access the </a:t>
            </a:r>
            <a:r>
              <a:rPr lang="en-US" sz="1800" i="1" dirty="0">
                <a:solidFill>
                  <a:srgbClr val="000000"/>
                </a:solidFill>
                <a:latin typeface="Segoe UI" panose="020B0502040204020203" pitchFamily="34" charset="0"/>
              </a:rPr>
              <a:t>How Germs Spread in Healthcare </a:t>
            </a:r>
            <a:r>
              <a:rPr lang="en-US" sz="1800" i="0" dirty="0">
                <a:solidFill>
                  <a:srgbClr val="000000"/>
                </a:solidFill>
                <a:latin typeface="Segoe UI" panose="020B0502040204020203" pitchFamily="34" charset="0"/>
              </a:rPr>
              <a:t>video clip: https://www.cdc.gov/infectioncontrol/projectfirstline/videos/HowGermsSpread-LowRes.mp4</a:t>
            </a:r>
            <a:endParaRPr lang="en-US" sz="1800" i="0" dirty="0">
              <a:solidFill>
                <a:prstClr val="black"/>
              </a:solidFill>
              <a:latin typeface="Segoe UI" panose="020B0502040204020203" pitchFamily="34" charset="0"/>
            </a:endParaRPr>
          </a:p>
          <a:p>
            <a:pPr marL="285750" indent="-2857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“We’re going to watch a quick video clip to see these five elements in action. Keep in mind that germ spread isn’t guaranteed to happen! Infection control actions at any of the points can help keep the germs from causing infection.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“As we watch, think about how they relate to your workday and the tasks that you do. Where do you see the possibility for germs to spread? Feel free to jot your thoughts down in your participant booklet.” </a:t>
            </a:r>
          </a:p>
          <a:p>
            <a:endParaRPr lang="en-US" sz="1800" b="0" i="0" u="none" strike="noStrike" baseline="0" dirty="0">
              <a:solidFill>
                <a:srgbClr val="13609C"/>
              </a:solidFill>
              <a:latin typeface="Avenir LT Std 45 Book"/>
            </a:endParaRPr>
          </a:p>
          <a:p>
            <a:r>
              <a:rPr lang="en-US" sz="1800" b="0" i="1" u="none" strike="noStrike" baseline="0" dirty="0">
                <a:solidFill>
                  <a:srgbClr val="211D1E"/>
                </a:solidFill>
                <a:latin typeface="Avenir LT Std 45 Book"/>
              </a:rPr>
              <a:t>(After video) </a:t>
            </a:r>
            <a:r>
              <a:rPr lang="en-US" sz="1800" b="0" i="0" u="none" strike="noStrike" baseline="0" dirty="0">
                <a:solidFill>
                  <a:srgbClr val="13609C"/>
                </a:solidFill>
                <a:latin typeface="Avenir LT Std 45 Book"/>
              </a:rPr>
              <a:t>“Now that we’ve talked about how germs make people sick, let’s talk about how that usually happens in healthcare.”</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5</a:t>
            </a:fld>
            <a:endParaRPr lang="en-US" dirty="0"/>
          </a:p>
        </p:txBody>
      </p:sp>
    </p:spTree>
    <p:extLst>
      <p:ext uri="{BB962C8B-B14F-4D97-AF65-F5344CB8AC3E}">
        <p14:creationId xmlns:p14="http://schemas.microsoft.com/office/powerpoint/2010/main" val="2652081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i="0" u="none" strike="noStrike" baseline="0" dirty="0">
                <a:solidFill>
                  <a:srgbClr val="7C4578"/>
                </a:solidFill>
                <a:latin typeface="Avenir LT Std 65 Medium"/>
              </a:rPr>
              <a:t>Slides 6, 7, 8, 9, 10: Faciliator Notes </a:t>
            </a:r>
            <a:r>
              <a:rPr lang="en-US" sz="1800" b="0" i="0" u="none" strike="noStrike" baseline="0" dirty="0">
                <a:solidFill>
                  <a:srgbClr val="211D1E"/>
                </a:solidFill>
                <a:latin typeface="Avenir LT Std 45 Book"/>
              </a:rPr>
              <a:t>(</a:t>
            </a:r>
            <a:r>
              <a:rPr lang="en-US" sz="1800" b="0" i="1" u="none" strike="noStrike" baseline="0" dirty="0">
                <a:solidFill>
                  <a:srgbClr val="211D1E"/>
                </a:solidFill>
                <a:latin typeface="Avenir LT Std 45 Book"/>
              </a:rPr>
              <a:t>alternative to video</a:t>
            </a:r>
            <a:r>
              <a:rPr lang="en-US" sz="1800" b="0" i="0" u="none" strike="noStrike" baseline="0" dirty="0">
                <a:solidFill>
                  <a:srgbClr val="211D1E"/>
                </a:solidFill>
                <a:latin typeface="Avenir LT Std 45 Book"/>
              </a:rPr>
              <a:t>): </a:t>
            </a:r>
            <a:r>
              <a:rPr lang="en-US" sz="800" dirty="0">
                <a:effectLst/>
                <a:latin typeface="Calibri" panose="020F0502020204030204" pitchFamily="34" charset="0"/>
                <a:ea typeface="DengXian" panose="02010600030101010101" pitchFamily="2" charset="-122"/>
                <a:cs typeface="Times New Roman" panose="02020603050405020304" pitchFamily="18" charset="0"/>
              </a:rPr>
              <a: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you elect not to show the video, use these slides, which describe the five elements of how germs spread and cause infection. As you advance through the slides, you may wish to use discussion points from this session’s Content Outline in the Appendix.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Encourage participants to think about how the five elements relate to their workday and their routine tasks. Invite them to make notes in their participant booklet about possibilities that they see for germs to spread.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Emphasize that these elements are not inevitable; infection control actions at any point can keep germs from spreading and prevent infections. </a:t>
            </a:r>
          </a:p>
          <a:p>
            <a:endParaRPr lang="en-US" sz="1800" b="1" i="0" u="none" strike="noStrike" baseline="0" dirty="0">
              <a:solidFill>
                <a:srgbClr val="211D1E"/>
              </a:solidFill>
              <a:latin typeface="Avenir LT Std 65 Medium"/>
            </a:endParaRPr>
          </a:p>
          <a:p>
            <a:r>
              <a:rPr lang="en-US" sz="1800" b="1" i="0" u="none" strike="noStrike" baseline="0" dirty="0">
                <a:solidFill>
                  <a:srgbClr val="211D1E"/>
                </a:solidFill>
                <a:latin typeface="Avenir LT Std 65 Medium"/>
              </a:rPr>
              <a:t>Sample Script </a:t>
            </a:r>
            <a:r>
              <a:rPr lang="en-US" sz="1800" b="0" i="0" u="none" strike="noStrike" baseline="0" dirty="0">
                <a:solidFill>
                  <a:srgbClr val="211D1E"/>
                </a:solidFill>
                <a:latin typeface="Avenir LT Std 45 Book"/>
              </a:rPr>
              <a:t>(</a:t>
            </a:r>
            <a:r>
              <a:rPr lang="en-US" sz="1800" b="0" i="1" u="none" strike="noStrike" baseline="0" dirty="0">
                <a:solidFill>
                  <a:srgbClr val="211D1E"/>
                </a:solidFill>
                <a:latin typeface="Avenir LT Std 45 Book"/>
              </a:rPr>
              <a:t>alternative to video</a:t>
            </a:r>
            <a:r>
              <a:rPr lang="en-US" sz="1800" b="0" i="0" u="none" strike="noStrike" baseline="0" dirty="0">
                <a:solidFill>
                  <a:srgbClr val="211D1E"/>
                </a:solidFill>
                <a:latin typeface="Avenir LT Std 45 Book"/>
              </a:rPr>
              <a:t>): </a:t>
            </a:r>
          </a:p>
          <a:p>
            <a:r>
              <a:rPr lang="en-US" sz="1800" b="0" i="0" u="none" strike="noStrike" baseline="0" dirty="0">
                <a:solidFill>
                  <a:srgbClr val="13609C"/>
                </a:solidFill>
                <a:latin typeface="Avenir LT Std 45 Book"/>
              </a:rPr>
              <a:t>“Let’s look at each of these elements in a little more detail. As we do, think about how they relate to your workday and the tasks that you do. Where do you see the possibility for germs to spread? Feel free to jot down your thoughts in your participant booklet.” </a:t>
            </a:r>
          </a:p>
          <a:p>
            <a:r>
              <a:rPr lang="en-US" sz="1800" b="0" i="1" u="none" strike="noStrike" baseline="0" dirty="0">
                <a:solidFill>
                  <a:srgbClr val="211D1E"/>
                </a:solidFill>
                <a:latin typeface="Avenir LT Std 45 Book"/>
              </a:rPr>
              <a:t>(Advance to slide 7.) </a:t>
            </a:r>
            <a:endParaRPr lang="en-US" sz="1800" b="0" i="0" u="none" strike="noStrike" baseline="0" dirty="0">
              <a:solidFill>
                <a:srgbClr val="211D1E"/>
              </a:solidFill>
              <a:latin typeface="Avenir LT Std 45 Book"/>
            </a:endParaRPr>
          </a:p>
          <a:p>
            <a:endParaRPr lang="en-US" dirty="0"/>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6</a:t>
            </a:fld>
            <a:endParaRPr lang="en-US" dirty="0"/>
          </a:p>
        </p:txBody>
      </p:sp>
    </p:spTree>
    <p:extLst>
      <p:ext uri="{BB962C8B-B14F-4D97-AF65-F5344CB8AC3E}">
        <p14:creationId xmlns:p14="http://schemas.microsoft.com/office/powerpoint/2010/main" val="2349397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DengXian" panose="02010600030101010101" pitchFamily="2" charset="-122"/>
                <a:cs typeface="Times New Roman" panose="02020603050405020304" pitchFamily="18" charset="0"/>
              </a:rPr>
              <a:t>Sample Script </a:t>
            </a:r>
            <a:r>
              <a:rPr lang="en-US" sz="1100" b="0" dirty="0">
                <a:effectLst/>
                <a:latin typeface="Calibri" panose="020F0502020204030204" pitchFamily="34" charset="0"/>
                <a:ea typeface="DengXian" panose="02010600030101010101" pitchFamily="2" charset="-122"/>
                <a:cs typeface="Times New Roman" panose="02020603050405020304" pitchFamily="18" charset="0"/>
              </a:rPr>
              <a:t>(</a:t>
            </a:r>
            <a:r>
              <a:rPr lang="en-US" sz="1100" b="0" i="1" dirty="0">
                <a:effectLst/>
                <a:latin typeface="Calibri" panose="020F0502020204030204" pitchFamily="34" charset="0"/>
                <a:ea typeface="DengXian" panose="02010600030101010101" pitchFamily="2" charset="-122"/>
                <a:cs typeface="Times New Roman" panose="02020603050405020304" pitchFamily="18" charset="0"/>
              </a:rPr>
              <a:t>alternative to video</a:t>
            </a:r>
            <a:r>
              <a:rPr lang="en-US" sz="1100" b="0" dirty="0">
                <a:effectLst/>
                <a:latin typeface="Calibri" panose="020F0502020204030204" pitchFamily="34" charset="0"/>
                <a:ea typeface="DengXian" panose="02010600030101010101" pitchFamily="2" charset="-122"/>
                <a:cs typeface="Times New Roman" panose="02020603050405020304" pitchFamily="18" charset="0"/>
              </a:rPr>
              <a:t>): </a:t>
            </a:r>
          </a:p>
          <a:p>
            <a:r>
              <a:rPr lang="en-US" sz="1800" b="0" i="0" u="none" strike="noStrike" baseline="0" dirty="0">
                <a:solidFill>
                  <a:srgbClr val="13609C"/>
                </a:solidFill>
                <a:latin typeface="Avenir LT Std 45 Book"/>
              </a:rPr>
              <a:t>“First, germs need a place to live – we call these places ‘reservoirs.’ Essentially, they’re like habitats. Reservoirs can be in the human body – the skin; the digestive system or ‘gut’; the lungs and airway; and the blood. Reservoirs can also be in the environment: water and surfaces that have water on them; dry surfaces like countertops and bedrails; dirt and dust; and devices.” </a:t>
            </a:r>
          </a:p>
          <a:p>
            <a:r>
              <a:rPr lang="en-US" sz="1800" b="0" i="1" u="none" strike="noStrike" baseline="0" dirty="0">
                <a:solidFill>
                  <a:srgbClr val="211D1E"/>
                </a:solidFill>
                <a:latin typeface="Avenir LT Std 45 Book"/>
              </a:rPr>
              <a:t>(Advance to slide 8.) </a:t>
            </a:r>
            <a:endParaRPr lang="en-US" sz="1800" dirty="0"/>
          </a:p>
        </p:txBody>
      </p:sp>
      <p:sp>
        <p:nvSpPr>
          <p:cNvPr id="4" name="Slide Number Placeholder 3"/>
          <p:cNvSpPr>
            <a:spLocks noGrp="1"/>
          </p:cNvSpPr>
          <p:nvPr>
            <p:ph type="sldNum" sz="quarter" idx="5"/>
          </p:nvPr>
        </p:nvSpPr>
        <p:spPr/>
        <p:txBody>
          <a:bodyPr/>
          <a:lstStyle/>
          <a:p>
            <a:fld id="{DB64230C-8258-4529-832A-6A8AA1D5C3BA}" type="slidenum">
              <a:rPr lang="en-US" smtClean="0"/>
              <a:t>7</a:t>
            </a:fld>
            <a:endParaRPr lang="en-US" dirty="0"/>
          </a:p>
        </p:txBody>
      </p:sp>
    </p:spTree>
    <p:extLst>
      <p:ext uri="{BB962C8B-B14F-4D97-AF65-F5344CB8AC3E}">
        <p14:creationId xmlns:p14="http://schemas.microsoft.com/office/powerpoint/2010/main" val="3229720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 </a:t>
            </a:r>
            <a:r>
              <a:rPr lang="en-US" sz="1800" b="0" dirty="0">
                <a:effectLst/>
                <a:latin typeface="Calibri" panose="020F0502020204030204" pitchFamily="34" charset="0"/>
                <a:ea typeface="DengXian" panose="02010600030101010101" pitchFamily="2" charset="-122"/>
                <a:cs typeface="Times New Roman" panose="02020603050405020304" pitchFamily="18" charset="0"/>
              </a:rPr>
              <a:t>(</a:t>
            </a:r>
            <a:r>
              <a:rPr lang="en-US" sz="1800" b="0" i="1" dirty="0">
                <a:effectLst/>
                <a:latin typeface="Calibri" panose="020F0502020204030204" pitchFamily="34" charset="0"/>
                <a:ea typeface="DengXian" panose="02010600030101010101" pitchFamily="2" charset="-122"/>
                <a:cs typeface="Times New Roman" panose="02020603050405020304" pitchFamily="18" charset="0"/>
              </a:rPr>
              <a:t>alternative to video</a:t>
            </a:r>
            <a:r>
              <a:rPr lang="en-US" sz="1800" b="0" dirty="0">
                <a:effectLst/>
                <a:latin typeface="Calibri" panose="020F0502020204030204" pitchFamily="34" charset="0"/>
                <a:ea typeface="DengXian" panose="02010600030101010101" pitchFamily="2" charset="-122"/>
                <a:cs typeface="Times New Roman" panose="02020603050405020304" pitchFamily="18" charset="0"/>
              </a:rPr>
              <a:t>): </a:t>
            </a:r>
          </a:p>
          <a:p>
            <a:r>
              <a:rPr lang="en-US" sz="1800" b="0" i="0" u="none" strike="noStrike" baseline="0" dirty="0">
                <a:solidFill>
                  <a:srgbClr val="13609C"/>
                </a:solidFill>
                <a:latin typeface="Avenir LT Std 45 Book"/>
              </a:rPr>
              <a:t>“Second, germs need a pathway – because they typically can’t move on their own, at least not very far, germs need a way to get from where they live to another place or a person. We’ll talk more about pathways in a moment.” </a:t>
            </a:r>
          </a:p>
          <a:p>
            <a:r>
              <a:rPr lang="en-US" sz="1800" b="0" i="1" u="none" strike="noStrike" baseline="0" dirty="0">
                <a:solidFill>
                  <a:srgbClr val="211D1E"/>
                </a:solidFill>
                <a:latin typeface="Avenir LT Std 45 Book"/>
              </a:rPr>
              <a:t>(Advance to slide 9.) </a:t>
            </a:r>
            <a:endParaRPr lang="en-US" sz="1100" dirty="0"/>
          </a:p>
        </p:txBody>
      </p:sp>
      <p:sp>
        <p:nvSpPr>
          <p:cNvPr id="4" name="Slide Number Placeholder 3"/>
          <p:cNvSpPr>
            <a:spLocks noGrp="1"/>
          </p:cNvSpPr>
          <p:nvPr>
            <p:ph type="sldNum" sz="quarter" idx="5"/>
          </p:nvPr>
        </p:nvSpPr>
        <p:spPr/>
        <p:txBody>
          <a:bodyPr/>
          <a:lstStyle/>
          <a:p>
            <a:fld id="{DB64230C-8258-4529-832A-6A8AA1D5C3BA}" type="slidenum">
              <a:rPr lang="en-US" smtClean="0"/>
              <a:t>8</a:t>
            </a:fld>
            <a:endParaRPr lang="en-US" dirty="0"/>
          </a:p>
        </p:txBody>
      </p:sp>
    </p:spTree>
    <p:extLst>
      <p:ext uri="{BB962C8B-B14F-4D97-AF65-F5344CB8AC3E}">
        <p14:creationId xmlns:p14="http://schemas.microsoft.com/office/powerpoint/2010/main" val="2399575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effectLst/>
                <a:latin typeface="Calibri" panose="020F0502020204030204" pitchFamily="34" charset="0"/>
                <a:ea typeface="DengXian" panose="02010600030101010101" pitchFamily="2" charset="-122"/>
                <a:cs typeface="Times New Roman" panose="02020603050405020304" pitchFamily="18" charset="0"/>
              </a:rPr>
              <a:t>Sample Script </a:t>
            </a:r>
            <a:r>
              <a:rPr lang="en-US" sz="1000" b="0" dirty="0">
                <a:effectLst/>
                <a:latin typeface="Calibri" panose="020F0502020204030204" pitchFamily="34" charset="0"/>
                <a:ea typeface="DengXian" panose="02010600030101010101" pitchFamily="2" charset="-122"/>
                <a:cs typeface="Times New Roman" panose="02020603050405020304" pitchFamily="18" charset="0"/>
              </a:rPr>
              <a:t>(</a:t>
            </a:r>
            <a:r>
              <a:rPr lang="en-US" sz="1000" b="0" i="1" dirty="0">
                <a:effectLst/>
                <a:latin typeface="Calibri" panose="020F0502020204030204" pitchFamily="34" charset="0"/>
                <a:ea typeface="DengXian" panose="02010600030101010101" pitchFamily="2" charset="-122"/>
                <a:cs typeface="Times New Roman" panose="02020603050405020304" pitchFamily="18" charset="0"/>
              </a:rPr>
              <a:t>alternative to video</a:t>
            </a:r>
            <a:r>
              <a:rPr lang="en-US" sz="1000" b="0" dirty="0">
                <a:effectLst/>
                <a:latin typeface="Calibri" panose="020F0502020204030204" pitchFamily="34" charset="0"/>
                <a:ea typeface="DengXian" panose="02010600030101010101" pitchFamily="2" charset="-122"/>
                <a:cs typeface="Times New Roman" panose="02020603050405020304" pitchFamily="18" charset="0"/>
              </a:rPr>
              <a:t>): </a:t>
            </a:r>
          </a:p>
          <a:p>
            <a:r>
              <a:rPr lang="en-US" sz="1800" b="0" i="0" u="none" strike="noStrike" baseline="0" dirty="0">
                <a:solidFill>
                  <a:srgbClr val="13609C"/>
                </a:solidFill>
                <a:latin typeface="Avenir LT Std 45 Book"/>
              </a:rPr>
              <a:t>“Germs need a person to infect. That person can be a patient or you or one of your colleagues. Germs also need to get around the body’s natural defenses to make that person sick.”</a:t>
            </a:r>
          </a:p>
          <a:p>
            <a:r>
              <a:rPr lang="en-US" sz="1000" b="0" i="1" u="none" strike="noStrike" baseline="0" dirty="0">
                <a:solidFill>
                  <a:srgbClr val="211D1E"/>
                </a:solidFill>
                <a:latin typeface="Avenir LT Std 45 Book"/>
              </a:rPr>
              <a:t>(Advance to slide 10.) </a:t>
            </a:r>
            <a:endParaRPr lang="en-US" sz="800" dirty="0"/>
          </a:p>
        </p:txBody>
      </p:sp>
      <p:sp>
        <p:nvSpPr>
          <p:cNvPr id="4" name="Slide Number Placeholder 3"/>
          <p:cNvSpPr>
            <a:spLocks noGrp="1"/>
          </p:cNvSpPr>
          <p:nvPr>
            <p:ph type="sldNum" sz="quarter" idx="5"/>
          </p:nvPr>
        </p:nvSpPr>
        <p:spPr/>
        <p:txBody>
          <a:bodyPr/>
          <a:lstStyle/>
          <a:p>
            <a:fld id="{DB64230C-8258-4529-832A-6A8AA1D5C3BA}" type="slidenum">
              <a:rPr lang="en-US" smtClean="0"/>
              <a:t>9</a:t>
            </a:fld>
            <a:endParaRPr lang="en-US" dirty="0"/>
          </a:p>
        </p:txBody>
      </p:sp>
    </p:spTree>
    <p:extLst>
      <p:ext uri="{BB962C8B-B14F-4D97-AF65-F5344CB8AC3E}">
        <p14:creationId xmlns:p14="http://schemas.microsoft.com/office/powerpoint/2010/main" val="2159837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371748"/>
            <a:ext cx="6229350" cy="95803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3" name="Rectangle: Rounded Corners 12">
            <a:extLst>
              <a:ext uri="{FF2B5EF4-FFF2-40B4-BE49-F238E27FC236}">
                <a16:creationId xmlns:a16="http://schemas.microsoft.com/office/drawing/2014/main" id="{3AB1FB0A-9952-414B-A2FC-AA93424358AA}"/>
              </a:ext>
            </a:extLst>
          </p:cNvPr>
          <p:cNvSpPr/>
          <p:nvPr userDrawn="1"/>
        </p:nvSpPr>
        <p:spPr>
          <a:xfrm>
            <a:off x="714045" y="1709528"/>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4B9C8"/>
              </a:solidFill>
            </a:endParaRP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30" y="1808956"/>
            <a:ext cx="3681646"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dirty="0"/>
              <a:t>Click to edit</a:t>
            </a:r>
          </a:p>
        </p:txBody>
      </p:sp>
    </p:spTree>
    <p:extLst>
      <p:ext uri="{BB962C8B-B14F-4D97-AF65-F5344CB8AC3E}">
        <p14:creationId xmlns:p14="http://schemas.microsoft.com/office/powerpoint/2010/main" val="45349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630621" y="1479584"/>
            <a:ext cx="3941379" cy="929211"/>
          </a:xfrm>
        </p:spPr>
        <p:txBody>
          <a:bodyPr anchor="b">
            <a:normAutofit/>
          </a:bodyPr>
          <a:lstStyle>
            <a:lvl1pPr>
              <a:defRPr sz="3600" cap="none">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630621" y="2598878"/>
            <a:ext cx="3941379" cy="3055162"/>
          </a:xfrm>
        </p:spPr>
        <p:txBody>
          <a:bodyPr lIns="91440"/>
          <a:lstStyle>
            <a:lvl1pPr marL="0" indent="0">
              <a:spcBef>
                <a:spcPts val="1200"/>
              </a:spcBef>
              <a:buClr>
                <a:schemeClr val="accent4"/>
              </a:buClr>
              <a:buSzPct val="105000"/>
              <a:buFont typeface="Arial" panose="020B0604020202020204" pitchFamily="34" charset="0"/>
              <a:buNone/>
              <a:defRPr sz="2800">
                <a:solidFill>
                  <a:schemeClr val="bg1"/>
                </a:solidFill>
              </a:defRPr>
            </a:lvl1pPr>
            <a:lvl2pPr marL="800100" indent="-342900">
              <a:spcBef>
                <a:spcPts val="1200"/>
              </a:spcBef>
              <a:buFont typeface="Courier New" panose="02070309020205020404" pitchFamily="49" charset="0"/>
              <a:buChar char="o"/>
              <a:defRPr sz="2800">
                <a:solidFill>
                  <a:schemeClr val="bg1"/>
                </a:solidFill>
              </a:defRPr>
            </a:lvl2pPr>
            <a:lvl3pPr marL="1257300" indent="-342900">
              <a:spcBef>
                <a:spcPts val="1200"/>
              </a:spcBef>
              <a:buFont typeface="Wingdings" panose="05000000000000000000" pitchFamily="2" charset="2"/>
              <a:buChar char="§"/>
              <a:defRPr sz="2800">
                <a:solidFill>
                  <a:schemeClr val="bg1"/>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93" y="5968335"/>
            <a:ext cx="2161697" cy="811199"/>
          </a:xfrm>
          <a:prstGeom prst="rect">
            <a:avLst/>
          </a:prstGeom>
        </p:spPr>
      </p:pic>
    </p:spTree>
    <p:extLst>
      <p:ext uri="{BB962C8B-B14F-4D97-AF65-F5344CB8AC3E}">
        <p14:creationId xmlns:p14="http://schemas.microsoft.com/office/powerpoint/2010/main" val="1722688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rgbClr val="002060"/>
                </a:solidFill>
              </a:defRPr>
            </a:lvl1pPr>
            <a:lvl2pPr marL="685800" indent="-228600">
              <a:spcBef>
                <a:spcPts val="600"/>
              </a:spcBef>
              <a:buClr>
                <a:schemeClr val="accent4"/>
              </a:buClr>
              <a:buSzPct val="80000"/>
              <a:buFont typeface="Courier New" panose="02070309020205020404" pitchFamily="49" charset="0"/>
              <a:buChar char="o"/>
              <a:defRPr sz="2400">
                <a:solidFill>
                  <a:srgbClr val="002060"/>
                </a:solidFill>
              </a:defRPr>
            </a:lvl2pPr>
            <a:lvl3pPr marL="1143000" indent="-228600">
              <a:spcBef>
                <a:spcPts val="600"/>
              </a:spcBef>
              <a:buFont typeface="Wingdings" panose="05000000000000000000" pitchFamily="2" charset="2"/>
              <a:buChar char="§"/>
              <a:defRPr sz="2400">
                <a:solidFill>
                  <a:srgbClr val="002060"/>
                </a:solidFill>
              </a:defRPr>
            </a:lvl3pPr>
            <a:lvl4pPr>
              <a:spcBef>
                <a:spcPts val="600"/>
              </a:spcBef>
              <a:buClr>
                <a:schemeClr val="accent4"/>
              </a:buClr>
              <a:defRPr sz="2400">
                <a:solidFill>
                  <a:srgbClr val="002060"/>
                </a:solidFill>
              </a:defRPr>
            </a:lvl4pPr>
            <a:lvl5pPr>
              <a:spcBef>
                <a:spcPts val="600"/>
              </a:spcBef>
              <a:buClr>
                <a:schemeClr val="accent4"/>
              </a:buClr>
              <a:defRPr sz="24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E5094AD3-A640-4565-9E7A-BD9F3E261C18}"/>
              </a:ext>
            </a:extLst>
          </p:cNvPr>
          <p:cNvSpPr txBox="1"/>
          <p:nvPr userDrawn="1"/>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2: How Germs Make People Sick</a:t>
            </a:r>
          </a:p>
        </p:txBody>
      </p:sp>
      <p:sp>
        <p:nvSpPr>
          <p:cNvPr id="14" name="Slide Number Placeholder 5">
            <a:extLst>
              <a:ext uri="{FF2B5EF4-FFF2-40B4-BE49-F238E27FC236}">
                <a16:creationId xmlns:a16="http://schemas.microsoft.com/office/drawing/2014/main" id="{DFBA221B-9AE9-43BC-953C-54E9AA4A5C42}"/>
              </a:ext>
            </a:extLst>
          </p:cNvPr>
          <p:cNvSpPr txBox="1">
            <a:spLocks/>
          </p:cNvSpPr>
          <p:nvPr userDrawn="1"/>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15" name="Picture 14" descr="Text&#10;&#10;Description automatically generated">
            <a:extLst>
              <a:ext uri="{FF2B5EF4-FFF2-40B4-BE49-F238E27FC236}">
                <a16:creationId xmlns:a16="http://schemas.microsoft.com/office/drawing/2014/main" id="{E3ABA396-7979-4B0F-AE90-280B414182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911879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a:xfrm>
            <a:off x="617027" y="2074119"/>
            <a:ext cx="3837708" cy="963926"/>
          </a:xfrm>
        </p:spPr>
        <p:txBody>
          <a:bodyPr anchor="b"/>
          <a:lstStyle>
            <a:lvl1pPr algn="ctr">
              <a:defRPr>
                <a:solidFill>
                  <a:schemeClr val="bg1"/>
                </a:solidFill>
              </a:defRPr>
            </a:lvl1pPr>
          </a:lstStyle>
          <a:p>
            <a:r>
              <a:rPr lang="en-US" dirty="0"/>
              <a:t>Click to edit Master title style</a:t>
            </a:r>
          </a:p>
        </p:txBody>
      </p:sp>
      <p:sp>
        <p:nvSpPr>
          <p:cNvPr id="7" name="TextBox 6">
            <a:extLst>
              <a:ext uri="{FF2B5EF4-FFF2-40B4-BE49-F238E27FC236}">
                <a16:creationId xmlns:a16="http://schemas.microsoft.com/office/drawing/2014/main" id="{A4ABED95-0B32-4665-84F6-74AA284C1F36}"/>
              </a:ext>
            </a:extLst>
          </p:cNvPr>
          <p:cNvSpPr txBox="1"/>
          <p:nvPr userDrawn="1"/>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2: How Germs Make People Sick</a:t>
            </a:r>
          </a:p>
        </p:txBody>
      </p:sp>
      <p:sp>
        <p:nvSpPr>
          <p:cNvPr id="10" name="Slide Number Placeholder 5">
            <a:extLst>
              <a:ext uri="{FF2B5EF4-FFF2-40B4-BE49-F238E27FC236}">
                <a16:creationId xmlns:a16="http://schemas.microsoft.com/office/drawing/2014/main" id="{7CBB84BB-A187-4A37-82E3-AD39E0AAA5FC}"/>
              </a:ext>
            </a:extLst>
          </p:cNvPr>
          <p:cNvSpPr txBox="1">
            <a:spLocks/>
          </p:cNvSpPr>
          <p:nvPr userDrawn="1"/>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11" name="Picture 10" descr="Text&#10;&#10;Description automatically generated">
            <a:extLst>
              <a:ext uri="{FF2B5EF4-FFF2-40B4-BE49-F238E27FC236}">
                <a16:creationId xmlns:a16="http://schemas.microsoft.com/office/drawing/2014/main" id="{6A14C6AE-C189-44EC-953D-F29501D6BA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1112189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1330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69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5EFE-322C-49C8-9D66-455432F065AC}"/>
              </a:ext>
            </a:extLst>
          </p:cNvPr>
          <p:cNvSpPr>
            <a:spLocks noGrp="1"/>
          </p:cNvSpPr>
          <p:nvPr>
            <p:ph type="title"/>
          </p:nvPr>
        </p:nvSpPr>
        <p:spPr>
          <a:xfrm>
            <a:off x="831850" y="1709738"/>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2D5304B-1AEE-4189-B142-1C2790A766E7}"/>
              </a:ext>
            </a:extLst>
          </p:cNvPr>
          <p:cNvSpPr>
            <a:spLocks noGrp="1"/>
          </p:cNvSpPr>
          <p:nvPr>
            <p:ph type="body" idx="1"/>
          </p:nvPr>
        </p:nvSpPr>
        <p:spPr>
          <a:xfrm>
            <a:off x="831850" y="4589463"/>
            <a:ext cx="10515600" cy="100451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7185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lvl1pPr>
              <a:buSzPct val="110000"/>
              <a:defRPr sz="2400">
                <a:solidFill>
                  <a:schemeClr val="accent4"/>
                </a:solidFill>
              </a:defRPr>
            </a:lvl1pPr>
            <a:lvl2pPr>
              <a:defRPr sz="2400">
                <a:solidFill>
                  <a:schemeClr val="accent4"/>
                </a:solidFill>
              </a:defRPr>
            </a:lvl2pPr>
            <a:lvl3pPr>
              <a:defRPr sz="2400">
                <a:solidFill>
                  <a:schemeClr val="accent4"/>
                </a:solidFill>
              </a:defRPr>
            </a:lvl3pPr>
            <a:lvl4pPr>
              <a:defRPr sz="2400">
                <a:solidFill>
                  <a:schemeClr val="accent4"/>
                </a:solidFill>
              </a:defRPr>
            </a:lvl4pPr>
            <a:lvl5pPr>
              <a:defRPr sz="2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880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hasCustomPrompt="1"/>
          </p:nvPr>
        </p:nvSpPr>
        <p:spPr>
          <a:xfrm>
            <a:off x="838200" y="456489"/>
            <a:ext cx="10515600" cy="702457"/>
          </a:xfrm>
        </p:spPr>
        <p:txBody>
          <a:bodyPr/>
          <a:lstStyle>
            <a:lvl1pPr>
              <a:defRPr cap="none"/>
            </a:lvl1pPr>
          </a:lstStyle>
          <a:p>
            <a:r>
              <a:rPr lang="en-US" dirty="0"/>
              <a:t>Click to edit master title style</a:t>
            </a:r>
          </a:p>
        </p:txBody>
      </p:sp>
    </p:spTree>
    <p:extLst>
      <p:ext uri="{BB962C8B-B14F-4D97-AF65-F5344CB8AC3E}">
        <p14:creationId xmlns:p14="http://schemas.microsoft.com/office/powerpoint/2010/main" val="60091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hasCustomPrompt="1"/>
          </p:nvPr>
        </p:nvSpPr>
        <p:spPr>
          <a:xfrm>
            <a:off x="838200" y="456489"/>
            <a:ext cx="10515600" cy="702457"/>
          </a:xfrm>
        </p:spPr>
        <p:txBody>
          <a:bodyPr/>
          <a:lstStyle>
            <a:lvl1pPr>
              <a:defRPr cap="none"/>
            </a:lvl1pPr>
          </a:lstStyle>
          <a:p>
            <a:r>
              <a:rPr lang="en-US" dirty="0"/>
              <a:t>Click to edit master title style</a:t>
            </a:r>
          </a:p>
        </p:txBody>
      </p:sp>
      <p:sp>
        <p:nvSpPr>
          <p:cNvPr id="4" name="Content Placeholder 3">
            <a:extLst>
              <a:ext uri="{FF2B5EF4-FFF2-40B4-BE49-F238E27FC236}">
                <a16:creationId xmlns:a16="http://schemas.microsoft.com/office/drawing/2014/main" id="{CB9C344C-6DE1-4F7E-8A7D-92CE2C58C5AC}"/>
              </a:ext>
            </a:extLst>
          </p:cNvPr>
          <p:cNvSpPr>
            <a:spLocks noGrp="1"/>
          </p:cNvSpPr>
          <p:nvPr>
            <p:ph sz="quarter" idx="10"/>
          </p:nvPr>
        </p:nvSpPr>
        <p:spPr>
          <a:xfrm>
            <a:off x="1057275" y="1284323"/>
            <a:ext cx="3286125" cy="1543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D6F0E644-468B-442F-B1F8-DB63E8020217}"/>
              </a:ext>
            </a:extLst>
          </p:cNvPr>
          <p:cNvSpPr>
            <a:spLocks noGrp="1"/>
          </p:cNvSpPr>
          <p:nvPr>
            <p:ph sz="quarter" idx="11"/>
          </p:nvPr>
        </p:nvSpPr>
        <p:spPr>
          <a:xfrm>
            <a:off x="6729413" y="1284323"/>
            <a:ext cx="3286125" cy="154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259AD8F3-BCF9-4159-927D-8E3640BFE609}"/>
              </a:ext>
            </a:extLst>
          </p:cNvPr>
          <p:cNvSpPr>
            <a:spLocks noGrp="1"/>
          </p:cNvSpPr>
          <p:nvPr>
            <p:ph sz="quarter" idx="12"/>
          </p:nvPr>
        </p:nvSpPr>
        <p:spPr>
          <a:xfrm>
            <a:off x="1057275" y="3076575"/>
            <a:ext cx="3286125" cy="154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3945D802-8072-4EAF-8C27-73226687CE50}"/>
              </a:ext>
            </a:extLst>
          </p:cNvPr>
          <p:cNvSpPr>
            <a:spLocks noGrp="1"/>
          </p:cNvSpPr>
          <p:nvPr>
            <p:ph sz="quarter" idx="13"/>
          </p:nvPr>
        </p:nvSpPr>
        <p:spPr>
          <a:xfrm>
            <a:off x="6729414" y="2990851"/>
            <a:ext cx="3286125" cy="154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025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9" name="Picture 8" descr="Text&#10;&#10;Description automatically generated">
            <a:extLst>
              <a:ext uri="{FF2B5EF4-FFF2-40B4-BE49-F238E27FC236}">
                <a16:creationId xmlns:a16="http://schemas.microsoft.com/office/drawing/2014/main" id="{B4404F16-4A40-4F9C-A947-CC3687865F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
        <p:nvSpPr>
          <p:cNvPr id="11" name="TextBox 10">
            <a:extLst>
              <a:ext uri="{FF2B5EF4-FFF2-40B4-BE49-F238E27FC236}">
                <a16:creationId xmlns:a16="http://schemas.microsoft.com/office/drawing/2014/main" id="{DCA6DA98-FD90-4C2B-8DAD-66CA70DC03F9}"/>
              </a:ext>
            </a:extLst>
          </p:cNvPr>
          <p:cNvSpPr txBox="1"/>
          <p:nvPr userDrawn="1"/>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2: How Germs Make People Sick</a:t>
            </a:r>
          </a:p>
        </p:txBody>
      </p:sp>
    </p:spTree>
    <p:extLst>
      <p:ext uri="{BB962C8B-B14F-4D97-AF65-F5344CB8AC3E}">
        <p14:creationId xmlns:p14="http://schemas.microsoft.com/office/powerpoint/2010/main" val="425076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5" y="2670143"/>
            <a:ext cx="4844958"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5CBD6ADF-8955-4B4B-87DE-4C58F44EB5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
        <p:nvSpPr>
          <p:cNvPr id="11" name="TextBox 10">
            <a:extLst>
              <a:ext uri="{FF2B5EF4-FFF2-40B4-BE49-F238E27FC236}">
                <a16:creationId xmlns:a16="http://schemas.microsoft.com/office/drawing/2014/main" id="{086F66B6-1634-48B2-95F3-E05307BE61D5}"/>
              </a:ext>
            </a:extLst>
          </p:cNvPr>
          <p:cNvSpPr txBox="1"/>
          <p:nvPr userDrawn="1"/>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2: How Germs Make People Sick</a:t>
            </a:r>
          </a:p>
        </p:txBody>
      </p:sp>
    </p:spTree>
    <p:extLst>
      <p:ext uri="{BB962C8B-B14F-4D97-AF65-F5344CB8AC3E}">
        <p14:creationId xmlns:p14="http://schemas.microsoft.com/office/powerpoint/2010/main" val="42354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1478280"/>
            <a:ext cx="5593080" cy="4175760"/>
          </a:xfrm>
        </p:spPr>
        <p:txBody>
          <a:bodyPr lIns="91440"/>
          <a:lstStyle>
            <a:lvl1pPr marL="0" indent="0">
              <a:buClr>
                <a:schemeClr val="accent4"/>
              </a:buClr>
              <a:buSzPct val="105000"/>
              <a:buFont typeface="Arial" panose="020B0604020202020204" pitchFamily="34" charset="0"/>
              <a:buNone/>
              <a:defRPr sz="20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93" y="5968335"/>
            <a:ext cx="2161697" cy="811199"/>
          </a:xfrm>
          <a:prstGeom prst="rect">
            <a:avLst/>
          </a:prstGeom>
        </p:spPr>
      </p:pic>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343400" cy="4175760"/>
          </a:xfrm>
        </p:spPr>
        <p:txBody>
          <a:bodyPr/>
          <a:lstStyle>
            <a:lvl1pPr>
              <a:defRPr sz="2000">
                <a:solidFill>
                  <a:schemeClr val="accent4"/>
                </a:solidFill>
              </a:defRPr>
            </a:lvl1pPr>
            <a:lvl2pPr>
              <a:defRPr sz="2000">
                <a:solidFill>
                  <a:schemeClr val="accent4"/>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3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99952" y="1479584"/>
            <a:ext cx="9925248" cy="929211"/>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99952" y="2598878"/>
            <a:ext cx="9925248" cy="3055162"/>
          </a:xfrm>
        </p:spPr>
        <p:txBody>
          <a:bodyPr lIns="91440"/>
          <a:lstStyle>
            <a:lvl1pPr marL="342900" indent="-342900">
              <a:spcBef>
                <a:spcPts val="1200"/>
              </a:spcBef>
              <a:buClr>
                <a:schemeClr val="accent4"/>
              </a:buClr>
              <a:buSzPct val="105000"/>
              <a:buFont typeface="Arial" panose="020B0604020202020204" pitchFamily="34" charset="0"/>
              <a:buChar char="•"/>
              <a:defRPr sz="2800">
                <a:solidFill>
                  <a:schemeClr val="accent4"/>
                </a:solidFill>
              </a:defRPr>
            </a:lvl1pPr>
            <a:lvl2pPr marL="800100" indent="-342900">
              <a:spcBef>
                <a:spcPts val="1200"/>
              </a:spcBef>
              <a:buFont typeface="Courier New" panose="02070309020205020404" pitchFamily="49" charset="0"/>
              <a:buChar char="o"/>
              <a:defRPr sz="2800">
                <a:solidFill>
                  <a:schemeClr val="accent4"/>
                </a:solidFill>
              </a:defRPr>
            </a:lvl2pPr>
            <a:lvl3pPr marL="1257300" indent="-342900">
              <a:spcBef>
                <a:spcPts val="1200"/>
              </a:spcBef>
              <a:buFont typeface="Wingdings" panose="05000000000000000000" pitchFamily="2" charset="2"/>
              <a:buChar char="§"/>
              <a:defRPr sz="28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93" y="5968335"/>
            <a:ext cx="2161697" cy="811199"/>
          </a:xfrm>
          <a:prstGeom prst="rect">
            <a:avLst/>
          </a:prstGeom>
        </p:spPr>
      </p:pic>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128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99952" y="1479584"/>
            <a:ext cx="9925248" cy="929211"/>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99952" y="2598878"/>
            <a:ext cx="9925248" cy="3055162"/>
          </a:xfrm>
        </p:spPr>
        <p:txBody>
          <a:bodyPr lIns="91440"/>
          <a:lstStyle>
            <a:lvl1pPr marL="342900" indent="-342900">
              <a:spcBef>
                <a:spcPts val="1200"/>
              </a:spcBef>
              <a:buClr>
                <a:schemeClr val="accent4"/>
              </a:buClr>
              <a:buSzPct val="105000"/>
              <a:buFont typeface="Arial" panose="020B0604020202020204" pitchFamily="34" charset="0"/>
              <a:buChar char="•"/>
              <a:defRPr sz="2800">
                <a:solidFill>
                  <a:schemeClr val="accent4"/>
                </a:solidFill>
              </a:defRPr>
            </a:lvl1pPr>
            <a:lvl2pPr marL="800100" indent="-342900">
              <a:spcBef>
                <a:spcPts val="1200"/>
              </a:spcBef>
              <a:buFont typeface="Courier New" panose="02070309020205020404" pitchFamily="49" charset="0"/>
              <a:buChar char="o"/>
              <a:defRPr sz="2800">
                <a:solidFill>
                  <a:schemeClr val="accent4"/>
                </a:solidFill>
              </a:defRPr>
            </a:lvl2pPr>
            <a:lvl3pPr marL="1257300" indent="-342900">
              <a:spcBef>
                <a:spcPts val="1200"/>
              </a:spcBef>
              <a:buFont typeface="Wingdings" panose="05000000000000000000" pitchFamily="2" charset="2"/>
              <a:buChar char="§"/>
              <a:defRPr sz="28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93" y="5968335"/>
            <a:ext cx="2161697" cy="811199"/>
          </a:xfrm>
          <a:prstGeom prst="rect">
            <a:avLst/>
          </a:prstGeom>
        </p:spPr>
      </p:pic>
    </p:spTree>
    <p:extLst>
      <p:ext uri="{BB962C8B-B14F-4D97-AF65-F5344CB8AC3E}">
        <p14:creationId xmlns:p14="http://schemas.microsoft.com/office/powerpoint/2010/main" val="376695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a:extLst>
              <a:ext uri="{FF2B5EF4-FFF2-40B4-BE49-F238E27FC236}">
                <a16:creationId xmlns:a16="http://schemas.microsoft.com/office/drawing/2014/main" id="{A70DEE79-DF7B-465A-8433-170A49ABF6F9}"/>
              </a:ext>
            </a:extLst>
          </p:cNvPr>
          <p:cNvSpPr txBox="1"/>
          <p:nvPr/>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2: How Germs Make People Sick</a:t>
            </a:r>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EE59AD86-7F33-4864-96D1-09C809F7DF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912649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3" r:id="rId4"/>
    <p:sldLayoutId id="2147483664" r:id="rId5"/>
    <p:sldLayoutId id="2147483665" r:id="rId6"/>
    <p:sldLayoutId id="2147483666" r:id="rId7"/>
    <p:sldLayoutId id="2147483678" r:id="rId8"/>
    <p:sldLayoutId id="2147483682" r:id="rId9"/>
    <p:sldLayoutId id="2147483680" r:id="rId10"/>
    <p:sldLayoutId id="2147483674" r:id="rId11"/>
    <p:sldLayoutId id="2147483681" r:id="rId12"/>
    <p:sldLayoutId id="2147483668" r:id="rId13"/>
    <p:sldLayoutId id="2147483669" r:id="rId14"/>
    <p:sldLayoutId id="2147483673" r:id="rId15"/>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25.xml"/><Relationship Id="rId5" Type="http://schemas.openxmlformats.org/officeDocument/2006/relationships/image" Target="../media/image19.sv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playlist?list=PLvrp9iOILTQZQGtDnSDGViKDdRtIc13VX" TargetMode="External"/><Relationship Id="rId3" Type="http://schemas.openxmlformats.org/officeDocument/2006/relationships/notesSlide" Target="../notesSlides/notesSlide23.xml"/><Relationship Id="rId7" Type="http://schemas.openxmlformats.org/officeDocument/2006/relationships/hyperlink" Target="https://twitter.com/CDC_Firstline" TargetMode="Externa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hyperlink" Target="https://www.facebook.com/CDCProjectFirstline" TargetMode="External"/><Relationship Id="rId11" Type="http://schemas.openxmlformats.org/officeDocument/2006/relationships/hyperlink" Target="https://www.cdc.gov/infectioncontrol/pdf/projectfirstline/TTK-ParticipantFeedback-508.pdf" TargetMode="External"/><Relationship Id="rId5" Type="http://schemas.openxmlformats.org/officeDocument/2006/relationships/hyperlink" Target="https://www.cdc.gov/infectioncontrol/projectfirstline/index.html" TargetMode="External"/><Relationship Id="rId10" Type="http://schemas.openxmlformats.org/officeDocument/2006/relationships/hyperlink" Target="https://www.cdc.gov/infectioncontrol/projectfirstline/videos/HowGermsSpread-LowRes.mp4" TargetMode="External"/><Relationship Id="rId4" Type="http://schemas.openxmlformats.org/officeDocument/2006/relationships/image" Target="../media/image20.jpg"/><Relationship Id="rId9" Type="http://schemas.openxmlformats.org/officeDocument/2006/relationships/hyperlink" Target="https://tools.cdc.gov/campaignproxyservice/subscriptions.aspx?topic_id=USCDC_2104"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8.xml"/><Relationship Id="rId5" Type="http://schemas.openxmlformats.org/officeDocument/2006/relationships/image" Target="../media/image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0.xml"/><Relationship Id="rId5" Type="http://schemas.openxmlformats.org/officeDocument/2006/relationships/image" Target="../media/image1.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a:xfrm>
            <a:off x="673100" y="2744258"/>
            <a:ext cx="5877329" cy="2211409"/>
          </a:xfrm>
        </p:spPr>
        <p:txBody>
          <a:bodyPr anchor="t">
            <a:normAutofit/>
          </a:bodyPr>
          <a:lstStyle/>
          <a:p>
            <a:r>
              <a:rPr lang="en-US" dirty="0"/>
              <a:t>How Germs Make People Sick</a:t>
            </a:r>
          </a:p>
        </p:txBody>
      </p:sp>
      <p:sp>
        <p:nvSpPr>
          <p:cNvPr id="8" name="Text Placeholder 7">
            <a:extLst>
              <a:ext uri="{FF2B5EF4-FFF2-40B4-BE49-F238E27FC236}">
                <a16:creationId xmlns:a16="http://schemas.microsoft.com/office/drawing/2014/main" id="{2CBCAE69-A6B6-4DBE-8BCD-DE328D68B555}"/>
              </a:ext>
            </a:extLst>
          </p:cNvPr>
          <p:cNvSpPr>
            <a:spLocks noGrp="1"/>
          </p:cNvSpPr>
          <p:nvPr>
            <p:ph type="body" sz="quarter" idx="11"/>
          </p:nvPr>
        </p:nvSpPr>
        <p:spPr>
          <a:xfrm>
            <a:off x="673100" y="371748"/>
            <a:ext cx="6229350" cy="958038"/>
          </a:xfrm>
        </p:spPr>
        <p:txBody>
          <a:bodyPr/>
          <a:lstStyle/>
          <a:p>
            <a:r>
              <a:rPr lang="en-US" dirty="0"/>
              <a:t>Recognizing Risk Using Reservoirs</a:t>
            </a:r>
          </a:p>
        </p:txBody>
      </p:sp>
      <p:sp>
        <p:nvSpPr>
          <p:cNvPr id="15" name="Text Placeholder 3">
            <a:extLst>
              <a:ext uri="{FF2B5EF4-FFF2-40B4-BE49-F238E27FC236}">
                <a16:creationId xmlns:a16="http://schemas.microsoft.com/office/drawing/2014/main" id="{70F22A80-1858-AA45-8210-58B6CE9948A3}"/>
              </a:ext>
            </a:extLst>
          </p:cNvPr>
          <p:cNvSpPr>
            <a:spLocks noGrp="1"/>
          </p:cNvSpPr>
          <p:nvPr>
            <p:ph type="body" sz="quarter" idx="10"/>
          </p:nvPr>
        </p:nvSpPr>
        <p:spPr>
          <a:xfrm>
            <a:off x="687230" y="1805038"/>
            <a:ext cx="3681646" cy="592137"/>
          </a:xfrm>
        </p:spPr>
        <p:txBody>
          <a:bodyPr/>
          <a:lstStyle/>
          <a:p>
            <a:r>
              <a:rPr lang="en-US" dirty="0"/>
              <a:t>Session 2</a:t>
            </a:r>
          </a:p>
        </p:txBody>
      </p:sp>
      <p:pic>
        <p:nvPicPr>
          <p:cNvPr id="7" name="Picture 6" descr="Project Firstline logo.&#10;&#10;CDC's National Training Collaborative for Healthcare Infection Prevention &amp; Control.">
            <a:extLst>
              <a:ext uri="{FF2B5EF4-FFF2-40B4-BE49-F238E27FC236}">
                <a16:creationId xmlns:a16="http://schemas.microsoft.com/office/drawing/2014/main" id="{DD809C58-12CF-4A94-B327-7885FF3C2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344" y="5652304"/>
            <a:ext cx="2678829" cy="1005259"/>
          </a:xfrm>
          <a:prstGeom prst="rect">
            <a:avLst/>
          </a:prstGeom>
        </p:spPr>
      </p:pic>
    </p:spTree>
    <p:custDataLst>
      <p:tags r:id="rId1"/>
    </p:custDataLst>
    <p:extLst>
      <p:ext uri="{BB962C8B-B14F-4D97-AF65-F5344CB8AC3E}">
        <p14:creationId xmlns:p14="http://schemas.microsoft.com/office/powerpoint/2010/main" val="273211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5699-6E38-4E6B-A9CE-D7AC440999A7}"/>
              </a:ext>
            </a:extLst>
          </p:cNvPr>
          <p:cNvSpPr>
            <a:spLocks noGrp="1"/>
          </p:cNvSpPr>
          <p:nvPr>
            <p:ph type="title"/>
          </p:nvPr>
        </p:nvSpPr>
        <p:spPr/>
        <p:txBody>
          <a:bodyPr>
            <a:normAutofit/>
          </a:bodyPr>
          <a:lstStyle/>
          <a:p>
            <a:r>
              <a:rPr lang="en-US" dirty="0"/>
              <a:t>Survival</a:t>
            </a:r>
          </a:p>
        </p:txBody>
      </p:sp>
      <p:sp>
        <p:nvSpPr>
          <p:cNvPr id="7" name="Oval 6" descr="Germ culture growing in a Petri dish in a blue, circular pattern fringed with white.">
            <a:extLst>
              <a:ext uri="{FF2B5EF4-FFF2-40B4-BE49-F238E27FC236}">
                <a16:creationId xmlns:a16="http://schemas.microsoft.com/office/drawing/2014/main" id="{01093E59-EB01-4CF7-8331-143AAA2990B3}"/>
              </a:ext>
            </a:extLst>
          </p:cNvPr>
          <p:cNvSpPr/>
          <p:nvPr/>
        </p:nvSpPr>
        <p:spPr>
          <a:xfrm>
            <a:off x="5108548" y="228600"/>
            <a:ext cx="5967666" cy="60518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A43E93-75D5-402B-9A54-5AAD69C1205B}"/>
              </a:ext>
              <a:ext uri="{C183D7F6-B498-43B3-948B-1728B52AA6E4}">
                <adec:decorative xmlns:adec="http://schemas.microsoft.com/office/drawing/2017/decorative" val="1"/>
              </a:ext>
            </a:extLst>
          </p:cNvPr>
          <p:cNvSpPr txBox="1"/>
          <p:nvPr/>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2: How Germs Make People Sick</a:t>
            </a:r>
          </a:p>
        </p:txBody>
      </p:sp>
      <p:pic>
        <p:nvPicPr>
          <p:cNvPr id="10" name="Picture 9">
            <a:extLst>
              <a:ext uri="{FF2B5EF4-FFF2-40B4-BE49-F238E27FC236}">
                <a16:creationId xmlns:a16="http://schemas.microsoft.com/office/drawing/2014/main" id="{26CDA853-8B7B-4531-8C63-B604B975A1D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
        <p:nvSpPr>
          <p:cNvPr id="9" name="Slide Number Placeholder 5">
            <a:extLst>
              <a:ext uri="{FF2B5EF4-FFF2-40B4-BE49-F238E27FC236}">
                <a16:creationId xmlns:a16="http://schemas.microsoft.com/office/drawing/2014/main" id="{9CF1B4B2-4970-4112-A629-B85A7196B9D3}"/>
              </a:ext>
              <a:ext uri="{C183D7F6-B498-43B3-948B-1728B52AA6E4}">
                <adec:decorative xmlns:adec="http://schemas.microsoft.com/office/drawing/2017/decorative" val="1"/>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10</a:t>
            </a:fld>
            <a:endParaRPr lang="en-US" dirty="0"/>
          </a:p>
        </p:txBody>
      </p:sp>
    </p:spTree>
    <p:custDataLst>
      <p:tags r:id="rId1"/>
    </p:custDataLst>
    <p:extLst>
      <p:ext uri="{BB962C8B-B14F-4D97-AF65-F5344CB8AC3E}">
        <p14:creationId xmlns:p14="http://schemas.microsoft.com/office/powerpoint/2010/main" val="103858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DF9127-1DF1-D543-A3E7-30143AA0D713}"/>
              </a:ext>
            </a:extLst>
          </p:cNvPr>
          <p:cNvSpPr>
            <a:spLocks noGrp="1"/>
          </p:cNvSpPr>
          <p:nvPr>
            <p:ph type="title"/>
          </p:nvPr>
        </p:nvSpPr>
        <p:spPr/>
        <p:txBody>
          <a:bodyPr anchor="t">
            <a:noAutofit/>
          </a:bodyPr>
          <a:lstStyle/>
          <a:p>
            <a:r>
              <a:rPr lang="en-US" dirty="0"/>
              <a:t>How Germs Spread in Healthcare: Four Main Pathways</a:t>
            </a:r>
          </a:p>
        </p:txBody>
      </p:sp>
      <p:grpSp>
        <p:nvGrpSpPr>
          <p:cNvPr id="12" name="Group 11" descr="One">
            <a:extLst>
              <a:ext uri="{FF2B5EF4-FFF2-40B4-BE49-F238E27FC236}">
                <a16:creationId xmlns:a16="http://schemas.microsoft.com/office/drawing/2014/main" id="{A00C8C5A-4E24-4E85-93EE-9669D6092583}"/>
              </a:ext>
            </a:extLst>
          </p:cNvPr>
          <p:cNvGrpSpPr/>
          <p:nvPr/>
        </p:nvGrpSpPr>
        <p:grpSpPr>
          <a:xfrm>
            <a:off x="1210558" y="2046596"/>
            <a:ext cx="520531" cy="520531"/>
            <a:chOff x="1463040" y="1718559"/>
            <a:chExt cx="520531" cy="520531"/>
          </a:xfrm>
        </p:grpSpPr>
        <p:sp>
          <p:nvSpPr>
            <p:cNvPr id="13" name="Oval 12">
              <a:extLst>
                <a:ext uri="{FF2B5EF4-FFF2-40B4-BE49-F238E27FC236}">
                  <a16:creationId xmlns:a16="http://schemas.microsoft.com/office/drawing/2014/main" id="{05941F16-7BEC-423C-9C22-0B6143D64500}"/>
                </a:ext>
              </a:extLst>
            </p:cNvPr>
            <p:cNvSpPr/>
            <p:nvPr/>
          </p:nvSpPr>
          <p:spPr>
            <a:xfrm>
              <a:off x="1463040" y="1718559"/>
              <a:ext cx="520531" cy="5205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4" name="Content Placeholder 2">
              <a:extLst>
                <a:ext uri="{FF2B5EF4-FFF2-40B4-BE49-F238E27FC236}">
                  <a16:creationId xmlns:a16="http://schemas.microsoft.com/office/drawing/2014/main" id="{F4B0D1A2-B2CF-4A1B-9C96-4DC238A11BE9}"/>
                </a:ext>
              </a:extLst>
            </p:cNvPr>
            <p:cNvSpPr txBox="1">
              <a:spLocks/>
            </p:cNvSpPr>
            <p:nvPr/>
          </p:nvSpPr>
          <p:spPr>
            <a:xfrm>
              <a:off x="1517915" y="1745463"/>
              <a:ext cx="427556" cy="399857"/>
            </a:xfrm>
            <a:prstGeom prst="rect">
              <a:avLst/>
            </a:prstGeom>
          </p:spPr>
          <p:txBody>
            <a:bodyPr vert="horz" lIns="91440" tIns="45720" rIns="91440" bIns="45720" rtlCol="0">
              <a:no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500" b="1" dirty="0">
                  <a:solidFill>
                    <a:schemeClr val="bg1"/>
                  </a:solidFill>
                </a:rPr>
                <a:t>1</a:t>
              </a:r>
            </a:p>
          </p:txBody>
        </p:sp>
      </p:grpSp>
      <p:sp>
        <p:nvSpPr>
          <p:cNvPr id="9" name="Content Placeholder 2">
            <a:extLst>
              <a:ext uri="{FF2B5EF4-FFF2-40B4-BE49-F238E27FC236}">
                <a16:creationId xmlns:a16="http://schemas.microsoft.com/office/drawing/2014/main" id="{1E0B3F1F-C5C1-9D43-915A-D1909D43270C}"/>
              </a:ext>
            </a:extLst>
          </p:cNvPr>
          <p:cNvSpPr>
            <a:spLocks noGrp="1"/>
          </p:cNvSpPr>
          <p:nvPr>
            <p:ph sz="quarter" idx="10"/>
          </p:nvPr>
        </p:nvSpPr>
        <p:spPr>
          <a:xfrm>
            <a:off x="2025045" y="2123929"/>
            <a:ext cx="3286125" cy="443198"/>
          </a:xfrm>
        </p:spPr>
        <p:txBody>
          <a:bodyPr>
            <a:spAutoFit/>
          </a:bodyPr>
          <a:lstStyle/>
          <a:p>
            <a:pPr marL="3175" indent="-3175">
              <a:spcBef>
                <a:spcPts val="2400"/>
              </a:spcBef>
              <a:buNone/>
            </a:pPr>
            <a:r>
              <a:rPr lang="en-US" sz="2400" b="1" dirty="0">
                <a:solidFill>
                  <a:srgbClr val="123E67"/>
                </a:solidFill>
              </a:rPr>
              <a:t>Through touch</a:t>
            </a:r>
          </a:p>
        </p:txBody>
      </p:sp>
      <p:grpSp>
        <p:nvGrpSpPr>
          <p:cNvPr id="15" name="Group 14" descr="Two">
            <a:extLst>
              <a:ext uri="{FF2B5EF4-FFF2-40B4-BE49-F238E27FC236}">
                <a16:creationId xmlns:a16="http://schemas.microsoft.com/office/drawing/2014/main" id="{A609CB70-B728-47EB-8FC9-13792210DBA5}"/>
              </a:ext>
            </a:extLst>
          </p:cNvPr>
          <p:cNvGrpSpPr/>
          <p:nvPr/>
        </p:nvGrpSpPr>
        <p:grpSpPr>
          <a:xfrm>
            <a:off x="1210558" y="2692330"/>
            <a:ext cx="520531" cy="520531"/>
            <a:chOff x="1463039" y="2431129"/>
            <a:chExt cx="520531" cy="520531"/>
          </a:xfrm>
        </p:grpSpPr>
        <p:sp>
          <p:nvSpPr>
            <p:cNvPr id="16" name="Oval 15">
              <a:extLst>
                <a:ext uri="{FF2B5EF4-FFF2-40B4-BE49-F238E27FC236}">
                  <a16:creationId xmlns:a16="http://schemas.microsoft.com/office/drawing/2014/main" id="{653B4E36-106F-4220-9D64-957AF85DB074}"/>
                </a:ext>
              </a:extLst>
            </p:cNvPr>
            <p:cNvSpPr/>
            <p:nvPr/>
          </p:nvSpPr>
          <p:spPr>
            <a:xfrm>
              <a:off x="1463039" y="2431129"/>
              <a:ext cx="520531" cy="5205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7" name="Content Placeholder 2">
              <a:extLst>
                <a:ext uri="{FF2B5EF4-FFF2-40B4-BE49-F238E27FC236}">
                  <a16:creationId xmlns:a16="http://schemas.microsoft.com/office/drawing/2014/main" id="{944E27CF-15CA-4BA4-80B8-5371A5936A38}"/>
                </a:ext>
              </a:extLst>
            </p:cNvPr>
            <p:cNvSpPr txBox="1">
              <a:spLocks/>
            </p:cNvSpPr>
            <p:nvPr/>
          </p:nvSpPr>
          <p:spPr>
            <a:xfrm>
              <a:off x="1517915" y="2453127"/>
              <a:ext cx="427556" cy="399857"/>
            </a:xfrm>
            <a:prstGeom prst="rect">
              <a:avLst/>
            </a:prstGeom>
          </p:spPr>
          <p:txBody>
            <a:bodyPr vert="horz" lIns="91440" tIns="45720" rIns="91440" bIns="45720" rtlCol="0">
              <a:no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500" b="1" dirty="0">
                  <a:solidFill>
                    <a:schemeClr val="bg1"/>
                  </a:solidFill>
                </a:rPr>
                <a:t>2</a:t>
              </a:r>
            </a:p>
          </p:txBody>
        </p:sp>
      </p:grpSp>
      <p:sp>
        <p:nvSpPr>
          <p:cNvPr id="6" name="Content Placeholder 5">
            <a:extLst>
              <a:ext uri="{FF2B5EF4-FFF2-40B4-BE49-F238E27FC236}">
                <a16:creationId xmlns:a16="http://schemas.microsoft.com/office/drawing/2014/main" id="{4059E421-CD42-43B6-A93C-A9680D5AC427}"/>
              </a:ext>
            </a:extLst>
          </p:cNvPr>
          <p:cNvSpPr>
            <a:spLocks noGrp="1"/>
          </p:cNvSpPr>
          <p:nvPr>
            <p:ph sz="quarter" idx="12"/>
          </p:nvPr>
        </p:nvSpPr>
        <p:spPr>
          <a:xfrm>
            <a:off x="2025045" y="2749910"/>
            <a:ext cx="4237922" cy="443198"/>
          </a:xfrm>
        </p:spPr>
        <p:txBody>
          <a:bodyPr wrap="square">
            <a:spAutoFit/>
          </a:bodyPr>
          <a:lstStyle/>
          <a:p>
            <a:pPr marL="0" indent="0">
              <a:spcBef>
                <a:spcPts val="2400"/>
              </a:spcBef>
              <a:buNone/>
            </a:pPr>
            <a:r>
              <a:rPr lang="en-US" sz="2400" b="1" dirty="0">
                <a:solidFill>
                  <a:srgbClr val="123E67"/>
                </a:solidFill>
              </a:rPr>
              <a:t>When they’re breathed in</a:t>
            </a:r>
            <a:endParaRPr lang="en-US" sz="2400" dirty="0">
              <a:solidFill>
                <a:srgbClr val="123E67"/>
              </a:solidFill>
            </a:endParaRPr>
          </a:p>
        </p:txBody>
      </p:sp>
      <p:grpSp>
        <p:nvGrpSpPr>
          <p:cNvPr id="18" name="Group 17" descr="Three">
            <a:extLst>
              <a:ext uri="{FF2B5EF4-FFF2-40B4-BE49-F238E27FC236}">
                <a16:creationId xmlns:a16="http://schemas.microsoft.com/office/drawing/2014/main" id="{AD374947-4DD6-4A89-A0E7-3D0C5F522AD2}"/>
              </a:ext>
              <a:ext uri="{C183D7F6-B498-43B3-948B-1728B52AA6E4}">
                <adec:decorative xmlns:adec="http://schemas.microsoft.com/office/drawing/2017/decorative" val="0"/>
              </a:ext>
            </a:extLst>
          </p:cNvPr>
          <p:cNvGrpSpPr/>
          <p:nvPr/>
        </p:nvGrpSpPr>
        <p:grpSpPr>
          <a:xfrm>
            <a:off x="1210558" y="3338064"/>
            <a:ext cx="520531" cy="520531"/>
            <a:chOff x="1463039" y="3193644"/>
            <a:chExt cx="520531" cy="520531"/>
          </a:xfrm>
        </p:grpSpPr>
        <p:sp>
          <p:nvSpPr>
            <p:cNvPr id="19" name="Oval 18">
              <a:extLst>
                <a:ext uri="{FF2B5EF4-FFF2-40B4-BE49-F238E27FC236}">
                  <a16:creationId xmlns:a16="http://schemas.microsoft.com/office/drawing/2014/main" id="{3D319E5A-31E3-4654-BAEE-C0F01A5024BD}"/>
                </a:ext>
              </a:extLst>
            </p:cNvPr>
            <p:cNvSpPr/>
            <p:nvPr/>
          </p:nvSpPr>
          <p:spPr>
            <a:xfrm>
              <a:off x="1463039" y="3193644"/>
              <a:ext cx="520531" cy="5205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0" name="Content Placeholder 2">
              <a:extLst>
                <a:ext uri="{FF2B5EF4-FFF2-40B4-BE49-F238E27FC236}">
                  <a16:creationId xmlns:a16="http://schemas.microsoft.com/office/drawing/2014/main" id="{D0614792-7E0D-4DC5-AF3E-80C729986B96}"/>
                </a:ext>
              </a:extLst>
            </p:cNvPr>
            <p:cNvSpPr txBox="1">
              <a:spLocks/>
            </p:cNvSpPr>
            <p:nvPr/>
          </p:nvSpPr>
          <p:spPr>
            <a:xfrm>
              <a:off x="1517915" y="3215642"/>
              <a:ext cx="427556" cy="399857"/>
            </a:xfrm>
            <a:prstGeom prst="rect">
              <a:avLst/>
            </a:prstGeom>
          </p:spPr>
          <p:txBody>
            <a:bodyPr vert="horz" lIns="91440" tIns="45720" rIns="91440" bIns="45720" rtlCol="0">
              <a:no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500" b="1" dirty="0">
                  <a:solidFill>
                    <a:schemeClr val="bg1"/>
                  </a:solidFill>
                </a:rPr>
                <a:t>3</a:t>
              </a:r>
            </a:p>
          </p:txBody>
        </p:sp>
      </p:grpSp>
      <p:sp>
        <p:nvSpPr>
          <p:cNvPr id="5" name="Content Placeholder 4">
            <a:extLst>
              <a:ext uri="{FF2B5EF4-FFF2-40B4-BE49-F238E27FC236}">
                <a16:creationId xmlns:a16="http://schemas.microsoft.com/office/drawing/2014/main" id="{C14AD8AA-687C-4580-8D35-31EB23118C46}"/>
              </a:ext>
            </a:extLst>
          </p:cNvPr>
          <p:cNvSpPr>
            <a:spLocks noGrp="1"/>
          </p:cNvSpPr>
          <p:nvPr>
            <p:ph sz="quarter" idx="11"/>
          </p:nvPr>
        </p:nvSpPr>
        <p:spPr>
          <a:xfrm>
            <a:off x="2025045" y="3385788"/>
            <a:ext cx="4331584" cy="443198"/>
          </a:xfrm>
        </p:spPr>
        <p:txBody>
          <a:bodyPr wrap="square">
            <a:spAutoFit/>
          </a:bodyPr>
          <a:lstStyle/>
          <a:p>
            <a:pPr marL="0" indent="0">
              <a:spcBef>
                <a:spcPts val="2400"/>
              </a:spcBef>
              <a:buNone/>
            </a:pPr>
            <a:r>
              <a:rPr lang="en-US" sz="2400" b="1" dirty="0">
                <a:solidFill>
                  <a:srgbClr val="123E67"/>
                </a:solidFill>
              </a:rPr>
              <a:t>Through splashes or sprays</a:t>
            </a:r>
            <a:endParaRPr lang="en-US" sz="2400" dirty="0">
              <a:solidFill>
                <a:srgbClr val="123E67"/>
              </a:solidFill>
            </a:endParaRPr>
          </a:p>
        </p:txBody>
      </p:sp>
      <p:grpSp>
        <p:nvGrpSpPr>
          <p:cNvPr id="21" name="Group 20" descr="Four">
            <a:extLst>
              <a:ext uri="{FF2B5EF4-FFF2-40B4-BE49-F238E27FC236}">
                <a16:creationId xmlns:a16="http://schemas.microsoft.com/office/drawing/2014/main" id="{F94DCAFD-F1F2-4F70-BCA3-B8B2F3538AAC}"/>
              </a:ext>
            </a:extLst>
          </p:cNvPr>
          <p:cNvGrpSpPr/>
          <p:nvPr/>
        </p:nvGrpSpPr>
        <p:grpSpPr>
          <a:xfrm>
            <a:off x="1210558" y="3983798"/>
            <a:ext cx="520531" cy="520531"/>
            <a:chOff x="1463039" y="3917021"/>
            <a:chExt cx="520531" cy="520531"/>
          </a:xfrm>
        </p:grpSpPr>
        <p:sp>
          <p:nvSpPr>
            <p:cNvPr id="22" name="Oval 21">
              <a:extLst>
                <a:ext uri="{FF2B5EF4-FFF2-40B4-BE49-F238E27FC236}">
                  <a16:creationId xmlns:a16="http://schemas.microsoft.com/office/drawing/2014/main" id="{B2FE7840-15D8-4E01-8DC3-8DAB30B996EF}"/>
                </a:ext>
              </a:extLst>
            </p:cNvPr>
            <p:cNvSpPr/>
            <p:nvPr/>
          </p:nvSpPr>
          <p:spPr>
            <a:xfrm>
              <a:off x="1463039" y="3917021"/>
              <a:ext cx="520531" cy="5205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3" name="Content Placeholder 2">
              <a:extLst>
                <a:ext uri="{FF2B5EF4-FFF2-40B4-BE49-F238E27FC236}">
                  <a16:creationId xmlns:a16="http://schemas.microsoft.com/office/drawing/2014/main" id="{ED9CF946-2E9C-4E8D-B56C-E3AEEF8E1738}"/>
                </a:ext>
              </a:extLst>
            </p:cNvPr>
            <p:cNvSpPr txBox="1">
              <a:spLocks/>
            </p:cNvSpPr>
            <p:nvPr/>
          </p:nvSpPr>
          <p:spPr>
            <a:xfrm>
              <a:off x="1517915" y="3939019"/>
              <a:ext cx="427556" cy="399857"/>
            </a:xfrm>
            <a:prstGeom prst="rect">
              <a:avLst/>
            </a:prstGeom>
          </p:spPr>
          <p:txBody>
            <a:bodyPr vert="horz" lIns="91440" tIns="45720" rIns="91440" bIns="45720" rtlCol="0">
              <a:no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500" b="1" dirty="0">
                  <a:solidFill>
                    <a:schemeClr val="bg1"/>
                  </a:solidFill>
                </a:rPr>
                <a:t>4</a:t>
              </a:r>
            </a:p>
          </p:txBody>
        </p:sp>
      </p:grpSp>
      <p:sp>
        <p:nvSpPr>
          <p:cNvPr id="7" name="Content Placeholder 6">
            <a:extLst>
              <a:ext uri="{FF2B5EF4-FFF2-40B4-BE49-F238E27FC236}">
                <a16:creationId xmlns:a16="http://schemas.microsoft.com/office/drawing/2014/main" id="{62491F65-9654-4E18-92EF-14DD26C36538}"/>
              </a:ext>
            </a:extLst>
          </p:cNvPr>
          <p:cNvSpPr>
            <a:spLocks noGrp="1"/>
          </p:cNvSpPr>
          <p:nvPr>
            <p:ph sz="quarter" idx="13"/>
          </p:nvPr>
        </p:nvSpPr>
        <p:spPr>
          <a:xfrm>
            <a:off x="2025045" y="3978360"/>
            <a:ext cx="8572500" cy="794064"/>
          </a:xfrm>
        </p:spPr>
        <p:txBody>
          <a:bodyPr wrap="square">
            <a:spAutoFit/>
          </a:bodyPr>
          <a:lstStyle/>
          <a:p>
            <a:pPr marL="0" indent="0">
              <a:spcBef>
                <a:spcPts val="2400"/>
              </a:spcBef>
              <a:buNone/>
            </a:pPr>
            <a:r>
              <a:rPr lang="en-US" sz="2400" b="1" dirty="0">
                <a:solidFill>
                  <a:srgbClr val="123E67"/>
                </a:solidFill>
              </a:rPr>
              <a:t>Through clinical care tasks that bypass or break down the body’s natural defenses</a:t>
            </a:r>
            <a:endParaRPr lang="en-US" sz="2400" dirty="0">
              <a:solidFill>
                <a:srgbClr val="123E67"/>
              </a:solidFill>
            </a:endParaRPr>
          </a:p>
        </p:txBody>
      </p:sp>
      <p:sp>
        <p:nvSpPr>
          <p:cNvPr id="10" name="Rectangle 9">
            <a:extLst>
              <a:ext uri="{FF2B5EF4-FFF2-40B4-BE49-F238E27FC236}">
                <a16:creationId xmlns:a16="http://schemas.microsoft.com/office/drawing/2014/main" id="{652EEEC1-6D81-2F45-8928-C1D1F1067F81}"/>
              </a:ext>
              <a:ext uri="{C183D7F6-B498-43B3-948B-1728B52AA6E4}">
                <adec:decorative xmlns:adec="http://schemas.microsoft.com/office/drawing/2017/decorative" val="1"/>
              </a:ext>
            </a:extLst>
          </p:cNvPr>
          <p:cNvSpPr/>
          <p:nvPr/>
        </p:nvSpPr>
        <p:spPr>
          <a:xfrm>
            <a:off x="1248334" y="1737287"/>
            <a:ext cx="10029266"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603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4FEF6-3E2C-2841-AA50-D76C24692CD5}"/>
              </a:ext>
            </a:extLst>
          </p:cNvPr>
          <p:cNvSpPr>
            <a:spLocks noGrp="1"/>
          </p:cNvSpPr>
          <p:nvPr>
            <p:ph type="title"/>
          </p:nvPr>
        </p:nvSpPr>
        <p:spPr/>
        <p:txBody>
          <a:bodyPr/>
          <a:lstStyle/>
          <a:p>
            <a:r>
              <a:rPr lang="en-US" dirty="0"/>
              <a:t>Knowing Where Germs Live and How They Spread </a:t>
            </a:r>
            <a:br>
              <a:rPr lang="en-US" dirty="0"/>
            </a:br>
            <a:r>
              <a:rPr lang="en-US" dirty="0"/>
              <a:t>Helps You Recognize Risk</a:t>
            </a:r>
          </a:p>
        </p:txBody>
      </p:sp>
      <p:sp>
        <p:nvSpPr>
          <p:cNvPr id="7" name="Title 3">
            <a:extLst>
              <a:ext uri="{FF2B5EF4-FFF2-40B4-BE49-F238E27FC236}">
                <a16:creationId xmlns:a16="http://schemas.microsoft.com/office/drawing/2014/main" id="{9F14DCDA-FDAD-234A-846D-2BC899B112CA}"/>
              </a:ext>
            </a:extLst>
          </p:cNvPr>
          <p:cNvSpPr txBox="1">
            <a:spLocks/>
          </p:cNvSpPr>
          <p:nvPr/>
        </p:nvSpPr>
        <p:spPr>
          <a:xfrm>
            <a:off x="905123" y="4758989"/>
            <a:ext cx="1979872" cy="70245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a:lstStyle>
          <a:p>
            <a:pPr algn="ctr"/>
            <a:r>
              <a:rPr lang="en-US" sz="2000" dirty="0"/>
              <a:t>Reservoir</a:t>
            </a:r>
          </a:p>
        </p:txBody>
      </p:sp>
      <p:sp>
        <p:nvSpPr>
          <p:cNvPr id="2" name="Arrow: Right 1" descr="Arrow pointing to: ">
            <a:extLst>
              <a:ext uri="{FF2B5EF4-FFF2-40B4-BE49-F238E27FC236}">
                <a16:creationId xmlns:a16="http://schemas.microsoft.com/office/drawing/2014/main" id="{8DA7C248-1011-455B-B8CB-9A5435CBA1AF}"/>
              </a:ext>
            </a:extLst>
          </p:cNvPr>
          <p:cNvSpPr/>
          <p:nvPr/>
        </p:nvSpPr>
        <p:spPr>
          <a:xfrm>
            <a:off x="3519814" y="3031299"/>
            <a:ext cx="939452" cy="702457"/>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95A27456-C69F-334A-8F78-82B5D597484C}"/>
              </a:ext>
            </a:extLst>
          </p:cNvPr>
          <p:cNvSpPr txBox="1">
            <a:spLocks/>
          </p:cNvSpPr>
          <p:nvPr/>
        </p:nvSpPr>
        <p:spPr>
          <a:xfrm>
            <a:off x="5079956" y="4771939"/>
            <a:ext cx="1979872" cy="70245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a:lstStyle>
          <a:p>
            <a:pPr algn="ctr"/>
            <a:r>
              <a:rPr lang="en-US" sz="2000" dirty="0"/>
              <a:t>Pathway</a:t>
            </a:r>
          </a:p>
        </p:txBody>
      </p:sp>
      <p:sp>
        <p:nvSpPr>
          <p:cNvPr id="8" name="Arrow: Right 7" descr="Arrow pointing to: ">
            <a:extLst>
              <a:ext uri="{FF2B5EF4-FFF2-40B4-BE49-F238E27FC236}">
                <a16:creationId xmlns:a16="http://schemas.microsoft.com/office/drawing/2014/main" id="{390B0169-7C77-4110-8D05-2135B93093CC}"/>
              </a:ext>
            </a:extLst>
          </p:cNvPr>
          <p:cNvSpPr/>
          <p:nvPr/>
        </p:nvSpPr>
        <p:spPr>
          <a:xfrm>
            <a:off x="7680542" y="3020861"/>
            <a:ext cx="939452" cy="702457"/>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2DC50FA3-D723-F940-B667-E0C25EEE7CE9}"/>
              </a:ext>
            </a:extLst>
          </p:cNvPr>
          <p:cNvSpPr txBox="1">
            <a:spLocks/>
          </p:cNvSpPr>
          <p:nvPr/>
        </p:nvSpPr>
        <p:spPr>
          <a:xfrm>
            <a:off x="8800391" y="4758989"/>
            <a:ext cx="2888668" cy="108843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a:lstStyle>
          <a:p>
            <a:pPr algn="ctr"/>
            <a:r>
              <a:rPr lang="en-US" sz="2000" dirty="0"/>
              <a:t>Recognize the risks and take infection control actions</a:t>
            </a:r>
          </a:p>
        </p:txBody>
      </p:sp>
    </p:spTree>
    <p:custDataLst>
      <p:tags r:id="rId1"/>
    </p:custDataLst>
    <p:extLst>
      <p:ext uri="{BB962C8B-B14F-4D97-AF65-F5344CB8AC3E}">
        <p14:creationId xmlns:p14="http://schemas.microsoft.com/office/powerpoint/2010/main" val="237192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26A8EA-3B68-4282-8053-9EDAF6288EBF}"/>
              </a:ext>
            </a:extLst>
          </p:cNvPr>
          <p:cNvSpPr>
            <a:spLocks noGrp="1"/>
          </p:cNvSpPr>
          <p:nvPr>
            <p:ph type="title"/>
          </p:nvPr>
        </p:nvSpPr>
        <p:spPr/>
        <p:txBody>
          <a:bodyPr/>
          <a:lstStyle/>
          <a:p>
            <a:r>
              <a:rPr lang="en-US" dirty="0"/>
              <a:t>How Can an Infection Occur? </a:t>
            </a:r>
          </a:p>
        </p:txBody>
      </p:sp>
    </p:spTree>
    <p:custDataLst>
      <p:tags r:id="rId1"/>
    </p:custDataLst>
    <p:extLst>
      <p:ext uri="{BB962C8B-B14F-4D97-AF65-F5344CB8AC3E}">
        <p14:creationId xmlns:p14="http://schemas.microsoft.com/office/powerpoint/2010/main" val="411612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26A8EA-3B68-4282-8053-9EDAF6288EBF}"/>
              </a:ext>
            </a:extLst>
          </p:cNvPr>
          <p:cNvSpPr>
            <a:spLocks noGrp="1"/>
          </p:cNvSpPr>
          <p:nvPr>
            <p:ph type="title"/>
          </p:nvPr>
        </p:nvSpPr>
        <p:spPr/>
        <p:txBody>
          <a:bodyPr>
            <a:normAutofit/>
          </a:bodyPr>
          <a:lstStyle/>
          <a:p>
            <a:r>
              <a:rPr lang="en-US" dirty="0"/>
              <a:t>Scenarios: How Can an Infection Occur?</a:t>
            </a:r>
          </a:p>
        </p:txBody>
      </p:sp>
      <p:sp>
        <p:nvSpPr>
          <p:cNvPr id="2" name="Content Placeholder 1">
            <a:extLst>
              <a:ext uri="{FF2B5EF4-FFF2-40B4-BE49-F238E27FC236}">
                <a16:creationId xmlns:a16="http://schemas.microsoft.com/office/drawing/2014/main" id="{38795418-18D4-4CC1-BC95-4F240FF2AE2B}"/>
              </a:ext>
            </a:extLst>
          </p:cNvPr>
          <p:cNvSpPr>
            <a:spLocks noGrp="1"/>
          </p:cNvSpPr>
          <p:nvPr>
            <p:ph idx="1"/>
          </p:nvPr>
        </p:nvSpPr>
        <p:spPr/>
        <p:txBody>
          <a:bodyPr/>
          <a:lstStyle/>
          <a:p>
            <a:r>
              <a:rPr lang="en-US" sz="2400" dirty="0"/>
              <a:t>Example scenario:</a:t>
            </a:r>
          </a:p>
          <a:p>
            <a:pPr lvl="1"/>
            <a:r>
              <a:rPr lang="en-US" sz="2400" dirty="0"/>
              <a:t>Start with a germ and a reservoir​.</a:t>
            </a:r>
          </a:p>
          <a:p>
            <a:pPr lvl="1"/>
            <a:r>
              <a:rPr lang="en-US" sz="2400" dirty="0"/>
              <a:t>Walk through the five elements of germ spread.  ​</a:t>
            </a:r>
          </a:p>
          <a:p>
            <a:r>
              <a:rPr lang="en-US" sz="2400" dirty="0"/>
              <a:t>Create your own scenario!</a:t>
            </a:r>
          </a:p>
        </p:txBody>
      </p:sp>
    </p:spTree>
    <p:custDataLst>
      <p:tags r:id="rId1"/>
    </p:custDataLst>
    <p:extLst>
      <p:ext uri="{BB962C8B-B14F-4D97-AF65-F5344CB8AC3E}">
        <p14:creationId xmlns:p14="http://schemas.microsoft.com/office/powerpoint/2010/main" val="27547220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D82545C-7E3F-3E41-A556-0801ED280A7D}"/>
              </a:ext>
              <a:ext uri="{C183D7F6-B498-43B3-948B-1728B52AA6E4}">
                <adec:decorative xmlns:adec="http://schemas.microsoft.com/office/drawing/2017/decorative" val="1"/>
              </a:ext>
            </a:extLst>
          </p:cNvPr>
          <p:cNvSpPr/>
          <p:nvPr/>
        </p:nvSpPr>
        <p:spPr>
          <a:xfrm>
            <a:off x="753354" y="594359"/>
            <a:ext cx="2519170" cy="46375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1C573D0-1EF2-9249-9D21-464E675AACDD}"/>
              </a:ext>
              <a:ext uri="{C183D7F6-B498-43B3-948B-1728B52AA6E4}">
                <adec:decorative xmlns:adec="http://schemas.microsoft.com/office/drawing/2017/decorative" val="0"/>
              </a:ext>
            </a:extLst>
          </p:cNvPr>
          <p:cNvSpPr txBox="1"/>
          <p:nvPr/>
        </p:nvSpPr>
        <p:spPr>
          <a:xfrm>
            <a:off x="753354" y="643918"/>
            <a:ext cx="2480175" cy="369332"/>
          </a:xfrm>
          <a:prstGeom prst="rect">
            <a:avLst/>
          </a:prstGeom>
          <a:noFill/>
        </p:spPr>
        <p:txBody>
          <a:bodyPr wrap="square" rtlCol="0">
            <a:spAutoFit/>
          </a:bodyPr>
          <a:lstStyle/>
          <a:p>
            <a:pPr algn="ctr"/>
            <a:r>
              <a:rPr lang="en-US" b="1" spc="50" dirty="0">
                <a:solidFill>
                  <a:schemeClr val="bg1"/>
                </a:solidFill>
                <a:latin typeface="Century Gothic" panose="020B0502020202020204" pitchFamily="34" charset="0"/>
                <a:cs typeface="Poppins Medium" panose="00000600000000000000" pitchFamily="2" charset="0"/>
              </a:rPr>
              <a:t>Example Scenario</a:t>
            </a:r>
          </a:p>
        </p:txBody>
      </p:sp>
      <p:sp>
        <p:nvSpPr>
          <p:cNvPr id="2" name="Title 1">
            <a:extLst>
              <a:ext uri="{FF2B5EF4-FFF2-40B4-BE49-F238E27FC236}">
                <a16:creationId xmlns:a16="http://schemas.microsoft.com/office/drawing/2014/main" id="{C950BFD0-69AC-407E-9B0C-DCE31692992B}"/>
              </a:ext>
            </a:extLst>
          </p:cNvPr>
          <p:cNvSpPr>
            <a:spLocks noGrp="1"/>
          </p:cNvSpPr>
          <p:nvPr>
            <p:ph type="title"/>
          </p:nvPr>
        </p:nvSpPr>
        <p:spPr>
          <a:xfrm>
            <a:off x="1199952" y="883234"/>
            <a:ext cx="9925248" cy="929211"/>
          </a:xfrm>
        </p:spPr>
        <p:txBody>
          <a:bodyPr/>
          <a:lstStyle/>
          <a:p>
            <a:r>
              <a:rPr lang="en-US" dirty="0"/>
              <a:t>Strep on a Healthcare Worker’s Hand</a:t>
            </a:r>
          </a:p>
        </p:txBody>
      </p:sp>
      <p:sp>
        <p:nvSpPr>
          <p:cNvPr id="16" name="Rounded Rectangle 15">
            <a:extLst>
              <a:ext uri="{FF2B5EF4-FFF2-40B4-BE49-F238E27FC236}">
                <a16:creationId xmlns:a16="http://schemas.microsoft.com/office/drawing/2014/main" id="{F3D6B84F-7F55-0748-AF60-C1F8B684DD79}"/>
              </a:ext>
            </a:extLst>
          </p:cNvPr>
          <p:cNvSpPr/>
          <p:nvPr/>
        </p:nvSpPr>
        <p:spPr>
          <a:xfrm>
            <a:off x="1130372" y="1901419"/>
            <a:ext cx="3214886" cy="38501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spc="50" dirty="0">
                <a:solidFill>
                  <a:schemeClr val="bg1"/>
                </a:solidFill>
                <a:latin typeface="Century Gothic" panose="020B0502020202020204" pitchFamily="34" charset="0"/>
                <a:cs typeface="Poppins Medium" panose="00000600000000000000" pitchFamily="2" charset="0"/>
              </a:rPr>
              <a:t>Germ</a:t>
            </a:r>
            <a:r>
              <a:rPr lang="en-US" b="1" spc="50" dirty="0">
                <a:solidFill>
                  <a:schemeClr val="bg1"/>
                </a:solidFill>
                <a:latin typeface="Century Gothic" panose="020B0502020202020204" pitchFamily="34" charset="0"/>
                <a:cs typeface="Poppins Medium" panose="00000600000000000000" pitchFamily="2" charset="0"/>
              </a:rPr>
              <a:t>:</a:t>
            </a:r>
            <a:endParaRPr lang="en-US" spc="50" dirty="0">
              <a:solidFill>
                <a:schemeClr val="bg1"/>
              </a:solidFill>
              <a:latin typeface="Century Gothic" panose="020B0502020202020204" pitchFamily="34" charset="0"/>
              <a:cs typeface="Poppins Medium" panose="00000600000000000000" pitchFamily="2" charset="0"/>
            </a:endParaRPr>
          </a:p>
          <a:p>
            <a:pPr algn="ctr"/>
            <a:r>
              <a:rPr lang="en-US" dirty="0"/>
              <a:t>Strep</a:t>
            </a:r>
          </a:p>
        </p:txBody>
      </p:sp>
      <p:sp>
        <p:nvSpPr>
          <p:cNvPr id="18" name="Rounded Rectangle 17">
            <a:extLst>
              <a:ext uri="{FF2B5EF4-FFF2-40B4-BE49-F238E27FC236}">
                <a16:creationId xmlns:a16="http://schemas.microsoft.com/office/drawing/2014/main" id="{AF01DBBB-501B-E44A-A001-0A0428EA841B}"/>
              </a:ext>
            </a:extLst>
          </p:cNvPr>
          <p:cNvSpPr/>
          <p:nvPr/>
        </p:nvSpPr>
        <p:spPr>
          <a:xfrm>
            <a:off x="4488557" y="1899440"/>
            <a:ext cx="3214886" cy="38501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spc="50" dirty="0">
                <a:solidFill>
                  <a:schemeClr val="bg1"/>
                </a:solidFill>
                <a:latin typeface="Century Gothic" panose="020B0502020202020204" pitchFamily="34" charset="0"/>
                <a:cs typeface="Poppins Medium" panose="00000600000000000000" pitchFamily="2" charset="0"/>
              </a:rPr>
              <a:t>Reservoir</a:t>
            </a:r>
            <a:r>
              <a:rPr lang="en-US" b="1" spc="50" dirty="0">
                <a:solidFill>
                  <a:schemeClr val="bg1"/>
                </a:solidFill>
                <a:latin typeface="Century Gothic" panose="020B0502020202020204" pitchFamily="34" charset="0"/>
                <a:cs typeface="Poppins Medium" panose="00000600000000000000" pitchFamily="2" charset="0"/>
              </a:rPr>
              <a:t>:</a:t>
            </a:r>
          </a:p>
          <a:p>
            <a:pPr algn="ctr"/>
            <a:r>
              <a:rPr lang="en-US" spc="50" dirty="0">
                <a:solidFill>
                  <a:schemeClr val="bg1"/>
                </a:solidFill>
                <a:latin typeface="Century Gothic" panose="020B0502020202020204" pitchFamily="34" charset="0"/>
                <a:cs typeface="Poppins Medium" panose="00000600000000000000" pitchFamily="2" charset="0"/>
              </a:rPr>
              <a:t>Healthcare </a:t>
            </a:r>
            <a:br>
              <a:rPr lang="en-US" spc="50" dirty="0">
                <a:solidFill>
                  <a:schemeClr val="bg1"/>
                </a:solidFill>
                <a:latin typeface="Century Gothic" panose="020B0502020202020204" pitchFamily="34" charset="0"/>
                <a:cs typeface="Poppins Medium" panose="00000600000000000000" pitchFamily="2" charset="0"/>
              </a:rPr>
            </a:br>
            <a:r>
              <a:rPr lang="en-US" spc="50" dirty="0">
                <a:solidFill>
                  <a:schemeClr val="bg1"/>
                </a:solidFill>
                <a:latin typeface="Century Gothic" panose="020B0502020202020204" pitchFamily="34" charset="0"/>
                <a:cs typeface="Poppins Medium" panose="00000600000000000000" pitchFamily="2" charset="0"/>
              </a:rPr>
              <a:t>worker’s hand</a:t>
            </a:r>
          </a:p>
        </p:txBody>
      </p:sp>
      <p:sp>
        <p:nvSpPr>
          <p:cNvPr id="20" name="Rounded Rectangle 19">
            <a:extLst>
              <a:ext uri="{FF2B5EF4-FFF2-40B4-BE49-F238E27FC236}">
                <a16:creationId xmlns:a16="http://schemas.microsoft.com/office/drawing/2014/main" id="{350EC013-FE86-8449-98D7-DAF61E8B7FF8}"/>
              </a:ext>
            </a:extLst>
          </p:cNvPr>
          <p:cNvSpPr/>
          <p:nvPr/>
        </p:nvSpPr>
        <p:spPr>
          <a:xfrm>
            <a:off x="7846742" y="1899440"/>
            <a:ext cx="3214886" cy="38501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spc="50" dirty="0">
                <a:solidFill>
                  <a:schemeClr val="bg1"/>
                </a:solidFill>
                <a:latin typeface="Century Gothic" panose="020B0502020202020204" pitchFamily="34" charset="0"/>
                <a:cs typeface="Poppins Medium" panose="00000600000000000000" pitchFamily="2" charset="0"/>
              </a:rPr>
              <a:t>Five </a:t>
            </a:r>
            <a:br>
              <a:rPr lang="en-US" sz="2000" b="1" spc="50" dirty="0">
                <a:solidFill>
                  <a:schemeClr val="bg1"/>
                </a:solidFill>
                <a:latin typeface="Century Gothic" panose="020B0502020202020204" pitchFamily="34" charset="0"/>
                <a:cs typeface="Poppins Medium" panose="00000600000000000000" pitchFamily="2" charset="0"/>
              </a:rPr>
            </a:br>
            <a:r>
              <a:rPr lang="en-US" sz="2000" b="1" spc="50" dirty="0">
                <a:solidFill>
                  <a:schemeClr val="bg1"/>
                </a:solidFill>
                <a:latin typeface="Century Gothic" panose="020B0502020202020204" pitchFamily="34" charset="0"/>
                <a:cs typeface="Poppins Medium" panose="00000600000000000000" pitchFamily="2" charset="0"/>
              </a:rPr>
              <a:t>Elements:</a:t>
            </a:r>
          </a:p>
          <a:p>
            <a:pPr marL="858838" indent="-290513">
              <a:spcBef>
                <a:spcPts val="2400"/>
              </a:spcBef>
              <a:buFont typeface="+mj-lt"/>
              <a:buAutoNum type="arabicPeriod"/>
            </a:pPr>
            <a:r>
              <a:rPr lang="en-US" spc="50" dirty="0">
                <a:solidFill>
                  <a:schemeClr val="bg1"/>
                </a:solidFill>
                <a:latin typeface="Century Gothic" panose="020B0502020202020204" pitchFamily="34" charset="0"/>
                <a:cs typeface="Poppins Medium" panose="00000600000000000000" pitchFamily="2" charset="0"/>
              </a:rPr>
              <a:t>Reservoirs</a:t>
            </a:r>
          </a:p>
          <a:p>
            <a:pPr marL="858838" indent="-290513">
              <a:spcBef>
                <a:spcPts val="1200"/>
              </a:spcBef>
              <a:buFont typeface="+mj-lt"/>
              <a:buAutoNum type="arabicPeriod"/>
            </a:pPr>
            <a:r>
              <a:rPr lang="en-US" spc="50" dirty="0">
                <a:solidFill>
                  <a:schemeClr val="bg1"/>
                </a:solidFill>
                <a:latin typeface="Century Gothic" panose="020B0502020202020204" pitchFamily="34" charset="0"/>
                <a:cs typeface="Poppins Medium" panose="00000600000000000000" pitchFamily="2" charset="0"/>
              </a:rPr>
              <a:t>Pathways</a:t>
            </a:r>
          </a:p>
          <a:p>
            <a:pPr marL="858838" indent="-290513">
              <a:spcBef>
                <a:spcPts val="1200"/>
              </a:spcBef>
              <a:buFont typeface="+mj-lt"/>
              <a:buAutoNum type="arabicPeriod"/>
            </a:pPr>
            <a:r>
              <a:rPr lang="en-US" spc="50" dirty="0">
                <a:solidFill>
                  <a:schemeClr val="bg1"/>
                </a:solidFill>
                <a:latin typeface="Century Gothic" panose="020B0502020202020204" pitchFamily="34" charset="0"/>
                <a:cs typeface="Poppins Medium" panose="00000600000000000000" pitchFamily="2" charset="0"/>
              </a:rPr>
              <a:t>Person</a:t>
            </a:r>
          </a:p>
          <a:p>
            <a:pPr marL="858838" indent="-290513">
              <a:spcBef>
                <a:spcPts val="1200"/>
              </a:spcBef>
              <a:buFont typeface="+mj-lt"/>
              <a:buAutoNum type="arabicPeriod"/>
            </a:pPr>
            <a:r>
              <a:rPr lang="en-US" spc="50" dirty="0">
                <a:solidFill>
                  <a:schemeClr val="bg1"/>
                </a:solidFill>
                <a:latin typeface="Century Gothic" panose="020B0502020202020204" pitchFamily="34" charset="0"/>
                <a:cs typeface="Poppins Medium" panose="00000600000000000000" pitchFamily="2" charset="0"/>
              </a:rPr>
              <a:t>Body’s defenses</a:t>
            </a:r>
          </a:p>
          <a:p>
            <a:pPr marL="858838" indent="-290513">
              <a:spcBef>
                <a:spcPts val="1200"/>
              </a:spcBef>
              <a:buFont typeface="+mj-lt"/>
              <a:buAutoNum type="arabicPeriod"/>
            </a:pPr>
            <a:r>
              <a:rPr lang="en-US" spc="50" dirty="0">
                <a:solidFill>
                  <a:schemeClr val="bg1"/>
                </a:solidFill>
                <a:latin typeface="Century Gothic" panose="020B0502020202020204" pitchFamily="34" charset="0"/>
                <a:cs typeface="Poppins Medium" panose="00000600000000000000" pitchFamily="2" charset="0"/>
              </a:rPr>
              <a:t>Survival</a:t>
            </a:r>
          </a:p>
        </p:txBody>
      </p:sp>
    </p:spTree>
    <p:custDataLst>
      <p:tags r:id="rId1"/>
    </p:custDataLst>
    <p:extLst>
      <p:ext uri="{BB962C8B-B14F-4D97-AF65-F5344CB8AC3E}">
        <p14:creationId xmlns:p14="http://schemas.microsoft.com/office/powerpoint/2010/main" val="307796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BFD0-69AC-407E-9B0C-DCE31692992B}"/>
              </a:ext>
            </a:extLst>
          </p:cNvPr>
          <p:cNvSpPr>
            <a:spLocks noGrp="1"/>
          </p:cNvSpPr>
          <p:nvPr>
            <p:ph type="title"/>
          </p:nvPr>
        </p:nvSpPr>
        <p:spPr>
          <a:xfrm>
            <a:off x="1199952" y="1311265"/>
            <a:ext cx="4682688" cy="1264295"/>
          </a:xfrm>
        </p:spPr>
        <p:txBody>
          <a:bodyPr>
            <a:normAutofit fontScale="90000"/>
          </a:bodyPr>
          <a:lstStyle/>
          <a:p>
            <a:r>
              <a:rPr lang="en-US" dirty="0"/>
              <a:t>How Germs Spread and Make People Sick </a:t>
            </a:r>
            <a:r>
              <a:rPr lang="en-US" dirty="0">
                <a:solidFill>
                  <a:schemeClr val="bg1"/>
                </a:solidFill>
              </a:rPr>
              <a:t>Example</a:t>
            </a:r>
          </a:p>
        </p:txBody>
      </p:sp>
      <p:sp>
        <p:nvSpPr>
          <p:cNvPr id="8" name="Rectangle: Rounded Corners 7">
            <a:extLst>
              <a:ext uri="{FF2B5EF4-FFF2-40B4-BE49-F238E27FC236}">
                <a16:creationId xmlns:a16="http://schemas.microsoft.com/office/drawing/2014/main" id="{BBB5D83A-8957-455E-9C41-9BE83C21BBC0}"/>
              </a:ext>
              <a:ext uri="{C183D7F6-B498-43B3-948B-1728B52AA6E4}">
                <adec:decorative xmlns:adec="http://schemas.microsoft.com/office/drawing/2017/decorative" val="1"/>
              </a:ext>
            </a:extLst>
          </p:cNvPr>
          <p:cNvSpPr/>
          <p:nvPr/>
        </p:nvSpPr>
        <p:spPr>
          <a:xfrm>
            <a:off x="753354" y="594359"/>
            <a:ext cx="2519170" cy="46375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15FFFAC-133E-4D1A-B5BF-66109022D325}"/>
              </a:ext>
              <a:ext uri="{C183D7F6-B498-43B3-948B-1728B52AA6E4}">
                <adec:decorative xmlns:adec="http://schemas.microsoft.com/office/drawing/2017/decorative" val="0"/>
              </a:ext>
            </a:extLst>
          </p:cNvPr>
          <p:cNvSpPr txBox="1"/>
          <p:nvPr/>
        </p:nvSpPr>
        <p:spPr>
          <a:xfrm>
            <a:off x="753354" y="643918"/>
            <a:ext cx="2480175" cy="369332"/>
          </a:xfrm>
          <a:prstGeom prst="rect">
            <a:avLst/>
          </a:prstGeom>
          <a:noFill/>
        </p:spPr>
        <p:txBody>
          <a:bodyPr wrap="square" rtlCol="0">
            <a:spAutoFit/>
          </a:bodyPr>
          <a:lstStyle/>
          <a:p>
            <a:pPr algn="ctr"/>
            <a:r>
              <a:rPr lang="en-US" b="1" spc="50" dirty="0">
                <a:solidFill>
                  <a:schemeClr val="bg1"/>
                </a:solidFill>
                <a:latin typeface="Century Gothic" panose="020B0502020202020204" pitchFamily="34" charset="0"/>
                <a:cs typeface="Poppins Medium" panose="00000600000000000000" pitchFamily="2" charset="0"/>
              </a:rPr>
              <a:t>Example Scenario</a:t>
            </a:r>
          </a:p>
        </p:txBody>
      </p:sp>
      <p:sp>
        <p:nvSpPr>
          <p:cNvPr id="6" name="Freeform: Shape 5">
            <a:extLst>
              <a:ext uri="{FF2B5EF4-FFF2-40B4-BE49-F238E27FC236}">
                <a16:creationId xmlns:a16="http://schemas.microsoft.com/office/drawing/2014/main" id="{F509A68C-4C24-4BFD-8D6D-8AD438565398}"/>
              </a:ext>
            </a:extLst>
          </p:cNvPr>
          <p:cNvSpPr/>
          <p:nvPr/>
        </p:nvSpPr>
        <p:spPr>
          <a:xfrm>
            <a:off x="565850" y="3595242"/>
            <a:ext cx="2130951" cy="2093285"/>
          </a:xfrm>
          <a:custGeom>
            <a:avLst/>
            <a:gdLst>
              <a:gd name="connsiteX0" fmla="*/ 0 w 2130951"/>
              <a:gd name="connsiteY0" fmla="*/ 209329 h 2093285"/>
              <a:gd name="connsiteX1" fmla="*/ 209329 w 2130951"/>
              <a:gd name="connsiteY1" fmla="*/ 0 h 2093285"/>
              <a:gd name="connsiteX2" fmla="*/ 1921623 w 2130951"/>
              <a:gd name="connsiteY2" fmla="*/ 0 h 2093285"/>
              <a:gd name="connsiteX3" fmla="*/ 2130952 w 2130951"/>
              <a:gd name="connsiteY3" fmla="*/ 209329 h 2093285"/>
              <a:gd name="connsiteX4" fmla="*/ 2130951 w 2130951"/>
              <a:gd name="connsiteY4" fmla="*/ 1883957 h 2093285"/>
              <a:gd name="connsiteX5" fmla="*/ 1921622 w 2130951"/>
              <a:gd name="connsiteY5" fmla="*/ 2093286 h 2093285"/>
              <a:gd name="connsiteX6" fmla="*/ 209329 w 2130951"/>
              <a:gd name="connsiteY6" fmla="*/ 2093285 h 2093285"/>
              <a:gd name="connsiteX7" fmla="*/ 0 w 2130951"/>
              <a:gd name="connsiteY7" fmla="*/ 1883956 h 2093285"/>
              <a:gd name="connsiteX8" fmla="*/ 0 w 2130951"/>
              <a:gd name="connsiteY8" fmla="*/ 209329 h 209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951" h="2093285">
                <a:moveTo>
                  <a:pt x="0" y="209329"/>
                </a:moveTo>
                <a:cubicBezTo>
                  <a:pt x="0" y="93720"/>
                  <a:pt x="93720" y="0"/>
                  <a:pt x="209329" y="0"/>
                </a:cubicBezTo>
                <a:lnTo>
                  <a:pt x="1921623" y="0"/>
                </a:lnTo>
                <a:cubicBezTo>
                  <a:pt x="2037232" y="0"/>
                  <a:pt x="2130952" y="93720"/>
                  <a:pt x="2130952" y="209329"/>
                </a:cubicBezTo>
                <a:cubicBezTo>
                  <a:pt x="2130952" y="767538"/>
                  <a:pt x="2130951" y="1325748"/>
                  <a:pt x="2130951" y="1883957"/>
                </a:cubicBezTo>
                <a:cubicBezTo>
                  <a:pt x="2130951" y="1999566"/>
                  <a:pt x="2037231" y="2093286"/>
                  <a:pt x="1921622" y="2093286"/>
                </a:cubicBezTo>
                <a:lnTo>
                  <a:pt x="209329" y="2093285"/>
                </a:lnTo>
                <a:cubicBezTo>
                  <a:pt x="93720" y="2093285"/>
                  <a:pt x="0" y="1999565"/>
                  <a:pt x="0" y="1883956"/>
                </a:cubicBezTo>
                <a:lnTo>
                  <a:pt x="0" y="209329"/>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2270" tIns="122270" rIns="122270" bIns="122270" numCol="1" spcCol="1270" anchor="ctr" anchorCtr="0">
            <a:noAutofit/>
          </a:bodyPr>
          <a:lstStyle/>
          <a:p>
            <a:pPr marL="0" lvl="0" indent="0" algn="ctr" defTabSz="711200">
              <a:lnSpc>
                <a:spcPct val="90000"/>
              </a:lnSpc>
              <a:spcBef>
                <a:spcPct val="0"/>
              </a:spcBef>
              <a:spcAft>
                <a:spcPct val="35000"/>
              </a:spcAft>
              <a:buNone/>
            </a:pPr>
            <a:r>
              <a:rPr lang="en-US" sz="1600" kern="1200" dirty="0"/>
              <a:t>The germ is on the healthcare worker’s hands (skin)</a:t>
            </a:r>
            <a:br>
              <a:rPr lang="en-US" sz="1600" kern="1200" dirty="0"/>
            </a:br>
            <a:r>
              <a:rPr lang="en-US" sz="1600" b="1" i="1" kern="1200" dirty="0"/>
              <a:t>Reservoir</a:t>
            </a:r>
          </a:p>
        </p:txBody>
      </p:sp>
      <p:sp>
        <p:nvSpPr>
          <p:cNvPr id="7" name="Freeform: Shape 6" descr="Arrow pointing to: ">
            <a:extLst>
              <a:ext uri="{FF2B5EF4-FFF2-40B4-BE49-F238E27FC236}">
                <a16:creationId xmlns:a16="http://schemas.microsoft.com/office/drawing/2014/main" id="{B3215FF1-2CC5-4480-9D7A-29E478069ACC}"/>
              </a:ext>
            </a:extLst>
          </p:cNvPr>
          <p:cNvSpPr/>
          <p:nvPr/>
        </p:nvSpPr>
        <p:spPr>
          <a:xfrm>
            <a:off x="2909897" y="4377647"/>
            <a:ext cx="451761" cy="528475"/>
          </a:xfrm>
          <a:custGeom>
            <a:avLst/>
            <a:gdLst>
              <a:gd name="connsiteX0" fmla="*/ 0 w 451761"/>
              <a:gd name="connsiteY0" fmla="*/ 105695 h 528475"/>
              <a:gd name="connsiteX1" fmla="*/ 225881 w 451761"/>
              <a:gd name="connsiteY1" fmla="*/ 105695 h 528475"/>
              <a:gd name="connsiteX2" fmla="*/ 225881 w 451761"/>
              <a:gd name="connsiteY2" fmla="*/ 0 h 528475"/>
              <a:gd name="connsiteX3" fmla="*/ 451761 w 451761"/>
              <a:gd name="connsiteY3" fmla="*/ 264238 h 528475"/>
              <a:gd name="connsiteX4" fmla="*/ 225881 w 451761"/>
              <a:gd name="connsiteY4" fmla="*/ 528475 h 528475"/>
              <a:gd name="connsiteX5" fmla="*/ 225881 w 451761"/>
              <a:gd name="connsiteY5" fmla="*/ 422780 h 528475"/>
              <a:gd name="connsiteX6" fmla="*/ 0 w 451761"/>
              <a:gd name="connsiteY6" fmla="*/ 422780 h 528475"/>
              <a:gd name="connsiteX7" fmla="*/ 0 w 451761"/>
              <a:gd name="connsiteY7" fmla="*/ 105695 h 52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761" h="528475">
                <a:moveTo>
                  <a:pt x="0" y="105695"/>
                </a:moveTo>
                <a:lnTo>
                  <a:pt x="225881" y="105695"/>
                </a:lnTo>
                <a:lnTo>
                  <a:pt x="225881" y="0"/>
                </a:lnTo>
                <a:lnTo>
                  <a:pt x="451761" y="264238"/>
                </a:lnTo>
                <a:lnTo>
                  <a:pt x="225881" y="528475"/>
                </a:lnTo>
                <a:lnTo>
                  <a:pt x="225881" y="422780"/>
                </a:lnTo>
                <a:lnTo>
                  <a:pt x="0" y="422780"/>
                </a:lnTo>
                <a:lnTo>
                  <a:pt x="0" y="105695"/>
                </a:lnTo>
                <a:close/>
              </a:path>
            </a:pathLst>
          </a:custGeom>
          <a:solidFill>
            <a:schemeClr val="accent6"/>
          </a:solidFill>
          <a:ln w="28575">
            <a:solidFill>
              <a:schemeClr val="accent4"/>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5695" rIns="135528" bIns="105695"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0" name="Freeform: Shape 9">
            <a:extLst>
              <a:ext uri="{FF2B5EF4-FFF2-40B4-BE49-F238E27FC236}">
                <a16:creationId xmlns:a16="http://schemas.microsoft.com/office/drawing/2014/main" id="{98AEAF2C-DEB7-4CE7-A5CB-30C1548052A8}"/>
              </a:ext>
            </a:extLst>
          </p:cNvPr>
          <p:cNvSpPr/>
          <p:nvPr/>
        </p:nvSpPr>
        <p:spPr>
          <a:xfrm>
            <a:off x="3549182" y="3595242"/>
            <a:ext cx="2130951" cy="2093285"/>
          </a:xfrm>
          <a:custGeom>
            <a:avLst/>
            <a:gdLst>
              <a:gd name="connsiteX0" fmla="*/ 0 w 2130951"/>
              <a:gd name="connsiteY0" fmla="*/ 209329 h 2093285"/>
              <a:gd name="connsiteX1" fmla="*/ 209329 w 2130951"/>
              <a:gd name="connsiteY1" fmla="*/ 0 h 2093285"/>
              <a:gd name="connsiteX2" fmla="*/ 1921623 w 2130951"/>
              <a:gd name="connsiteY2" fmla="*/ 0 h 2093285"/>
              <a:gd name="connsiteX3" fmla="*/ 2130952 w 2130951"/>
              <a:gd name="connsiteY3" fmla="*/ 209329 h 2093285"/>
              <a:gd name="connsiteX4" fmla="*/ 2130951 w 2130951"/>
              <a:gd name="connsiteY4" fmla="*/ 1883957 h 2093285"/>
              <a:gd name="connsiteX5" fmla="*/ 1921622 w 2130951"/>
              <a:gd name="connsiteY5" fmla="*/ 2093286 h 2093285"/>
              <a:gd name="connsiteX6" fmla="*/ 209329 w 2130951"/>
              <a:gd name="connsiteY6" fmla="*/ 2093285 h 2093285"/>
              <a:gd name="connsiteX7" fmla="*/ 0 w 2130951"/>
              <a:gd name="connsiteY7" fmla="*/ 1883956 h 2093285"/>
              <a:gd name="connsiteX8" fmla="*/ 0 w 2130951"/>
              <a:gd name="connsiteY8" fmla="*/ 209329 h 209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951" h="2093285">
                <a:moveTo>
                  <a:pt x="0" y="209329"/>
                </a:moveTo>
                <a:cubicBezTo>
                  <a:pt x="0" y="93720"/>
                  <a:pt x="93720" y="0"/>
                  <a:pt x="209329" y="0"/>
                </a:cubicBezTo>
                <a:lnTo>
                  <a:pt x="1921623" y="0"/>
                </a:lnTo>
                <a:cubicBezTo>
                  <a:pt x="2037232" y="0"/>
                  <a:pt x="2130952" y="93720"/>
                  <a:pt x="2130952" y="209329"/>
                </a:cubicBezTo>
                <a:cubicBezTo>
                  <a:pt x="2130952" y="767538"/>
                  <a:pt x="2130951" y="1325748"/>
                  <a:pt x="2130951" y="1883957"/>
                </a:cubicBezTo>
                <a:cubicBezTo>
                  <a:pt x="2130951" y="1999566"/>
                  <a:pt x="2037231" y="2093286"/>
                  <a:pt x="1921622" y="2093286"/>
                </a:cubicBezTo>
                <a:lnTo>
                  <a:pt x="209329" y="2093285"/>
                </a:lnTo>
                <a:cubicBezTo>
                  <a:pt x="93720" y="2093285"/>
                  <a:pt x="0" y="1999565"/>
                  <a:pt x="0" y="1883956"/>
                </a:cubicBezTo>
                <a:lnTo>
                  <a:pt x="0" y="209329"/>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2270" tIns="122270" rIns="122270" bIns="122270" numCol="1" spcCol="1270" anchor="ctr" anchorCtr="0">
            <a:noAutofit/>
          </a:bodyPr>
          <a:lstStyle/>
          <a:p>
            <a:pPr marL="0" lvl="0" indent="0" algn="ctr" defTabSz="711200">
              <a:lnSpc>
                <a:spcPct val="90000"/>
              </a:lnSpc>
              <a:spcBef>
                <a:spcPct val="0"/>
              </a:spcBef>
              <a:spcAft>
                <a:spcPct val="35000"/>
              </a:spcAft>
              <a:buNone/>
            </a:pPr>
            <a:r>
              <a:rPr lang="en-US" sz="1600" kern="1200" dirty="0"/>
              <a:t>The healthcare worker could touch the patient’s bed rail. </a:t>
            </a:r>
            <a:br>
              <a:rPr lang="en-US" sz="1600" kern="1200" dirty="0"/>
            </a:br>
            <a:r>
              <a:rPr lang="en-US" sz="1600" b="1" i="1" kern="1200" dirty="0"/>
              <a:t>Pathway</a:t>
            </a:r>
          </a:p>
        </p:txBody>
      </p:sp>
      <p:sp>
        <p:nvSpPr>
          <p:cNvPr id="11" name="Freeform: Shape 10" descr="Arrow pointing to: ">
            <a:extLst>
              <a:ext uri="{FF2B5EF4-FFF2-40B4-BE49-F238E27FC236}">
                <a16:creationId xmlns:a16="http://schemas.microsoft.com/office/drawing/2014/main" id="{0712551F-25CD-4F18-BD1C-A61CFD515501}"/>
              </a:ext>
            </a:extLst>
          </p:cNvPr>
          <p:cNvSpPr/>
          <p:nvPr/>
        </p:nvSpPr>
        <p:spPr>
          <a:xfrm>
            <a:off x="5893229" y="4377647"/>
            <a:ext cx="451761" cy="528475"/>
          </a:xfrm>
          <a:custGeom>
            <a:avLst/>
            <a:gdLst>
              <a:gd name="connsiteX0" fmla="*/ 0 w 451761"/>
              <a:gd name="connsiteY0" fmla="*/ 105695 h 528475"/>
              <a:gd name="connsiteX1" fmla="*/ 225881 w 451761"/>
              <a:gd name="connsiteY1" fmla="*/ 105695 h 528475"/>
              <a:gd name="connsiteX2" fmla="*/ 225881 w 451761"/>
              <a:gd name="connsiteY2" fmla="*/ 0 h 528475"/>
              <a:gd name="connsiteX3" fmla="*/ 451761 w 451761"/>
              <a:gd name="connsiteY3" fmla="*/ 264238 h 528475"/>
              <a:gd name="connsiteX4" fmla="*/ 225881 w 451761"/>
              <a:gd name="connsiteY4" fmla="*/ 528475 h 528475"/>
              <a:gd name="connsiteX5" fmla="*/ 225881 w 451761"/>
              <a:gd name="connsiteY5" fmla="*/ 422780 h 528475"/>
              <a:gd name="connsiteX6" fmla="*/ 0 w 451761"/>
              <a:gd name="connsiteY6" fmla="*/ 422780 h 528475"/>
              <a:gd name="connsiteX7" fmla="*/ 0 w 451761"/>
              <a:gd name="connsiteY7" fmla="*/ 105695 h 52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761" h="528475">
                <a:moveTo>
                  <a:pt x="0" y="105695"/>
                </a:moveTo>
                <a:lnTo>
                  <a:pt x="225881" y="105695"/>
                </a:lnTo>
                <a:lnTo>
                  <a:pt x="225881" y="0"/>
                </a:lnTo>
                <a:lnTo>
                  <a:pt x="451761" y="264238"/>
                </a:lnTo>
                <a:lnTo>
                  <a:pt x="225881" y="528475"/>
                </a:lnTo>
                <a:lnTo>
                  <a:pt x="225881" y="422780"/>
                </a:lnTo>
                <a:lnTo>
                  <a:pt x="0" y="422780"/>
                </a:lnTo>
                <a:lnTo>
                  <a:pt x="0" y="105695"/>
                </a:lnTo>
                <a:close/>
              </a:path>
            </a:pathLst>
          </a:custGeom>
          <a:solidFill>
            <a:schemeClr val="accent6"/>
          </a:solidFill>
          <a:ln w="28575">
            <a:solidFill>
              <a:schemeClr val="accent4"/>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5695" rIns="135528" bIns="105695"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2" name="Freeform: Shape 11">
            <a:extLst>
              <a:ext uri="{FF2B5EF4-FFF2-40B4-BE49-F238E27FC236}">
                <a16:creationId xmlns:a16="http://schemas.microsoft.com/office/drawing/2014/main" id="{85630446-5749-46E1-9B8D-067226422361}"/>
              </a:ext>
            </a:extLst>
          </p:cNvPr>
          <p:cNvSpPr/>
          <p:nvPr/>
        </p:nvSpPr>
        <p:spPr>
          <a:xfrm>
            <a:off x="6532514" y="3595242"/>
            <a:ext cx="2130951" cy="2093285"/>
          </a:xfrm>
          <a:custGeom>
            <a:avLst/>
            <a:gdLst>
              <a:gd name="connsiteX0" fmla="*/ 0 w 2130951"/>
              <a:gd name="connsiteY0" fmla="*/ 209329 h 2093285"/>
              <a:gd name="connsiteX1" fmla="*/ 209329 w 2130951"/>
              <a:gd name="connsiteY1" fmla="*/ 0 h 2093285"/>
              <a:gd name="connsiteX2" fmla="*/ 1921623 w 2130951"/>
              <a:gd name="connsiteY2" fmla="*/ 0 h 2093285"/>
              <a:gd name="connsiteX3" fmla="*/ 2130952 w 2130951"/>
              <a:gd name="connsiteY3" fmla="*/ 209329 h 2093285"/>
              <a:gd name="connsiteX4" fmla="*/ 2130951 w 2130951"/>
              <a:gd name="connsiteY4" fmla="*/ 1883957 h 2093285"/>
              <a:gd name="connsiteX5" fmla="*/ 1921622 w 2130951"/>
              <a:gd name="connsiteY5" fmla="*/ 2093286 h 2093285"/>
              <a:gd name="connsiteX6" fmla="*/ 209329 w 2130951"/>
              <a:gd name="connsiteY6" fmla="*/ 2093285 h 2093285"/>
              <a:gd name="connsiteX7" fmla="*/ 0 w 2130951"/>
              <a:gd name="connsiteY7" fmla="*/ 1883956 h 2093285"/>
              <a:gd name="connsiteX8" fmla="*/ 0 w 2130951"/>
              <a:gd name="connsiteY8" fmla="*/ 209329 h 209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951" h="2093285">
                <a:moveTo>
                  <a:pt x="0" y="209329"/>
                </a:moveTo>
                <a:cubicBezTo>
                  <a:pt x="0" y="93720"/>
                  <a:pt x="93720" y="0"/>
                  <a:pt x="209329" y="0"/>
                </a:cubicBezTo>
                <a:lnTo>
                  <a:pt x="1921623" y="0"/>
                </a:lnTo>
                <a:cubicBezTo>
                  <a:pt x="2037232" y="0"/>
                  <a:pt x="2130952" y="93720"/>
                  <a:pt x="2130952" y="209329"/>
                </a:cubicBezTo>
                <a:cubicBezTo>
                  <a:pt x="2130952" y="767538"/>
                  <a:pt x="2130951" y="1325748"/>
                  <a:pt x="2130951" y="1883957"/>
                </a:cubicBezTo>
                <a:cubicBezTo>
                  <a:pt x="2130951" y="1999566"/>
                  <a:pt x="2037231" y="2093286"/>
                  <a:pt x="1921622" y="2093286"/>
                </a:cubicBezTo>
                <a:lnTo>
                  <a:pt x="209329" y="2093285"/>
                </a:lnTo>
                <a:cubicBezTo>
                  <a:pt x="93720" y="2093285"/>
                  <a:pt x="0" y="1999565"/>
                  <a:pt x="0" y="1883956"/>
                </a:cubicBezTo>
                <a:lnTo>
                  <a:pt x="0" y="209329"/>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2270" tIns="122270" rIns="122270" bIns="122270" numCol="1" spcCol="1270" anchor="ctr" anchorCtr="0">
            <a:noAutofit/>
          </a:bodyPr>
          <a:lstStyle/>
          <a:p>
            <a:pPr marL="0" lvl="0" indent="0" algn="ctr" defTabSz="711200">
              <a:lnSpc>
                <a:spcPct val="90000"/>
              </a:lnSpc>
              <a:spcBef>
                <a:spcPct val="0"/>
              </a:spcBef>
              <a:spcAft>
                <a:spcPct val="35000"/>
              </a:spcAft>
              <a:buNone/>
            </a:pPr>
            <a:r>
              <a:rPr lang="en-US" sz="1600" kern="1200" dirty="0"/>
              <a:t>The patient could touch the bed rail before it is cleaned and disinfected. </a:t>
            </a:r>
            <a:br>
              <a:rPr lang="en-US" sz="1600" kern="1200" dirty="0"/>
            </a:br>
            <a:r>
              <a:rPr lang="en-US" sz="1600" b="1" i="1" kern="1200" dirty="0"/>
              <a:t>Person + Survival</a:t>
            </a:r>
          </a:p>
        </p:txBody>
      </p:sp>
      <p:sp>
        <p:nvSpPr>
          <p:cNvPr id="13" name="Freeform: Shape 12" descr="Arrow pointing to: ">
            <a:extLst>
              <a:ext uri="{FF2B5EF4-FFF2-40B4-BE49-F238E27FC236}">
                <a16:creationId xmlns:a16="http://schemas.microsoft.com/office/drawing/2014/main" id="{2BB5256E-9E55-4430-B00B-D450C672A1EB}"/>
              </a:ext>
            </a:extLst>
          </p:cNvPr>
          <p:cNvSpPr/>
          <p:nvPr/>
        </p:nvSpPr>
        <p:spPr>
          <a:xfrm>
            <a:off x="8876561" y="4377647"/>
            <a:ext cx="451761" cy="528475"/>
          </a:xfrm>
          <a:custGeom>
            <a:avLst/>
            <a:gdLst>
              <a:gd name="connsiteX0" fmla="*/ 0 w 451761"/>
              <a:gd name="connsiteY0" fmla="*/ 105695 h 528475"/>
              <a:gd name="connsiteX1" fmla="*/ 225881 w 451761"/>
              <a:gd name="connsiteY1" fmla="*/ 105695 h 528475"/>
              <a:gd name="connsiteX2" fmla="*/ 225881 w 451761"/>
              <a:gd name="connsiteY2" fmla="*/ 0 h 528475"/>
              <a:gd name="connsiteX3" fmla="*/ 451761 w 451761"/>
              <a:gd name="connsiteY3" fmla="*/ 264238 h 528475"/>
              <a:gd name="connsiteX4" fmla="*/ 225881 w 451761"/>
              <a:gd name="connsiteY4" fmla="*/ 528475 h 528475"/>
              <a:gd name="connsiteX5" fmla="*/ 225881 w 451761"/>
              <a:gd name="connsiteY5" fmla="*/ 422780 h 528475"/>
              <a:gd name="connsiteX6" fmla="*/ 0 w 451761"/>
              <a:gd name="connsiteY6" fmla="*/ 422780 h 528475"/>
              <a:gd name="connsiteX7" fmla="*/ 0 w 451761"/>
              <a:gd name="connsiteY7" fmla="*/ 105695 h 52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761" h="528475">
                <a:moveTo>
                  <a:pt x="0" y="105695"/>
                </a:moveTo>
                <a:lnTo>
                  <a:pt x="225881" y="105695"/>
                </a:lnTo>
                <a:lnTo>
                  <a:pt x="225881" y="0"/>
                </a:lnTo>
                <a:lnTo>
                  <a:pt x="451761" y="264238"/>
                </a:lnTo>
                <a:lnTo>
                  <a:pt x="225881" y="528475"/>
                </a:lnTo>
                <a:lnTo>
                  <a:pt x="225881" y="422780"/>
                </a:lnTo>
                <a:lnTo>
                  <a:pt x="0" y="422780"/>
                </a:lnTo>
                <a:lnTo>
                  <a:pt x="0" y="105695"/>
                </a:lnTo>
                <a:close/>
              </a:path>
            </a:pathLst>
          </a:custGeom>
          <a:solidFill>
            <a:schemeClr val="accent6"/>
          </a:solidFill>
          <a:ln w="28575">
            <a:solidFill>
              <a:schemeClr val="accent4"/>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5695" rIns="135528" bIns="105695"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4" name="Freeform: Shape 13">
            <a:extLst>
              <a:ext uri="{FF2B5EF4-FFF2-40B4-BE49-F238E27FC236}">
                <a16:creationId xmlns:a16="http://schemas.microsoft.com/office/drawing/2014/main" id="{AB49BBE4-E24D-402B-A8E4-50C9A17E68CA}"/>
              </a:ext>
            </a:extLst>
          </p:cNvPr>
          <p:cNvSpPr/>
          <p:nvPr/>
        </p:nvSpPr>
        <p:spPr>
          <a:xfrm>
            <a:off x="9515846" y="3595242"/>
            <a:ext cx="2130951" cy="2093285"/>
          </a:xfrm>
          <a:custGeom>
            <a:avLst/>
            <a:gdLst>
              <a:gd name="connsiteX0" fmla="*/ 0 w 2130951"/>
              <a:gd name="connsiteY0" fmla="*/ 209329 h 2093285"/>
              <a:gd name="connsiteX1" fmla="*/ 209329 w 2130951"/>
              <a:gd name="connsiteY1" fmla="*/ 0 h 2093285"/>
              <a:gd name="connsiteX2" fmla="*/ 1921623 w 2130951"/>
              <a:gd name="connsiteY2" fmla="*/ 0 h 2093285"/>
              <a:gd name="connsiteX3" fmla="*/ 2130952 w 2130951"/>
              <a:gd name="connsiteY3" fmla="*/ 209329 h 2093285"/>
              <a:gd name="connsiteX4" fmla="*/ 2130951 w 2130951"/>
              <a:gd name="connsiteY4" fmla="*/ 1883957 h 2093285"/>
              <a:gd name="connsiteX5" fmla="*/ 1921622 w 2130951"/>
              <a:gd name="connsiteY5" fmla="*/ 2093286 h 2093285"/>
              <a:gd name="connsiteX6" fmla="*/ 209329 w 2130951"/>
              <a:gd name="connsiteY6" fmla="*/ 2093285 h 2093285"/>
              <a:gd name="connsiteX7" fmla="*/ 0 w 2130951"/>
              <a:gd name="connsiteY7" fmla="*/ 1883956 h 2093285"/>
              <a:gd name="connsiteX8" fmla="*/ 0 w 2130951"/>
              <a:gd name="connsiteY8" fmla="*/ 209329 h 209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951" h="2093285">
                <a:moveTo>
                  <a:pt x="0" y="209329"/>
                </a:moveTo>
                <a:cubicBezTo>
                  <a:pt x="0" y="93720"/>
                  <a:pt x="93720" y="0"/>
                  <a:pt x="209329" y="0"/>
                </a:cubicBezTo>
                <a:lnTo>
                  <a:pt x="1921623" y="0"/>
                </a:lnTo>
                <a:cubicBezTo>
                  <a:pt x="2037232" y="0"/>
                  <a:pt x="2130952" y="93720"/>
                  <a:pt x="2130952" y="209329"/>
                </a:cubicBezTo>
                <a:cubicBezTo>
                  <a:pt x="2130952" y="767538"/>
                  <a:pt x="2130951" y="1325748"/>
                  <a:pt x="2130951" y="1883957"/>
                </a:cubicBezTo>
                <a:cubicBezTo>
                  <a:pt x="2130951" y="1999566"/>
                  <a:pt x="2037231" y="2093286"/>
                  <a:pt x="1921622" y="2093286"/>
                </a:cubicBezTo>
                <a:lnTo>
                  <a:pt x="209329" y="2093285"/>
                </a:lnTo>
                <a:cubicBezTo>
                  <a:pt x="93720" y="2093285"/>
                  <a:pt x="0" y="1999565"/>
                  <a:pt x="0" y="1883956"/>
                </a:cubicBezTo>
                <a:lnTo>
                  <a:pt x="0" y="209329"/>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2270" tIns="122270" rIns="122270" bIns="122270" numCol="1" spcCol="1270" anchor="ctr" anchorCtr="0">
            <a:noAutofit/>
          </a:bodyPr>
          <a:lstStyle/>
          <a:p>
            <a:pPr marL="0" lvl="0" indent="0" algn="ctr" defTabSz="711200">
              <a:lnSpc>
                <a:spcPct val="90000"/>
              </a:lnSpc>
              <a:spcBef>
                <a:spcPct val="0"/>
              </a:spcBef>
              <a:spcAft>
                <a:spcPct val="35000"/>
              </a:spcAft>
              <a:buNone/>
            </a:pPr>
            <a:r>
              <a:rPr lang="en-US" sz="1600" b="0" i="0" kern="1200" dirty="0"/>
              <a:t>The patient could touch their eye, bypassing the body’s defenses (skin) and delivering germs into the body.</a:t>
            </a:r>
            <a:br>
              <a:rPr lang="en-US" sz="1600" b="0" i="0" kern="1200" dirty="0"/>
            </a:br>
            <a:r>
              <a:rPr lang="en-US" sz="1600" b="1" i="1" kern="1200" dirty="0"/>
              <a:t>Body’s Defenses</a:t>
            </a:r>
          </a:p>
        </p:txBody>
      </p:sp>
    </p:spTree>
    <p:custDataLst>
      <p:tags r:id="rId1"/>
    </p:custDataLst>
    <p:extLst>
      <p:ext uri="{BB962C8B-B14F-4D97-AF65-F5344CB8AC3E}">
        <p14:creationId xmlns:p14="http://schemas.microsoft.com/office/powerpoint/2010/main" val="118521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BFD0-69AC-407E-9B0C-DCE31692992B}"/>
              </a:ext>
            </a:extLst>
          </p:cNvPr>
          <p:cNvSpPr>
            <a:spLocks noGrp="1"/>
          </p:cNvSpPr>
          <p:nvPr>
            <p:ph type="title"/>
          </p:nvPr>
        </p:nvSpPr>
        <p:spPr>
          <a:xfrm>
            <a:off x="1199952" y="642262"/>
            <a:ext cx="9925248" cy="929211"/>
          </a:xfrm>
        </p:spPr>
        <p:txBody>
          <a:bodyPr/>
          <a:lstStyle/>
          <a:p>
            <a:r>
              <a:rPr lang="en-US" dirty="0"/>
              <a:t>Create Your Own Scenario</a:t>
            </a:r>
          </a:p>
        </p:txBody>
      </p:sp>
      <p:sp>
        <p:nvSpPr>
          <p:cNvPr id="7" name="Rounded Rectangle 6">
            <a:extLst>
              <a:ext uri="{FF2B5EF4-FFF2-40B4-BE49-F238E27FC236}">
                <a16:creationId xmlns:a16="http://schemas.microsoft.com/office/drawing/2014/main" id="{226BE4CA-858B-9247-BD8B-6080B96C1797}"/>
              </a:ext>
            </a:extLst>
          </p:cNvPr>
          <p:cNvSpPr/>
          <p:nvPr/>
        </p:nvSpPr>
        <p:spPr>
          <a:xfrm>
            <a:off x="1130372" y="1832011"/>
            <a:ext cx="3214886" cy="3684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i="1" spc="50" dirty="0">
                <a:solidFill>
                  <a:schemeClr val="bg1"/>
                </a:solidFill>
                <a:latin typeface="Century Gothic" panose="020B0502020202020204" pitchFamily="34" charset="0"/>
                <a:cs typeface="Poppins Medium" panose="00000600000000000000" pitchFamily="2" charset="0"/>
              </a:rPr>
              <a:t>E. coli </a:t>
            </a:r>
            <a:r>
              <a:rPr lang="en-US" b="1" spc="50" dirty="0">
                <a:solidFill>
                  <a:schemeClr val="bg1"/>
                </a:solidFill>
                <a:latin typeface="Century Gothic" panose="020B0502020202020204" pitchFamily="34" charset="0"/>
                <a:cs typeface="Poppins Medium" panose="00000600000000000000" pitchFamily="2" charset="0"/>
              </a:rPr>
              <a:t>in a </a:t>
            </a:r>
            <a:br>
              <a:rPr lang="en-US" b="1" spc="50" dirty="0">
                <a:solidFill>
                  <a:schemeClr val="bg1"/>
                </a:solidFill>
                <a:latin typeface="Century Gothic" panose="020B0502020202020204" pitchFamily="34" charset="0"/>
                <a:cs typeface="Poppins Medium" panose="00000600000000000000" pitchFamily="2" charset="0"/>
              </a:rPr>
            </a:br>
            <a:r>
              <a:rPr lang="en-US" b="1" spc="50" dirty="0">
                <a:solidFill>
                  <a:schemeClr val="bg1"/>
                </a:solidFill>
                <a:latin typeface="Century Gothic" panose="020B0502020202020204" pitchFamily="34" charset="0"/>
                <a:cs typeface="Poppins Medium" panose="00000600000000000000" pitchFamily="2" charset="0"/>
              </a:rPr>
              <a:t>patient’s gut</a:t>
            </a:r>
            <a:endParaRPr lang="en-US" spc="50" dirty="0">
              <a:solidFill>
                <a:schemeClr val="bg1"/>
              </a:solidFill>
              <a:latin typeface="Century Gothic" panose="020B0502020202020204" pitchFamily="34" charset="0"/>
              <a:cs typeface="Poppins Medium" panose="00000600000000000000" pitchFamily="2" charset="0"/>
            </a:endParaRPr>
          </a:p>
          <a:p>
            <a:pPr algn="ctr"/>
            <a:endParaRPr lang="en-US" dirty="0"/>
          </a:p>
        </p:txBody>
      </p:sp>
      <p:sp>
        <p:nvSpPr>
          <p:cNvPr id="15" name="Rounded Rectangle 14">
            <a:extLst>
              <a:ext uri="{FF2B5EF4-FFF2-40B4-BE49-F238E27FC236}">
                <a16:creationId xmlns:a16="http://schemas.microsoft.com/office/drawing/2014/main" id="{6272DA6D-B250-BC4D-8951-87C597263EA6}"/>
              </a:ext>
            </a:extLst>
          </p:cNvPr>
          <p:cNvSpPr/>
          <p:nvPr/>
        </p:nvSpPr>
        <p:spPr>
          <a:xfrm>
            <a:off x="4555133" y="1846855"/>
            <a:ext cx="3214886" cy="3684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i="1" spc="50" dirty="0">
                <a:solidFill>
                  <a:schemeClr val="bg1"/>
                </a:solidFill>
                <a:latin typeface="Century Gothic" panose="020B0502020202020204" pitchFamily="34" charset="0"/>
                <a:cs typeface="Poppins Medium" panose="00000600000000000000" pitchFamily="2" charset="0"/>
              </a:rPr>
              <a:t>C. difficile </a:t>
            </a:r>
            <a:r>
              <a:rPr lang="en-US" b="1" spc="50" dirty="0">
                <a:solidFill>
                  <a:schemeClr val="bg1"/>
                </a:solidFill>
                <a:latin typeface="Century Gothic" panose="020B0502020202020204" pitchFamily="34" charset="0"/>
                <a:cs typeface="Poppins Medium" panose="00000600000000000000" pitchFamily="2" charset="0"/>
              </a:rPr>
              <a:t>on a</a:t>
            </a:r>
            <a:br>
              <a:rPr lang="en-US" b="1" spc="50" dirty="0">
                <a:solidFill>
                  <a:schemeClr val="bg1"/>
                </a:solidFill>
                <a:latin typeface="Century Gothic" panose="020B0502020202020204" pitchFamily="34" charset="0"/>
                <a:cs typeface="Poppins Medium" panose="00000600000000000000" pitchFamily="2" charset="0"/>
              </a:rPr>
            </a:br>
            <a:r>
              <a:rPr lang="en-US" b="1" spc="50" dirty="0">
                <a:solidFill>
                  <a:schemeClr val="bg1"/>
                </a:solidFill>
                <a:latin typeface="Century Gothic" panose="020B0502020202020204" pitchFamily="34" charset="0"/>
                <a:cs typeface="Poppins Medium" panose="00000600000000000000" pitchFamily="2" charset="0"/>
              </a:rPr>
              <a:t>blood pressure cuff</a:t>
            </a:r>
            <a:endParaRPr lang="en-US" spc="50" dirty="0">
              <a:solidFill>
                <a:schemeClr val="bg1"/>
              </a:solidFill>
              <a:latin typeface="Century Gothic" panose="020B0502020202020204" pitchFamily="34" charset="0"/>
              <a:cs typeface="Poppins Medium" panose="00000600000000000000" pitchFamily="2" charset="0"/>
            </a:endParaRPr>
          </a:p>
          <a:p>
            <a:pPr algn="ctr"/>
            <a:endParaRPr lang="en-US" dirty="0"/>
          </a:p>
        </p:txBody>
      </p:sp>
      <p:sp>
        <p:nvSpPr>
          <p:cNvPr id="16" name="Rounded Rectangle 15">
            <a:extLst>
              <a:ext uri="{FF2B5EF4-FFF2-40B4-BE49-F238E27FC236}">
                <a16:creationId xmlns:a16="http://schemas.microsoft.com/office/drawing/2014/main" id="{D3C58708-4D25-1648-AA39-65C8610C24DE}"/>
              </a:ext>
            </a:extLst>
          </p:cNvPr>
          <p:cNvSpPr/>
          <p:nvPr/>
        </p:nvSpPr>
        <p:spPr>
          <a:xfrm>
            <a:off x="7984660" y="1832011"/>
            <a:ext cx="3214886" cy="3684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i="1" spc="50" dirty="0">
                <a:solidFill>
                  <a:schemeClr val="bg1"/>
                </a:solidFill>
                <a:latin typeface="Century Gothic" panose="020B0502020202020204" pitchFamily="34" charset="0"/>
                <a:cs typeface="Poppins Medium" panose="00000600000000000000" pitchFamily="2" charset="0"/>
              </a:rPr>
              <a:t>Pseudomonas </a:t>
            </a:r>
            <a:r>
              <a:rPr lang="en-US" b="1" spc="50" dirty="0">
                <a:solidFill>
                  <a:schemeClr val="bg1"/>
                </a:solidFill>
                <a:latin typeface="Century Gothic" panose="020B0502020202020204" pitchFamily="34" charset="0"/>
                <a:cs typeface="Poppins Medium" panose="00000600000000000000" pitchFamily="2" charset="0"/>
              </a:rPr>
              <a:t>in a </a:t>
            </a:r>
            <a:br>
              <a:rPr lang="en-US" b="1" spc="50" dirty="0">
                <a:solidFill>
                  <a:schemeClr val="bg1"/>
                </a:solidFill>
                <a:latin typeface="Century Gothic" panose="020B0502020202020204" pitchFamily="34" charset="0"/>
                <a:cs typeface="Poppins Medium" panose="00000600000000000000" pitchFamily="2" charset="0"/>
              </a:rPr>
            </a:br>
            <a:r>
              <a:rPr lang="en-US" b="1" spc="50" dirty="0">
                <a:solidFill>
                  <a:schemeClr val="bg1"/>
                </a:solidFill>
                <a:latin typeface="Century Gothic" panose="020B0502020202020204" pitchFamily="34" charset="0"/>
                <a:cs typeface="Poppins Medium" panose="00000600000000000000" pitchFamily="2" charset="0"/>
              </a:rPr>
              <a:t>water faucet</a:t>
            </a:r>
            <a:endParaRPr lang="en-US" spc="50" dirty="0">
              <a:solidFill>
                <a:schemeClr val="bg1"/>
              </a:solidFill>
              <a:latin typeface="Century Gothic" panose="020B0502020202020204" pitchFamily="34" charset="0"/>
              <a:cs typeface="Poppins Medium" panose="00000600000000000000" pitchFamily="2" charset="0"/>
            </a:endParaRPr>
          </a:p>
          <a:p>
            <a:pPr algn="ctr"/>
            <a:endParaRPr lang="en-US" dirty="0"/>
          </a:p>
        </p:txBody>
      </p:sp>
    </p:spTree>
    <p:custDataLst>
      <p:tags r:id="rId1"/>
    </p:custDataLst>
    <p:extLst>
      <p:ext uri="{BB962C8B-B14F-4D97-AF65-F5344CB8AC3E}">
        <p14:creationId xmlns:p14="http://schemas.microsoft.com/office/powerpoint/2010/main" val="114753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BFD0-69AC-407E-9B0C-DCE31692992B}"/>
              </a:ext>
            </a:extLst>
          </p:cNvPr>
          <p:cNvSpPr>
            <a:spLocks noGrp="1"/>
          </p:cNvSpPr>
          <p:nvPr>
            <p:ph type="title"/>
          </p:nvPr>
        </p:nvSpPr>
        <p:spPr>
          <a:xfrm>
            <a:off x="565903" y="999260"/>
            <a:ext cx="2847857" cy="2820535"/>
          </a:xfrm>
        </p:spPr>
        <p:txBody>
          <a:bodyPr>
            <a:normAutofit/>
          </a:bodyPr>
          <a:lstStyle/>
          <a:p>
            <a:pPr>
              <a:defRPr/>
            </a:pPr>
            <a:r>
              <a:rPr lang="en-US" dirty="0"/>
              <a:t>Five Elements of How Germs Spread and Cause Infection </a:t>
            </a:r>
          </a:p>
        </p:txBody>
      </p:sp>
      <p:sp>
        <p:nvSpPr>
          <p:cNvPr id="37" name="Rectangle 36">
            <a:extLst>
              <a:ext uri="{FF2B5EF4-FFF2-40B4-BE49-F238E27FC236}">
                <a16:creationId xmlns:a16="http://schemas.microsoft.com/office/drawing/2014/main" id="{8166E3B9-7B5C-4456-B9F9-8BC2AB922C1E}"/>
              </a:ext>
              <a:ext uri="{C183D7F6-B498-43B3-948B-1728B52AA6E4}">
                <adec:decorative xmlns:adec="http://schemas.microsoft.com/office/drawing/2017/decorative" val="1"/>
              </a:ext>
            </a:extLst>
          </p:cNvPr>
          <p:cNvSpPr/>
          <p:nvPr/>
        </p:nvSpPr>
        <p:spPr>
          <a:xfrm flipV="1">
            <a:off x="676520" y="3260231"/>
            <a:ext cx="1697971" cy="1121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ntent Placeholder 2">
            <a:extLst>
              <a:ext uri="{FF2B5EF4-FFF2-40B4-BE49-F238E27FC236}">
                <a16:creationId xmlns:a16="http://schemas.microsoft.com/office/drawing/2014/main" id="{3E124724-CA5F-44EA-A5B0-09F0D6579A4A}"/>
              </a:ext>
            </a:extLst>
          </p:cNvPr>
          <p:cNvSpPr txBox="1">
            <a:spLocks/>
          </p:cNvSpPr>
          <p:nvPr/>
        </p:nvSpPr>
        <p:spPr>
          <a:xfrm>
            <a:off x="3830551" y="583825"/>
            <a:ext cx="1909770" cy="910387"/>
          </a:xfrm>
          <a:prstGeom prst="rect">
            <a:avLst/>
          </a:prstGeom>
        </p:spPr>
        <p:txBody>
          <a:bodyPr vert="horz" lIns="91440" tIns="45720" rIns="91440" bIns="45720" rtlCol="0">
            <a:norm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Reservoirs</a:t>
            </a:r>
          </a:p>
        </p:txBody>
      </p:sp>
      <p:sp>
        <p:nvSpPr>
          <p:cNvPr id="31" name="Content Placeholder 2">
            <a:extLst>
              <a:ext uri="{FF2B5EF4-FFF2-40B4-BE49-F238E27FC236}">
                <a16:creationId xmlns:a16="http://schemas.microsoft.com/office/drawing/2014/main" id="{BD81AEE7-1D8B-44B4-824B-9DBC23894F2B}"/>
              </a:ext>
            </a:extLst>
          </p:cNvPr>
          <p:cNvSpPr txBox="1">
            <a:spLocks/>
          </p:cNvSpPr>
          <p:nvPr/>
        </p:nvSpPr>
        <p:spPr>
          <a:xfrm>
            <a:off x="8894093" y="583825"/>
            <a:ext cx="1909770" cy="505605"/>
          </a:xfrm>
          <a:prstGeom prst="rect">
            <a:avLst/>
          </a:prstGeom>
        </p:spPr>
        <p:txBody>
          <a:bodyPr vert="horz" lIns="91440" tIns="45720" rIns="91440" bIns="45720" rtlCol="0">
            <a:norm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Person</a:t>
            </a:r>
          </a:p>
        </p:txBody>
      </p:sp>
      <p:sp>
        <p:nvSpPr>
          <p:cNvPr id="32" name="Content Placeholder 2">
            <a:extLst>
              <a:ext uri="{FF2B5EF4-FFF2-40B4-BE49-F238E27FC236}">
                <a16:creationId xmlns:a16="http://schemas.microsoft.com/office/drawing/2014/main" id="{B955E499-6FE7-41A8-945A-D1ADF690409E}"/>
              </a:ext>
            </a:extLst>
          </p:cNvPr>
          <p:cNvSpPr txBox="1">
            <a:spLocks/>
          </p:cNvSpPr>
          <p:nvPr/>
        </p:nvSpPr>
        <p:spPr>
          <a:xfrm>
            <a:off x="2894101" y="5087009"/>
            <a:ext cx="1909770" cy="505605"/>
          </a:xfrm>
          <a:prstGeom prst="rect">
            <a:avLst/>
          </a:prstGeom>
        </p:spPr>
        <p:txBody>
          <a:bodyPr vert="horz" lIns="91440" tIns="45720" rIns="91440" bIns="45720" rtlCol="0">
            <a:norm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Pathways</a:t>
            </a:r>
          </a:p>
        </p:txBody>
      </p:sp>
      <p:sp>
        <p:nvSpPr>
          <p:cNvPr id="33" name="Content Placeholder 2">
            <a:extLst>
              <a:ext uri="{FF2B5EF4-FFF2-40B4-BE49-F238E27FC236}">
                <a16:creationId xmlns:a16="http://schemas.microsoft.com/office/drawing/2014/main" id="{D8828296-4C2E-4893-9148-A88EDB29B1F6}"/>
              </a:ext>
            </a:extLst>
          </p:cNvPr>
          <p:cNvSpPr txBox="1">
            <a:spLocks/>
          </p:cNvSpPr>
          <p:nvPr/>
        </p:nvSpPr>
        <p:spPr>
          <a:xfrm>
            <a:off x="6290633" y="5041844"/>
            <a:ext cx="1909770" cy="505605"/>
          </a:xfrm>
          <a:prstGeom prst="rect">
            <a:avLst/>
          </a:prstGeom>
        </p:spPr>
        <p:txBody>
          <a:bodyPr vert="horz" lIns="91440" tIns="45720" rIns="91440" bIns="45720" rtlCol="0">
            <a:no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Body’s </a:t>
            </a:r>
            <a:br>
              <a:rPr lang="en-US" sz="1800" b="1" dirty="0"/>
            </a:br>
            <a:r>
              <a:rPr lang="en-US" sz="1800" b="1" dirty="0"/>
              <a:t>defenses</a:t>
            </a:r>
          </a:p>
        </p:txBody>
      </p:sp>
      <p:sp>
        <p:nvSpPr>
          <p:cNvPr id="34" name="Content Placeholder 2">
            <a:extLst>
              <a:ext uri="{FF2B5EF4-FFF2-40B4-BE49-F238E27FC236}">
                <a16:creationId xmlns:a16="http://schemas.microsoft.com/office/drawing/2014/main" id="{951467A7-C46D-4B3B-B2C3-1470BDC4001F}"/>
              </a:ext>
            </a:extLst>
          </p:cNvPr>
          <p:cNvSpPr txBox="1">
            <a:spLocks/>
          </p:cNvSpPr>
          <p:nvPr/>
        </p:nvSpPr>
        <p:spPr>
          <a:xfrm>
            <a:off x="9856481" y="4817652"/>
            <a:ext cx="1909770" cy="505605"/>
          </a:xfrm>
          <a:prstGeom prst="rect">
            <a:avLst/>
          </a:prstGeom>
        </p:spPr>
        <p:txBody>
          <a:bodyPr vert="horz" lIns="91440" tIns="45720" rIns="91440" bIns="45720" rtlCol="0">
            <a:no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Germ </a:t>
            </a:r>
            <a:br>
              <a:rPr lang="en-US" sz="1800" b="1" dirty="0"/>
            </a:br>
            <a:r>
              <a:rPr lang="en-US" sz="1800" b="1" dirty="0"/>
              <a:t>survival</a:t>
            </a:r>
          </a:p>
        </p:txBody>
      </p:sp>
    </p:spTree>
    <p:custDataLst>
      <p:tags r:id="rId1"/>
    </p:custDataLst>
    <p:extLst>
      <p:ext uri="{BB962C8B-B14F-4D97-AF65-F5344CB8AC3E}">
        <p14:creationId xmlns:p14="http://schemas.microsoft.com/office/powerpoint/2010/main" val="151708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DCAA0C-80D5-47C4-9D55-3C30316AE0FD}"/>
              </a:ext>
            </a:extLst>
          </p:cNvPr>
          <p:cNvSpPr>
            <a:spLocks noGrp="1"/>
          </p:cNvSpPr>
          <p:nvPr>
            <p:ph type="title"/>
          </p:nvPr>
        </p:nvSpPr>
        <p:spPr>
          <a:xfrm>
            <a:off x="1199952" y="640342"/>
            <a:ext cx="9925248" cy="929211"/>
          </a:xfrm>
        </p:spPr>
        <p:txBody>
          <a:bodyPr>
            <a:normAutofit/>
          </a:bodyPr>
          <a:lstStyle/>
          <a:p>
            <a:r>
              <a:rPr lang="en-US" dirty="0"/>
              <a:t>Scenario Summaries</a:t>
            </a:r>
          </a:p>
        </p:txBody>
      </p:sp>
      <p:sp>
        <p:nvSpPr>
          <p:cNvPr id="11" name="Rounded Rectangle 10">
            <a:extLst>
              <a:ext uri="{FF2B5EF4-FFF2-40B4-BE49-F238E27FC236}">
                <a16:creationId xmlns:a16="http://schemas.microsoft.com/office/drawing/2014/main" id="{84394F55-6275-944B-8455-514F9C690592}"/>
              </a:ext>
            </a:extLst>
          </p:cNvPr>
          <p:cNvSpPr/>
          <p:nvPr/>
        </p:nvSpPr>
        <p:spPr>
          <a:xfrm>
            <a:off x="1130372" y="1832011"/>
            <a:ext cx="3214886" cy="3684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i="1" spc="50" dirty="0">
                <a:solidFill>
                  <a:schemeClr val="bg1"/>
                </a:solidFill>
                <a:latin typeface="Century Gothic" panose="020B0502020202020204" pitchFamily="34" charset="0"/>
                <a:cs typeface="Poppins Medium" panose="00000600000000000000" pitchFamily="2" charset="0"/>
              </a:rPr>
              <a:t>E. coli </a:t>
            </a:r>
            <a:r>
              <a:rPr lang="en-US" b="1" spc="50" dirty="0">
                <a:solidFill>
                  <a:schemeClr val="bg1"/>
                </a:solidFill>
                <a:latin typeface="Century Gothic" panose="020B0502020202020204" pitchFamily="34" charset="0"/>
                <a:cs typeface="Poppins Medium" panose="00000600000000000000" pitchFamily="2" charset="0"/>
              </a:rPr>
              <a:t>in a </a:t>
            </a:r>
            <a:br>
              <a:rPr lang="en-US" b="1" spc="50" dirty="0">
                <a:solidFill>
                  <a:schemeClr val="bg1"/>
                </a:solidFill>
                <a:latin typeface="Century Gothic" panose="020B0502020202020204" pitchFamily="34" charset="0"/>
                <a:cs typeface="Poppins Medium" panose="00000600000000000000" pitchFamily="2" charset="0"/>
              </a:rPr>
            </a:br>
            <a:r>
              <a:rPr lang="en-US" b="1" spc="50" dirty="0">
                <a:solidFill>
                  <a:schemeClr val="bg1"/>
                </a:solidFill>
                <a:latin typeface="Century Gothic" panose="020B0502020202020204" pitchFamily="34" charset="0"/>
                <a:cs typeface="Poppins Medium" panose="00000600000000000000" pitchFamily="2" charset="0"/>
              </a:rPr>
              <a:t>patient’s gut</a:t>
            </a:r>
            <a:endParaRPr lang="en-US" spc="50" dirty="0">
              <a:solidFill>
                <a:schemeClr val="bg1"/>
              </a:solidFill>
              <a:latin typeface="Century Gothic" panose="020B0502020202020204" pitchFamily="34" charset="0"/>
              <a:cs typeface="Poppins Medium" panose="00000600000000000000" pitchFamily="2" charset="0"/>
            </a:endParaRPr>
          </a:p>
          <a:p>
            <a:pPr algn="ctr"/>
            <a:endParaRPr lang="en-US" dirty="0"/>
          </a:p>
        </p:txBody>
      </p:sp>
      <p:sp>
        <p:nvSpPr>
          <p:cNvPr id="13" name="Rounded Rectangle 12">
            <a:extLst>
              <a:ext uri="{FF2B5EF4-FFF2-40B4-BE49-F238E27FC236}">
                <a16:creationId xmlns:a16="http://schemas.microsoft.com/office/drawing/2014/main" id="{46CAF0A9-BFC2-594B-A07E-2E77018EA786}"/>
              </a:ext>
            </a:extLst>
          </p:cNvPr>
          <p:cNvSpPr/>
          <p:nvPr/>
        </p:nvSpPr>
        <p:spPr>
          <a:xfrm>
            <a:off x="4555133" y="1846855"/>
            <a:ext cx="3214886" cy="3684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i="1" spc="50" dirty="0">
                <a:solidFill>
                  <a:schemeClr val="bg1"/>
                </a:solidFill>
                <a:latin typeface="Century Gothic" panose="020B0502020202020204" pitchFamily="34" charset="0"/>
                <a:cs typeface="Poppins Medium" panose="00000600000000000000" pitchFamily="2" charset="0"/>
              </a:rPr>
              <a:t>C. difficile </a:t>
            </a:r>
            <a:r>
              <a:rPr lang="en-US" b="1" spc="50" dirty="0">
                <a:solidFill>
                  <a:schemeClr val="bg1"/>
                </a:solidFill>
                <a:latin typeface="Century Gothic" panose="020B0502020202020204" pitchFamily="34" charset="0"/>
                <a:cs typeface="Poppins Medium" panose="00000600000000000000" pitchFamily="2" charset="0"/>
              </a:rPr>
              <a:t>on a</a:t>
            </a:r>
            <a:br>
              <a:rPr lang="en-US" b="1" spc="50" dirty="0">
                <a:solidFill>
                  <a:schemeClr val="bg1"/>
                </a:solidFill>
                <a:latin typeface="Century Gothic" panose="020B0502020202020204" pitchFamily="34" charset="0"/>
                <a:cs typeface="Poppins Medium" panose="00000600000000000000" pitchFamily="2" charset="0"/>
              </a:rPr>
            </a:br>
            <a:r>
              <a:rPr lang="en-US" b="1" spc="50" dirty="0">
                <a:solidFill>
                  <a:schemeClr val="bg1"/>
                </a:solidFill>
                <a:latin typeface="Century Gothic" panose="020B0502020202020204" pitchFamily="34" charset="0"/>
                <a:cs typeface="Poppins Medium" panose="00000600000000000000" pitchFamily="2" charset="0"/>
              </a:rPr>
              <a:t>blood pressure cuff</a:t>
            </a:r>
            <a:endParaRPr lang="en-US" spc="50" dirty="0">
              <a:solidFill>
                <a:schemeClr val="bg1"/>
              </a:solidFill>
              <a:latin typeface="Century Gothic" panose="020B0502020202020204" pitchFamily="34" charset="0"/>
              <a:cs typeface="Poppins Medium" panose="00000600000000000000" pitchFamily="2" charset="0"/>
            </a:endParaRPr>
          </a:p>
          <a:p>
            <a:pPr algn="ctr"/>
            <a:endParaRPr lang="en-US" dirty="0"/>
          </a:p>
        </p:txBody>
      </p:sp>
      <p:sp>
        <p:nvSpPr>
          <p:cNvPr id="15" name="Rounded Rectangle 14">
            <a:extLst>
              <a:ext uri="{FF2B5EF4-FFF2-40B4-BE49-F238E27FC236}">
                <a16:creationId xmlns:a16="http://schemas.microsoft.com/office/drawing/2014/main" id="{BAF7E29E-ECF3-AC4A-A771-4DA38259B94F}"/>
              </a:ext>
            </a:extLst>
          </p:cNvPr>
          <p:cNvSpPr/>
          <p:nvPr/>
        </p:nvSpPr>
        <p:spPr>
          <a:xfrm>
            <a:off x="7984660" y="1832011"/>
            <a:ext cx="3214886" cy="3684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i="1" spc="50" dirty="0">
                <a:solidFill>
                  <a:schemeClr val="bg1"/>
                </a:solidFill>
                <a:latin typeface="Century Gothic" panose="020B0502020202020204" pitchFamily="34" charset="0"/>
                <a:cs typeface="Poppins Medium" panose="00000600000000000000" pitchFamily="2" charset="0"/>
              </a:rPr>
              <a:t>Pseudomonas </a:t>
            </a:r>
            <a:r>
              <a:rPr lang="en-US" b="1" spc="50" dirty="0">
                <a:solidFill>
                  <a:schemeClr val="bg1"/>
                </a:solidFill>
                <a:latin typeface="Century Gothic" panose="020B0502020202020204" pitchFamily="34" charset="0"/>
                <a:cs typeface="Poppins Medium" panose="00000600000000000000" pitchFamily="2" charset="0"/>
              </a:rPr>
              <a:t>in a </a:t>
            </a:r>
            <a:br>
              <a:rPr lang="en-US" b="1" spc="50" dirty="0">
                <a:solidFill>
                  <a:schemeClr val="bg1"/>
                </a:solidFill>
                <a:latin typeface="Century Gothic" panose="020B0502020202020204" pitchFamily="34" charset="0"/>
                <a:cs typeface="Poppins Medium" panose="00000600000000000000" pitchFamily="2" charset="0"/>
              </a:rPr>
            </a:br>
            <a:r>
              <a:rPr lang="en-US" b="1" spc="50" dirty="0">
                <a:solidFill>
                  <a:schemeClr val="bg1"/>
                </a:solidFill>
                <a:latin typeface="Century Gothic" panose="020B0502020202020204" pitchFamily="34" charset="0"/>
                <a:cs typeface="Poppins Medium" panose="00000600000000000000" pitchFamily="2" charset="0"/>
              </a:rPr>
              <a:t>water faucet</a:t>
            </a:r>
            <a:endParaRPr lang="en-US" spc="50" dirty="0">
              <a:solidFill>
                <a:schemeClr val="bg1"/>
              </a:solidFill>
              <a:latin typeface="Century Gothic" panose="020B0502020202020204" pitchFamily="34" charset="0"/>
              <a:cs typeface="Poppins Medium" panose="00000600000000000000" pitchFamily="2" charset="0"/>
            </a:endParaRPr>
          </a:p>
          <a:p>
            <a:pPr algn="ctr"/>
            <a:endParaRPr lang="en-US" dirty="0"/>
          </a:p>
        </p:txBody>
      </p:sp>
    </p:spTree>
    <p:custDataLst>
      <p:tags r:id="rId1"/>
    </p:custDataLst>
    <p:extLst>
      <p:ext uri="{BB962C8B-B14F-4D97-AF65-F5344CB8AC3E}">
        <p14:creationId xmlns:p14="http://schemas.microsoft.com/office/powerpoint/2010/main" val="212682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2634-5472-4514-B187-6E3EDBB5CD12}"/>
              </a:ext>
            </a:extLst>
          </p:cNvPr>
          <p:cNvSpPr>
            <a:spLocks noGrp="1"/>
          </p:cNvSpPr>
          <p:nvPr>
            <p:ph type="title"/>
          </p:nvPr>
        </p:nvSpPr>
        <p:spPr>
          <a:xfrm>
            <a:off x="1119188" y="1257300"/>
            <a:ext cx="6287452" cy="479987"/>
          </a:xfrm>
        </p:spPr>
        <p:txBody>
          <a:bodyPr anchor="t">
            <a:noAutofit/>
          </a:bodyPr>
          <a:lstStyle/>
          <a:p>
            <a:r>
              <a:rPr lang="en-US" dirty="0"/>
              <a:t>Agenda</a:t>
            </a:r>
          </a:p>
        </p:txBody>
      </p:sp>
      <p:sp>
        <p:nvSpPr>
          <p:cNvPr id="5" name="Rectangle: Rounded Corners 4">
            <a:extLst>
              <a:ext uri="{FF2B5EF4-FFF2-40B4-BE49-F238E27FC236}">
                <a16:creationId xmlns:a16="http://schemas.microsoft.com/office/drawing/2014/main" id="{528D1B50-C3E9-443F-9587-07F90994BF4D}"/>
              </a:ext>
              <a:ext uri="{C183D7F6-B498-43B3-948B-1728B52AA6E4}">
                <adec:decorative xmlns:adec="http://schemas.microsoft.com/office/drawing/2017/decorative" val="1"/>
              </a:ext>
            </a:extLst>
          </p:cNvPr>
          <p:cNvSpPr/>
          <p:nvPr/>
        </p:nvSpPr>
        <p:spPr>
          <a:xfrm>
            <a:off x="1199953" y="793697"/>
            <a:ext cx="1382634" cy="2743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22E4924-DFCF-4CDC-AD46-EB29E91F083D}"/>
              </a:ext>
            </a:extLst>
          </p:cNvPr>
          <p:cNvSpPr txBox="1"/>
          <p:nvPr/>
        </p:nvSpPr>
        <p:spPr>
          <a:xfrm>
            <a:off x="1199954" y="816374"/>
            <a:ext cx="1361232" cy="246221"/>
          </a:xfrm>
          <a:prstGeom prst="rect">
            <a:avLst/>
          </a:prstGeom>
          <a:noFill/>
        </p:spPr>
        <p:txBody>
          <a:bodyPr wrap="square" rtlCol="0">
            <a:spAutoFit/>
          </a:bodyPr>
          <a:lstStyle/>
          <a:p>
            <a:pPr algn="ctr"/>
            <a:r>
              <a:rPr lang="en-US" sz="1000" b="1" spc="50" dirty="0">
                <a:solidFill>
                  <a:schemeClr val="bg1"/>
                </a:solidFill>
                <a:latin typeface="Century Gothic" panose="020B0502020202020204" pitchFamily="34" charset="0"/>
                <a:cs typeface="Poppins Medium" panose="00000600000000000000" pitchFamily="2" charset="0"/>
              </a:rPr>
              <a:t>Welcome</a:t>
            </a:r>
          </a:p>
        </p:txBody>
      </p:sp>
      <p:sp>
        <p:nvSpPr>
          <p:cNvPr id="3" name="Content Placeholder 2">
            <a:extLst>
              <a:ext uri="{FF2B5EF4-FFF2-40B4-BE49-F238E27FC236}">
                <a16:creationId xmlns:a16="http://schemas.microsoft.com/office/drawing/2014/main" id="{9318B743-76B2-4D2C-A334-4F77B160FC11}"/>
              </a:ext>
            </a:extLst>
          </p:cNvPr>
          <p:cNvSpPr>
            <a:spLocks noGrp="1"/>
          </p:cNvSpPr>
          <p:nvPr>
            <p:ph idx="1"/>
          </p:nvPr>
        </p:nvSpPr>
        <p:spPr/>
        <p:txBody>
          <a:bodyPr>
            <a:normAutofit/>
          </a:bodyPr>
          <a:lstStyle/>
          <a:p>
            <a:r>
              <a:rPr lang="en-US" dirty="0"/>
              <a:t>Welcome and Introductions</a:t>
            </a:r>
          </a:p>
          <a:p>
            <a:r>
              <a:rPr lang="en-US" dirty="0"/>
              <a:t>How Germs Spread and Make People Sick</a:t>
            </a:r>
          </a:p>
          <a:p>
            <a:r>
              <a:rPr lang="en-US" dirty="0"/>
              <a:t>How Can an Infection Occur? </a:t>
            </a:r>
          </a:p>
          <a:p>
            <a:r>
              <a:rPr lang="en-US" dirty="0"/>
              <a:t>Bringing It Together</a:t>
            </a:r>
          </a:p>
          <a:p>
            <a:r>
              <a:rPr lang="en-US" dirty="0"/>
              <a:t>Conclusion</a:t>
            </a:r>
          </a:p>
        </p:txBody>
      </p:sp>
      <p:sp>
        <p:nvSpPr>
          <p:cNvPr id="16" name="Rectangle 15">
            <a:extLst>
              <a:ext uri="{FF2B5EF4-FFF2-40B4-BE49-F238E27FC236}">
                <a16:creationId xmlns:a16="http://schemas.microsoft.com/office/drawing/2014/main" id="{06564C34-1081-4BF9-B0DE-5074BC00D1B3}"/>
              </a:ext>
              <a:ext uri="{C183D7F6-B498-43B3-948B-1728B52AA6E4}">
                <adec:decorative xmlns:adec="http://schemas.microsoft.com/office/drawing/2017/decorative" val="1"/>
              </a:ext>
            </a:extLst>
          </p:cNvPr>
          <p:cNvSpPr/>
          <p:nvPr/>
        </p:nvSpPr>
        <p:spPr>
          <a:xfrm>
            <a:off x="1248334" y="1737287"/>
            <a:ext cx="5671579"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4010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C70252-FEE4-4888-9C70-4FB40557C38A}"/>
              </a:ext>
            </a:extLst>
          </p:cNvPr>
          <p:cNvSpPr>
            <a:spLocks noGrp="1"/>
          </p:cNvSpPr>
          <p:nvPr>
            <p:ph type="title"/>
          </p:nvPr>
        </p:nvSpPr>
        <p:spPr/>
        <p:txBody>
          <a:bodyPr/>
          <a:lstStyle/>
          <a:p>
            <a:r>
              <a:rPr lang="en-US" dirty="0"/>
              <a:t>Bringing It Together</a:t>
            </a:r>
          </a:p>
        </p:txBody>
      </p:sp>
    </p:spTree>
    <p:custDataLst>
      <p:tags r:id="rId1"/>
    </p:custDataLst>
    <p:extLst>
      <p:ext uri="{BB962C8B-B14F-4D97-AF65-F5344CB8AC3E}">
        <p14:creationId xmlns:p14="http://schemas.microsoft.com/office/powerpoint/2010/main" val="9867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A3D2-04E6-4C8C-BCD1-C9E30CDC4E7B}"/>
              </a:ext>
            </a:extLst>
          </p:cNvPr>
          <p:cNvSpPr>
            <a:spLocks noGrp="1"/>
          </p:cNvSpPr>
          <p:nvPr>
            <p:ph type="title"/>
          </p:nvPr>
        </p:nvSpPr>
        <p:spPr>
          <a:xfrm>
            <a:off x="1119116" y="488108"/>
            <a:ext cx="5636526" cy="1622431"/>
          </a:xfrm>
        </p:spPr>
        <p:txBody>
          <a:bodyPr/>
          <a:lstStyle/>
          <a:p>
            <a:r>
              <a:rPr lang="en-US" dirty="0"/>
              <a:t>Reflection </a:t>
            </a:r>
          </a:p>
        </p:txBody>
      </p:sp>
      <p:sp>
        <p:nvSpPr>
          <p:cNvPr id="3" name="Content Placeholder 2">
            <a:extLst>
              <a:ext uri="{FF2B5EF4-FFF2-40B4-BE49-F238E27FC236}">
                <a16:creationId xmlns:a16="http://schemas.microsoft.com/office/drawing/2014/main" id="{7D22CE3C-0157-4062-B570-7D0DDCC44DA0}"/>
              </a:ext>
            </a:extLst>
          </p:cNvPr>
          <p:cNvSpPr>
            <a:spLocks noGrp="1"/>
          </p:cNvSpPr>
          <p:nvPr>
            <p:ph idx="1"/>
          </p:nvPr>
        </p:nvSpPr>
        <p:spPr>
          <a:xfrm>
            <a:off x="1119116" y="2273903"/>
            <a:ext cx="4844958" cy="3451036"/>
          </a:xfrm>
        </p:spPr>
        <p:txBody>
          <a:bodyPr/>
          <a:lstStyle/>
          <a:p>
            <a:r>
              <a:rPr lang="en-US" sz="2400" dirty="0"/>
              <a:t>Thinking about your daily work, can you identify any of your tasks that are related to any of the five elements?</a:t>
            </a:r>
          </a:p>
          <a:p>
            <a:r>
              <a:rPr lang="en-US" sz="2400" dirty="0"/>
              <a:t>Jot down in your participant booklet two actions you can take to stop the spread of germs to you or your patients.</a:t>
            </a:r>
          </a:p>
        </p:txBody>
      </p:sp>
    </p:spTree>
    <p:custDataLst>
      <p:tags r:id="rId1"/>
    </p:custDataLst>
    <p:extLst>
      <p:ext uri="{BB962C8B-B14F-4D97-AF65-F5344CB8AC3E}">
        <p14:creationId xmlns:p14="http://schemas.microsoft.com/office/powerpoint/2010/main" val="24382333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84A3-7FBE-48B8-98EA-C72ADD915C61}"/>
              </a:ext>
            </a:extLst>
          </p:cNvPr>
          <p:cNvSpPr>
            <a:spLocks noGrp="1"/>
          </p:cNvSpPr>
          <p:nvPr>
            <p:ph type="title"/>
          </p:nvPr>
        </p:nvSpPr>
        <p:spPr>
          <a:xfrm>
            <a:off x="1119115" y="1996868"/>
            <a:ext cx="5636526" cy="1622431"/>
          </a:xfrm>
        </p:spPr>
        <p:txBody>
          <a:bodyPr anchor="b">
            <a:normAutofit/>
          </a:bodyPr>
          <a:lstStyle/>
          <a:p>
            <a:r>
              <a:rPr lang="en-US" dirty="0"/>
              <a:t>Questions</a:t>
            </a:r>
          </a:p>
        </p:txBody>
      </p:sp>
    </p:spTree>
    <p:custDataLst>
      <p:tags r:id="rId1"/>
    </p:custDataLst>
    <p:extLst>
      <p:ext uri="{BB962C8B-B14F-4D97-AF65-F5344CB8AC3E}">
        <p14:creationId xmlns:p14="http://schemas.microsoft.com/office/powerpoint/2010/main" val="28920342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C160D-974E-4F5A-9D1F-EB36D6454324}"/>
              </a:ext>
            </a:extLst>
          </p:cNvPr>
          <p:cNvSpPr>
            <a:spLocks noGrp="1"/>
          </p:cNvSpPr>
          <p:nvPr>
            <p:ph type="title"/>
          </p:nvPr>
        </p:nvSpPr>
        <p:spPr/>
        <p:txBody>
          <a:bodyPr/>
          <a:lstStyle/>
          <a:p>
            <a:r>
              <a:rPr lang="en-US" dirty="0"/>
              <a:t>Conclusion</a:t>
            </a:r>
          </a:p>
        </p:txBody>
      </p:sp>
    </p:spTree>
    <p:custDataLst>
      <p:tags r:id="rId1"/>
    </p:custDataLst>
    <p:extLst>
      <p:ext uri="{BB962C8B-B14F-4D97-AF65-F5344CB8AC3E}">
        <p14:creationId xmlns:p14="http://schemas.microsoft.com/office/powerpoint/2010/main" val="38497864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a:xfrm>
            <a:off x="753354" y="735406"/>
            <a:ext cx="9925050" cy="928688"/>
          </a:xfrm>
        </p:spPr>
        <p:txBody>
          <a:bodyPr anchor="t">
            <a:normAutofit/>
          </a:bodyPr>
          <a:lstStyle/>
          <a:p>
            <a:r>
              <a:rPr lang="en-US" dirty="0"/>
              <a:t>Key Takeaways</a:t>
            </a:r>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a:xfrm>
            <a:off x="753353" y="1473574"/>
            <a:ext cx="10685293" cy="3773624"/>
          </a:xfrm>
        </p:spPr>
        <p:txBody>
          <a:bodyPr>
            <a:noAutofit/>
          </a:bodyPr>
          <a:lstStyle/>
          <a:p>
            <a:pPr>
              <a:lnSpc>
                <a:spcPct val="100000"/>
              </a:lnSpc>
              <a:buSzPct val="130000"/>
              <a:buBlip>
                <a:blip r:embed="rId4">
                  <a:extLst>
                    <a:ext uri="{96DAC541-7B7A-43D3-8B79-37D633B846F1}">
                      <asvg:svgBlip xmlns:asvg="http://schemas.microsoft.com/office/drawing/2016/SVG/main" r:embed="rId5"/>
                    </a:ext>
                  </a:extLst>
                </a:blip>
              </a:buBlip>
            </a:pPr>
            <a:r>
              <a:rPr lang="en-US" sz="2400" dirty="0"/>
              <a:t>Five elements for a germ to spread and cause an infection: reservoir, pathway, person to infect, getting around the body’s defenses, survival.</a:t>
            </a:r>
          </a:p>
          <a:p>
            <a:pPr>
              <a:lnSpc>
                <a:spcPct val="100000"/>
              </a:lnSpc>
              <a:buSzPct val="130000"/>
              <a:buBlip>
                <a:blip r:embed="rId4">
                  <a:extLst>
                    <a:ext uri="{96DAC541-7B7A-43D3-8B79-37D633B846F1}">
                      <asvg:svgBlip xmlns:asvg="http://schemas.microsoft.com/office/drawing/2016/SVG/main" r:embed="rId5"/>
                    </a:ext>
                  </a:extLst>
                </a:blip>
              </a:buBlip>
            </a:pPr>
            <a:r>
              <a:rPr lang="en-US" sz="2400" dirty="0"/>
              <a:t>Infection control actions at any one of these key points stop germs from spreading and causing infection.</a:t>
            </a:r>
          </a:p>
          <a:p>
            <a:pPr>
              <a:lnSpc>
                <a:spcPct val="100000"/>
              </a:lnSpc>
              <a:buSzPct val="130000"/>
              <a:buBlip>
                <a:blip r:embed="rId4">
                  <a:extLst>
                    <a:ext uri="{96DAC541-7B7A-43D3-8B79-37D633B846F1}">
                      <asvg:svgBlip xmlns:asvg="http://schemas.microsoft.com/office/drawing/2016/SVG/main" r:embed="rId5"/>
                    </a:ext>
                  </a:extLst>
                </a:blip>
              </a:buBlip>
            </a:pPr>
            <a:r>
              <a:rPr lang="en-US" sz="2400" dirty="0"/>
              <a:t>Main pathways for germs to spread in healthcare: touch, breathing in, splashes or sprays, bypassing or breaking down the body’s natural defenses.</a:t>
            </a:r>
          </a:p>
        </p:txBody>
      </p:sp>
    </p:spTree>
    <p:custDataLst>
      <p:tags r:id="rId1"/>
    </p:custDataLst>
    <p:extLst>
      <p:ext uri="{BB962C8B-B14F-4D97-AF65-F5344CB8AC3E}">
        <p14:creationId xmlns:p14="http://schemas.microsoft.com/office/powerpoint/2010/main" val="35224254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C831-C0A4-43BD-83CB-0FB0ED421693}"/>
              </a:ext>
            </a:extLst>
          </p:cNvPr>
          <p:cNvSpPr>
            <a:spLocks noGrp="1"/>
          </p:cNvSpPr>
          <p:nvPr>
            <p:ph type="title"/>
          </p:nvPr>
        </p:nvSpPr>
        <p:spPr>
          <a:xfrm>
            <a:off x="753354" y="488109"/>
            <a:ext cx="9840038" cy="677270"/>
          </a:xfrm>
        </p:spPr>
        <p:txBody>
          <a:bodyPr/>
          <a:lstStyle/>
          <a:p>
            <a:r>
              <a:rPr lang="en-US" dirty="0"/>
              <a:t>How to Get Involved and Feedback</a:t>
            </a:r>
          </a:p>
        </p:txBody>
      </p:sp>
      <p:sp>
        <p:nvSpPr>
          <p:cNvPr id="3" name="Content Placeholder 2">
            <a:extLst>
              <a:ext uri="{FF2B5EF4-FFF2-40B4-BE49-F238E27FC236}">
                <a16:creationId xmlns:a16="http://schemas.microsoft.com/office/drawing/2014/main" id="{EA7FE9FA-2F49-4CAC-8794-C7881CF14D8C}"/>
              </a:ext>
            </a:extLst>
          </p:cNvPr>
          <p:cNvSpPr>
            <a:spLocks noGrp="1"/>
          </p:cNvSpPr>
          <p:nvPr>
            <p:ph idx="1"/>
          </p:nvPr>
        </p:nvSpPr>
        <p:spPr>
          <a:xfrm>
            <a:off x="1279524" y="1340803"/>
            <a:ext cx="6492875" cy="4176712"/>
          </a:xfrm>
        </p:spPr>
        <p:txBody>
          <a:bodyPr>
            <a:noAutofit/>
          </a:bodyPr>
          <a:lstStyle/>
          <a:p>
            <a:r>
              <a:rPr lang="en-US" sz="1800" dirty="0"/>
              <a:t>Project Firstline on CDC: </a:t>
            </a:r>
          </a:p>
          <a:p>
            <a:pPr>
              <a:spcBef>
                <a:spcPts val="0"/>
              </a:spcBef>
            </a:pPr>
            <a:r>
              <a:rPr lang="en-US" sz="1800" dirty="0">
                <a:solidFill>
                  <a:srgbClr val="1F419A"/>
                </a:solidFill>
                <a:hlinkClick r:id="rId5">
                  <a:extLst>
                    <a:ext uri="{A12FA001-AC4F-418D-AE19-62706E023703}">
                      <ahyp:hlinkClr xmlns:ahyp="http://schemas.microsoft.com/office/drawing/2018/hyperlinkcolor" val="tx"/>
                    </a:ext>
                  </a:extLst>
                </a:hlinkClick>
              </a:rPr>
              <a:t>https://www.cdc.gov/infection control/projectfirstline/index.html</a:t>
            </a:r>
            <a:endParaRPr lang="en-US" sz="1800" dirty="0">
              <a:solidFill>
                <a:srgbClr val="1F419A"/>
              </a:solidFill>
            </a:endParaRPr>
          </a:p>
          <a:p>
            <a:r>
              <a:rPr lang="en-US" sz="1800" dirty="0"/>
              <a:t>CDC’s Project Firstline on Facebook:</a:t>
            </a:r>
          </a:p>
          <a:p>
            <a:pPr>
              <a:spcBef>
                <a:spcPts val="0"/>
              </a:spcBef>
            </a:pPr>
            <a:r>
              <a:rPr lang="en-US" sz="1800" dirty="0">
                <a:solidFill>
                  <a:srgbClr val="1F419A"/>
                </a:solidFill>
                <a:hlinkClick r:id="rId6">
                  <a:extLst>
                    <a:ext uri="{A12FA001-AC4F-418D-AE19-62706E023703}">
                      <ahyp:hlinkClr xmlns:ahyp="http://schemas.microsoft.com/office/drawing/2018/hyperlinkcolor" val="tx"/>
                    </a:ext>
                  </a:extLst>
                </a:hlinkClick>
              </a:rPr>
              <a:t>https://www.facebook.com/CDCProjectFirstline</a:t>
            </a:r>
            <a:r>
              <a:rPr lang="en-US" sz="1800" dirty="0">
                <a:solidFill>
                  <a:srgbClr val="1F419A"/>
                </a:solidFill>
              </a:rPr>
              <a:t> </a:t>
            </a:r>
          </a:p>
          <a:p>
            <a:r>
              <a:rPr lang="en-US" sz="1800" dirty="0"/>
              <a:t>CDC’s Project Firstline on Twitter:</a:t>
            </a:r>
          </a:p>
          <a:p>
            <a:pPr>
              <a:spcBef>
                <a:spcPts val="0"/>
              </a:spcBef>
            </a:pPr>
            <a:r>
              <a:rPr lang="en-US" sz="1800" dirty="0">
                <a:solidFill>
                  <a:srgbClr val="1F419A"/>
                </a:solidFill>
                <a:hlinkClick r:id="rId7">
                  <a:extLst>
                    <a:ext uri="{A12FA001-AC4F-418D-AE19-62706E023703}">
                      <ahyp:hlinkClr xmlns:ahyp="http://schemas.microsoft.com/office/drawing/2018/hyperlinkcolor" val="tx"/>
                    </a:ext>
                  </a:extLst>
                </a:hlinkClick>
              </a:rPr>
              <a:t>https://twitter.com/CDC_Firstline</a:t>
            </a:r>
            <a:endParaRPr lang="en-US" sz="1800" dirty="0">
              <a:solidFill>
                <a:srgbClr val="1F419A"/>
              </a:solidFill>
            </a:endParaRPr>
          </a:p>
          <a:p>
            <a:r>
              <a:rPr lang="en-US" sz="1800" dirty="0"/>
              <a:t>Project Firstline </a:t>
            </a:r>
            <a:r>
              <a:rPr lang="en-US" sz="1800" i="1" dirty="0"/>
              <a:t>Inside Infection Control </a:t>
            </a:r>
            <a:r>
              <a:rPr lang="en-US" sz="1800" dirty="0"/>
              <a:t>on YouTube:</a:t>
            </a:r>
          </a:p>
          <a:p>
            <a:pPr>
              <a:spcBef>
                <a:spcPts val="0"/>
              </a:spcBef>
            </a:pPr>
            <a:r>
              <a:rPr lang="en-US" sz="1800" dirty="0">
                <a:solidFill>
                  <a:srgbClr val="1F419A"/>
                </a:solidFill>
                <a:hlinkClick r:id="rId8">
                  <a:extLst>
                    <a:ext uri="{A12FA001-AC4F-418D-AE19-62706E023703}">
                      <ahyp:hlinkClr xmlns:ahyp="http://schemas.microsoft.com/office/drawing/2018/hyperlinkcolor" val="tx"/>
                    </a:ext>
                  </a:extLst>
                </a:hlinkClick>
              </a:rPr>
              <a:t>https://www.youtube.com/playlist?list=PLvrp9iOILTQZQGtDnSDGViKDdRtIc13VX</a:t>
            </a:r>
            <a:r>
              <a:rPr lang="en-US" sz="1800" dirty="0">
                <a:solidFill>
                  <a:srgbClr val="1F419A"/>
                </a:solidFill>
              </a:rPr>
              <a:t> </a:t>
            </a:r>
          </a:p>
          <a:p>
            <a:r>
              <a:rPr lang="en-US" sz="1800" dirty="0"/>
              <a:t>To sign up for Project Firstline e-mails, click here: </a:t>
            </a:r>
            <a:r>
              <a:rPr lang="en-US" sz="1800" dirty="0">
                <a:solidFill>
                  <a:srgbClr val="1F419A"/>
                </a:solidFill>
                <a:hlinkClick r:id="rId9">
                  <a:extLst>
                    <a:ext uri="{A12FA001-AC4F-418D-AE19-62706E023703}">
                      <ahyp:hlinkClr xmlns:ahyp="http://schemas.microsoft.com/office/drawing/2018/hyperlinkcolor" val="tx"/>
                    </a:ext>
                  </a:extLst>
                </a:hlinkClick>
              </a:rPr>
              <a:t>https://tools.cdc.gov/campaignproxyservice/subscriptions.aspx?topic_id=USCDC_2104</a:t>
            </a:r>
            <a:r>
              <a:rPr lang="en-US" sz="1800" dirty="0">
                <a:solidFill>
                  <a:srgbClr val="1F419A"/>
                </a:solidFill>
              </a:rPr>
              <a:t>  </a:t>
            </a:r>
          </a:p>
        </p:txBody>
      </p:sp>
      <p:sp>
        <p:nvSpPr>
          <p:cNvPr id="4" name="Content Placeholder 3">
            <a:extLst>
              <a:ext uri="{FF2B5EF4-FFF2-40B4-BE49-F238E27FC236}">
                <a16:creationId xmlns:a16="http://schemas.microsoft.com/office/drawing/2014/main" id="{5EAF075A-AC00-426E-9408-6BC5D57BA8F6}"/>
              </a:ext>
            </a:extLst>
          </p:cNvPr>
          <p:cNvSpPr>
            <a:spLocks noGrp="1"/>
          </p:cNvSpPr>
          <p:nvPr>
            <p:ph type="body" sz="quarter" idx="10"/>
          </p:nvPr>
        </p:nvSpPr>
        <p:spPr>
          <a:xfrm>
            <a:off x="7909560" y="1340803"/>
            <a:ext cx="3642678" cy="4176712"/>
          </a:xfrm>
        </p:spPr>
        <p:txBody>
          <a:bodyPr>
            <a:normAutofit/>
          </a:bodyPr>
          <a:lstStyle/>
          <a:p>
            <a:r>
              <a:rPr lang="en-US" sz="1800" i="1" dirty="0"/>
              <a:t>How Germs Spread in Healthcare </a:t>
            </a:r>
            <a:r>
              <a:rPr lang="en-US" sz="1800" dirty="0"/>
              <a:t>video clip: </a:t>
            </a:r>
            <a:r>
              <a:rPr lang="en-US" sz="1800" dirty="0">
                <a:solidFill>
                  <a:srgbClr val="1F419A"/>
                </a:solidFill>
                <a:hlinkClick r:id="rId10">
                  <a:extLst>
                    <a:ext uri="{A12FA001-AC4F-418D-AE19-62706E023703}">
                      <ahyp:hlinkClr xmlns:ahyp="http://schemas.microsoft.com/office/drawing/2018/hyperlinkcolor" val="tx"/>
                    </a:ext>
                  </a:extLst>
                </a:hlinkClick>
              </a:rPr>
              <a:t>https://www.cdc.gov/infectioncontrol/projectfirstline/videos/HowGermsSpread-LowRes.mp4</a:t>
            </a:r>
            <a:r>
              <a:rPr lang="en-US" sz="1800" dirty="0">
                <a:solidFill>
                  <a:srgbClr val="1F419A"/>
                </a:solidFill>
              </a:rPr>
              <a:t> </a:t>
            </a:r>
          </a:p>
          <a:p>
            <a:r>
              <a:rPr lang="en-US" sz="1800" dirty="0"/>
              <a:t>Project Firstline feedback form: </a:t>
            </a:r>
            <a:r>
              <a:rPr lang="en-US" sz="1800" dirty="0">
                <a:solidFill>
                  <a:srgbClr val="1F419A"/>
                </a:solidFill>
                <a:hlinkClick r:id="rId11">
                  <a:extLst>
                    <a:ext uri="{A12FA001-AC4F-418D-AE19-62706E023703}">
                      <ahyp:hlinkClr xmlns:ahyp="http://schemas.microsoft.com/office/drawing/2018/hyperlinkcolor" val="tx"/>
                    </a:ext>
                  </a:extLst>
                </a:hlinkClick>
              </a:rPr>
              <a:t>https://www.cdc.gov/infectioncontrol/pdf/projectfirstline/TTK-ParticipantFeedback-508.pdf</a:t>
            </a:r>
            <a:r>
              <a:rPr lang="en-US" sz="1800" dirty="0">
                <a:solidFill>
                  <a:srgbClr val="1F419A"/>
                </a:solidFill>
              </a:rPr>
              <a:t> </a:t>
            </a:r>
          </a:p>
          <a:p>
            <a:r>
              <a:rPr lang="en-US" sz="1800" dirty="0">
                <a:highlight>
                  <a:srgbClr val="FFFF00"/>
                </a:highlight>
              </a:rPr>
              <a:t>Placeholder for partners to add their own links</a:t>
            </a:r>
          </a:p>
        </p:txBody>
      </p:sp>
    </p:spTree>
    <p:custDataLst>
      <p:tags r:id="rId1"/>
    </p:custDataLst>
    <p:extLst>
      <p:ext uri="{BB962C8B-B14F-4D97-AF65-F5344CB8AC3E}">
        <p14:creationId xmlns:p14="http://schemas.microsoft.com/office/powerpoint/2010/main" val="4757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92FD-9002-494E-9C8B-D897FF3193FA}"/>
              </a:ext>
            </a:extLst>
          </p:cNvPr>
          <p:cNvSpPr>
            <a:spLocks noGrp="1"/>
          </p:cNvSpPr>
          <p:nvPr>
            <p:ph type="title"/>
          </p:nvPr>
        </p:nvSpPr>
        <p:spPr/>
        <p:txBody>
          <a:bodyPr/>
          <a:lstStyle/>
          <a:p>
            <a:r>
              <a:rPr lang="en-US" dirty="0"/>
              <a:t>How Germs Spread and Make People Sick</a:t>
            </a:r>
          </a:p>
        </p:txBody>
      </p:sp>
    </p:spTree>
    <p:custDataLst>
      <p:tags r:id="rId1"/>
    </p:custDataLst>
    <p:extLst>
      <p:ext uri="{BB962C8B-B14F-4D97-AF65-F5344CB8AC3E}">
        <p14:creationId xmlns:p14="http://schemas.microsoft.com/office/powerpoint/2010/main" val="3025063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D4272967-91F6-3C4E-9D6D-0E6B01E06E53}"/>
              </a:ext>
            </a:extLst>
          </p:cNvPr>
          <p:cNvSpPr txBox="1">
            <a:spLocks noGrp="1"/>
          </p:cNvSpPr>
          <p:nvPr>
            <p:ph type="title"/>
          </p:nvPr>
        </p:nvSpPr>
        <p:spPr>
          <a:xfrm>
            <a:off x="7348597" y="2320772"/>
            <a:ext cx="3609417" cy="16268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entury Gothic" panose="020B0502020202020204" pitchFamily="34" charset="0"/>
                <a:ea typeface="+mj-ea"/>
                <a:cs typeface="+mj-cs"/>
              </a:rPr>
              <a:t>How Germs Spread</a:t>
            </a:r>
          </a:p>
        </p:txBody>
      </p:sp>
    </p:spTree>
    <p:custDataLst>
      <p:tags r:id="rId1"/>
    </p:custDataLst>
    <p:extLst>
      <p:ext uri="{BB962C8B-B14F-4D97-AF65-F5344CB8AC3E}">
        <p14:creationId xmlns:p14="http://schemas.microsoft.com/office/powerpoint/2010/main" val="38449475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7C27-E0E8-4374-81B4-3D935556F743}"/>
              </a:ext>
            </a:extLst>
          </p:cNvPr>
          <p:cNvSpPr>
            <a:spLocks noGrp="1"/>
          </p:cNvSpPr>
          <p:nvPr>
            <p:ph type="title"/>
          </p:nvPr>
        </p:nvSpPr>
        <p:spPr>
          <a:xfrm>
            <a:off x="553232" y="2074119"/>
            <a:ext cx="3837708" cy="963926"/>
          </a:xfrm>
        </p:spPr>
        <p:txBody>
          <a:bodyPr vert="horz" lIns="91440" tIns="45720" rIns="91440" bIns="45720" rtlCol="0" anchor="b">
            <a:noAutofit/>
          </a:bodyPr>
          <a:lstStyle/>
          <a:p>
            <a:r>
              <a:rPr lang="en-US" dirty="0"/>
              <a:t>Video: </a:t>
            </a:r>
            <a:br>
              <a:rPr lang="en-US" dirty="0"/>
            </a:br>
            <a:r>
              <a:rPr lang="en-US" i="1" dirty="0"/>
              <a:t>How Germs Spread in Healthcare</a:t>
            </a:r>
          </a:p>
        </p:txBody>
      </p:sp>
    </p:spTree>
    <p:custDataLst>
      <p:tags r:id="rId1"/>
    </p:custDataLst>
    <p:extLst>
      <p:ext uri="{BB962C8B-B14F-4D97-AF65-F5344CB8AC3E}">
        <p14:creationId xmlns:p14="http://schemas.microsoft.com/office/powerpoint/2010/main" val="15740168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7A0631-492C-1649-9304-88C949586FC1}"/>
              </a:ext>
            </a:extLst>
          </p:cNvPr>
          <p:cNvSpPr txBox="1">
            <a:spLocks noGrp="1"/>
          </p:cNvSpPr>
          <p:nvPr>
            <p:ph type="title" idx="4294967295"/>
          </p:nvPr>
        </p:nvSpPr>
        <p:spPr>
          <a:xfrm>
            <a:off x="573497" y="989216"/>
            <a:ext cx="2855503" cy="1925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accent4"/>
                </a:solidFill>
                <a:effectLst/>
                <a:uLnTx/>
                <a:uFillTx/>
                <a:latin typeface="Century Gothic" panose="020B0502020202020204" pitchFamily="34" charset="0"/>
                <a:ea typeface="+mj-ea"/>
                <a:cs typeface="+mj-cs"/>
              </a:rPr>
              <a:t>Five Elements of How Germs Spread and Cause Infection</a:t>
            </a:r>
          </a:p>
        </p:txBody>
      </p:sp>
      <p:sp>
        <p:nvSpPr>
          <p:cNvPr id="9" name="Rectangle 8">
            <a:extLst>
              <a:ext uri="{FF2B5EF4-FFF2-40B4-BE49-F238E27FC236}">
                <a16:creationId xmlns:a16="http://schemas.microsoft.com/office/drawing/2014/main" id="{955CE0FE-9E90-E247-BE4B-44EFA85693B1}"/>
              </a:ext>
              <a:ext uri="{C183D7F6-B498-43B3-948B-1728B52AA6E4}">
                <adec:decorative xmlns:adec="http://schemas.microsoft.com/office/drawing/2017/decorative" val="1"/>
              </a:ext>
            </a:extLst>
          </p:cNvPr>
          <p:cNvSpPr/>
          <p:nvPr/>
        </p:nvSpPr>
        <p:spPr>
          <a:xfrm flipV="1">
            <a:off x="676520" y="3260231"/>
            <a:ext cx="1697971" cy="1121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a:extLst>
              <a:ext uri="{FF2B5EF4-FFF2-40B4-BE49-F238E27FC236}">
                <a16:creationId xmlns:a16="http://schemas.microsoft.com/office/drawing/2014/main" id="{C096C763-6EA4-4C99-A49B-54220F68433C}"/>
              </a:ext>
            </a:extLst>
          </p:cNvPr>
          <p:cNvSpPr txBox="1">
            <a:spLocks/>
          </p:cNvSpPr>
          <p:nvPr/>
        </p:nvSpPr>
        <p:spPr>
          <a:xfrm>
            <a:off x="3830551" y="583825"/>
            <a:ext cx="1909770" cy="910387"/>
          </a:xfrm>
          <a:prstGeom prst="rect">
            <a:avLst/>
          </a:prstGeom>
        </p:spPr>
        <p:txBody>
          <a:bodyPr vert="horz" lIns="91440" tIns="45720" rIns="91440" bIns="45720" rtlCol="0">
            <a:norm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Reservoirs</a:t>
            </a:r>
          </a:p>
        </p:txBody>
      </p:sp>
      <p:sp>
        <p:nvSpPr>
          <p:cNvPr id="26" name="Content Placeholder 2">
            <a:extLst>
              <a:ext uri="{FF2B5EF4-FFF2-40B4-BE49-F238E27FC236}">
                <a16:creationId xmlns:a16="http://schemas.microsoft.com/office/drawing/2014/main" id="{25441ED2-2BE0-4C8C-9E73-39F8D7F4B690}"/>
              </a:ext>
            </a:extLst>
          </p:cNvPr>
          <p:cNvSpPr txBox="1">
            <a:spLocks/>
          </p:cNvSpPr>
          <p:nvPr/>
        </p:nvSpPr>
        <p:spPr>
          <a:xfrm>
            <a:off x="8894093" y="583825"/>
            <a:ext cx="1909770" cy="505605"/>
          </a:xfrm>
          <a:prstGeom prst="rect">
            <a:avLst/>
          </a:prstGeom>
        </p:spPr>
        <p:txBody>
          <a:bodyPr vert="horz" lIns="91440" tIns="45720" rIns="91440" bIns="45720" rtlCol="0">
            <a:norm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Person</a:t>
            </a:r>
          </a:p>
        </p:txBody>
      </p:sp>
      <p:sp>
        <p:nvSpPr>
          <p:cNvPr id="27" name="Content Placeholder 2">
            <a:extLst>
              <a:ext uri="{FF2B5EF4-FFF2-40B4-BE49-F238E27FC236}">
                <a16:creationId xmlns:a16="http://schemas.microsoft.com/office/drawing/2014/main" id="{757B3337-AA89-4E2E-88D6-07EEEEA432B2}"/>
              </a:ext>
            </a:extLst>
          </p:cNvPr>
          <p:cNvSpPr txBox="1">
            <a:spLocks/>
          </p:cNvSpPr>
          <p:nvPr/>
        </p:nvSpPr>
        <p:spPr>
          <a:xfrm>
            <a:off x="2894101" y="5087009"/>
            <a:ext cx="1909770" cy="505605"/>
          </a:xfrm>
          <a:prstGeom prst="rect">
            <a:avLst/>
          </a:prstGeom>
        </p:spPr>
        <p:txBody>
          <a:bodyPr vert="horz" lIns="91440" tIns="45720" rIns="91440" bIns="45720" rtlCol="0">
            <a:norm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Pathways</a:t>
            </a:r>
          </a:p>
        </p:txBody>
      </p:sp>
      <p:sp>
        <p:nvSpPr>
          <p:cNvPr id="33" name="Content Placeholder 2">
            <a:extLst>
              <a:ext uri="{FF2B5EF4-FFF2-40B4-BE49-F238E27FC236}">
                <a16:creationId xmlns:a16="http://schemas.microsoft.com/office/drawing/2014/main" id="{63F74B9B-5AF3-42A1-B1BE-4007B4D7445D}"/>
              </a:ext>
            </a:extLst>
          </p:cNvPr>
          <p:cNvSpPr txBox="1">
            <a:spLocks/>
          </p:cNvSpPr>
          <p:nvPr/>
        </p:nvSpPr>
        <p:spPr>
          <a:xfrm>
            <a:off x="6290633" y="5053274"/>
            <a:ext cx="1909770" cy="505605"/>
          </a:xfrm>
          <a:prstGeom prst="rect">
            <a:avLst/>
          </a:prstGeom>
        </p:spPr>
        <p:txBody>
          <a:bodyPr vert="horz" lIns="91440" tIns="45720" rIns="91440" bIns="45720" rtlCol="0">
            <a:no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Body’s </a:t>
            </a:r>
            <a:br>
              <a:rPr lang="en-US" sz="1800" b="1" dirty="0"/>
            </a:br>
            <a:r>
              <a:rPr lang="en-US" sz="1800" b="1" dirty="0"/>
              <a:t>defenses</a:t>
            </a:r>
          </a:p>
        </p:txBody>
      </p:sp>
      <p:sp>
        <p:nvSpPr>
          <p:cNvPr id="34" name="Content Placeholder 2">
            <a:extLst>
              <a:ext uri="{FF2B5EF4-FFF2-40B4-BE49-F238E27FC236}">
                <a16:creationId xmlns:a16="http://schemas.microsoft.com/office/drawing/2014/main" id="{A30ED049-CA2D-4D0B-9097-C686821EB3DA}"/>
              </a:ext>
            </a:extLst>
          </p:cNvPr>
          <p:cNvSpPr txBox="1">
            <a:spLocks/>
          </p:cNvSpPr>
          <p:nvPr/>
        </p:nvSpPr>
        <p:spPr>
          <a:xfrm>
            <a:off x="9856481" y="4817652"/>
            <a:ext cx="1909770" cy="505605"/>
          </a:xfrm>
          <a:prstGeom prst="rect">
            <a:avLst/>
          </a:prstGeom>
        </p:spPr>
        <p:txBody>
          <a:bodyPr vert="horz" lIns="91440" tIns="45720" rIns="91440" bIns="45720" rtlCol="0">
            <a:no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Germ </a:t>
            </a:r>
            <a:br>
              <a:rPr lang="en-US" sz="1800" b="1" dirty="0"/>
            </a:br>
            <a:r>
              <a:rPr lang="en-US" sz="1800" b="1" dirty="0"/>
              <a:t>survival</a:t>
            </a:r>
          </a:p>
        </p:txBody>
      </p:sp>
    </p:spTree>
    <p:custDataLst>
      <p:tags r:id="rId1"/>
    </p:custDataLst>
    <p:extLst>
      <p:ext uri="{BB962C8B-B14F-4D97-AF65-F5344CB8AC3E}">
        <p14:creationId xmlns:p14="http://schemas.microsoft.com/office/powerpoint/2010/main" val="263958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991B-6653-4869-8247-210D893BE1CC}"/>
              </a:ext>
            </a:extLst>
          </p:cNvPr>
          <p:cNvSpPr>
            <a:spLocks noGrp="1"/>
          </p:cNvSpPr>
          <p:nvPr>
            <p:ph type="title"/>
          </p:nvPr>
        </p:nvSpPr>
        <p:spPr>
          <a:xfrm>
            <a:off x="630621" y="1479584"/>
            <a:ext cx="3941379" cy="929211"/>
          </a:xfrm>
        </p:spPr>
        <p:txBody>
          <a:bodyPr>
            <a:normAutofit/>
          </a:bodyPr>
          <a:lstStyle/>
          <a:p>
            <a:r>
              <a:rPr lang="en-US" dirty="0"/>
              <a:t>Reservoirs</a:t>
            </a:r>
          </a:p>
        </p:txBody>
      </p:sp>
      <p:sp>
        <p:nvSpPr>
          <p:cNvPr id="6" name="Oval 5" descr="Stainless steel handwashing sink">
            <a:extLst>
              <a:ext uri="{FF2B5EF4-FFF2-40B4-BE49-F238E27FC236}">
                <a16:creationId xmlns:a16="http://schemas.microsoft.com/office/drawing/2014/main" id="{98D623C4-35F5-4282-92BC-17A34D88D470}"/>
              </a:ext>
            </a:extLst>
          </p:cNvPr>
          <p:cNvSpPr/>
          <p:nvPr/>
        </p:nvSpPr>
        <p:spPr>
          <a:xfrm>
            <a:off x="5180110" y="252663"/>
            <a:ext cx="5896104" cy="5999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C8BE3B2-79C8-4330-BCAF-3DCEDFD822E4}"/>
              </a:ext>
              <a:ext uri="{C183D7F6-B498-43B3-948B-1728B52AA6E4}">
                <adec:decorative xmlns:adec="http://schemas.microsoft.com/office/drawing/2017/decorative" val="1"/>
              </a:ext>
            </a:extLst>
          </p:cNvPr>
          <p:cNvSpPr txBox="1"/>
          <p:nvPr/>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2: How Germs Make People Sick</a:t>
            </a:r>
          </a:p>
        </p:txBody>
      </p:sp>
      <p:pic>
        <p:nvPicPr>
          <p:cNvPr id="12" name="Picture 11">
            <a:extLst>
              <a:ext uri="{FF2B5EF4-FFF2-40B4-BE49-F238E27FC236}">
                <a16:creationId xmlns:a16="http://schemas.microsoft.com/office/drawing/2014/main" id="{394FAFB2-B63C-4CF4-9E34-20B51DB8790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
        <p:nvSpPr>
          <p:cNvPr id="11" name="Slide Number Placeholder 5">
            <a:extLst>
              <a:ext uri="{FF2B5EF4-FFF2-40B4-BE49-F238E27FC236}">
                <a16:creationId xmlns:a16="http://schemas.microsoft.com/office/drawing/2014/main" id="{8EF440D0-B40D-4CAA-BEBB-ADEDA2689C4F}"/>
              </a:ext>
              <a:ext uri="{C183D7F6-B498-43B3-948B-1728B52AA6E4}">
                <adec:decorative xmlns:adec="http://schemas.microsoft.com/office/drawing/2017/decorative" val="1"/>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7</a:t>
            </a:fld>
            <a:endParaRPr lang="en-US" dirty="0"/>
          </a:p>
        </p:txBody>
      </p:sp>
    </p:spTree>
    <p:custDataLst>
      <p:tags r:id="rId1"/>
    </p:custDataLst>
    <p:extLst>
      <p:ext uri="{BB962C8B-B14F-4D97-AF65-F5344CB8AC3E}">
        <p14:creationId xmlns:p14="http://schemas.microsoft.com/office/powerpoint/2010/main" val="7852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6818-B179-4B29-9DBA-C47025859F5F}"/>
              </a:ext>
            </a:extLst>
          </p:cNvPr>
          <p:cNvSpPr>
            <a:spLocks noGrp="1"/>
          </p:cNvSpPr>
          <p:nvPr>
            <p:ph type="title"/>
          </p:nvPr>
        </p:nvSpPr>
        <p:spPr/>
        <p:txBody>
          <a:bodyPr>
            <a:normAutofit/>
          </a:bodyPr>
          <a:lstStyle/>
          <a:p>
            <a:r>
              <a:rPr lang="en-US" dirty="0"/>
              <a:t>Pathways</a:t>
            </a:r>
          </a:p>
        </p:txBody>
      </p:sp>
      <p:sp>
        <p:nvSpPr>
          <p:cNvPr id="6" name="Oval 5" descr="IV inserted and taped to the back of a person's hand">
            <a:extLst>
              <a:ext uri="{FF2B5EF4-FFF2-40B4-BE49-F238E27FC236}">
                <a16:creationId xmlns:a16="http://schemas.microsoft.com/office/drawing/2014/main" id="{C987E2F8-0AC8-4803-B6EF-1D84D6F57A27}"/>
              </a:ext>
            </a:extLst>
          </p:cNvPr>
          <p:cNvSpPr/>
          <p:nvPr/>
        </p:nvSpPr>
        <p:spPr>
          <a:xfrm>
            <a:off x="5272983" y="363426"/>
            <a:ext cx="5803231" cy="58032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5D921B-CB12-4C3D-BD50-0ACBBE97FCE4}"/>
              </a:ext>
              <a:ext uri="{C183D7F6-B498-43B3-948B-1728B52AA6E4}">
                <adec:decorative xmlns:adec="http://schemas.microsoft.com/office/drawing/2017/decorative" val="1"/>
              </a:ext>
            </a:extLst>
          </p:cNvPr>
          <p:cNvSpPr txBox="1"/>
          <p:nvPr/>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2: How Germs Make People Sick</a:t>
            </a:r>
          </a:p>
        </p:txBody>
      </p:sp>
      <p:pic>
        <p:nvPicPr>
          <p:cNvPr id="11" name="Picture 10">
            <a:extLst>
              <a:ext uri="{FF2B5EF4-FFF2-40B4-BE49-F238E27FC236}">
                <a16:creationId xmlns:a16="http://schemas.microsoft.com/office/drawing/2014/main" id="{AF19460E-F16E-4EA5-9E12-DF9D7A4BC12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
        <p:nvSpPr>
          <p:cNvPr id="10" name="Slide Number Placeholder 5">
            <a:extLst>
              <a:ext uri="{FF2B5EF4-FFF2-40B4-BE49-F238E27FC236}">
                <a16:creationId xmlns:a16="http://schemas.microsoft.com/office/drawing/2014/main" id="{14FED696-FC13-4C7C-88A9-5CF49C833D2D}"/>
              </a:ext>
              <a:ext uri="{C183D7F6-B498-43B3-948B-1728B52AA6E4}">
                <adec:decorative xmlns:adec="http://schemas.microsoft.com/office/drawing/2017/decorative" val="1"/>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8</a:t>
            </a:fld>
            <a:endParaRPr lang="en-US" dirty="0"/>
          </a:p>
        </p:txBody>
      </p:sp>
    </p:spTree>
    <p:custDataLst>
      <p:tags r:id="rId1"/>
    </p:custDataLst>
    <p:extLst>
      <p:ext uri="{BB962C8B-B14F-4D97-AF65-F5344CB8AC3E}">
        <p14:creationId xmlns:p14="http://schemas.microsoft.com/office/powerpoint/2010/main" val="398531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9CA9-94D1-461F-9D83-DA4422E3991C}"/>
              </a:ext>
            </a:extLst>
          </p:cNvPr>
          <p:cNvSpPr>
            <a:spLocks noGrp="1"/>
          </p:cNvSpPr>
          <p:nvPr>
            <p:ph type="title"/>
          </p:nvPr>
        </p:nvSpPr>
        <p:spPr>
          <a:xfrm>
            <a:off x="630621" y="3271617"/>
            <a:ext cx="3941379" cy="929211"/>
          </a:xfrm>
        </p:spPr>
        <p:txBody>
          <a:bodyPr>
            <a:normAutofit fontScale="90000"/>
          </a:bodyPr>
          <a:lstStyle/>
          <a:p>
            <a:r>
              <a:rPr lang="en-US" dirty="0"/>
              <a:t>A Person to Infect</a:t>
            </a:r>
            <a:br>
              <a:rPr lang="en-US" dirty="0"/>
            </a:br>
            <a:br>
              <a:rPr lang="en-US" dirty="0"/>
            </a:br>
            <a:r>
              <a:rPr lang="en-US" dirty="0"/>
              <a:t>Getting around the Body’s Defenses</a:t>
            </a:r>
          </a:p>
        </p:txBody>
      </p:sp>
      <p:sp>
        <p:nvSpPr>
          <p:cNvPr id="7" name="Oval 6" descr="Person sneezing into a tissue.">
            <a:extLst>
              <a:ext uri="{FF2B5EF4-FFF2-40B4-BE49-F238E27FC236}">
                <a16:creationId xmlns:a16="http://schemas.microsoft.com/office/drawing/2014/main" id="{437306A0-0B53-4E7A-A8D5-B3285ED37744}"/>
              </a:ext>
            </a:extLst>
          </p:cNvPr>
          <p:cNvSpPr/>
          <p:nvPr/>
        </p:nvSpPr>
        <p:spPr>
          <a:xfrm>
            <a:off x="5178450" y="240633"/>
            <a:ext cx="5897764" cy="59912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00E80FE-A593-48CC-BC66-FC0B41A8189E}"/>
              </a:ext>
              <a:ext uri="{C183D7F6-B498-43B3-948B-1728B52AA6E4}">
                <adec:decorative xmlns:adec="http://schemas.microsoft.com/office/drawing/2017/decorative" val="1"/>
              </a:ext>
            </a:extLst>
          </p:cNvPr>
          <p:cNvSpPr txBox="1"/>
          <p:nvPr/>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2: How Germs Make People Sick</a:t>
            </a:r>
          </a:p>
        </p:txBody>
      </p:sp>
      <p:pic>
        <p:nvPicPr>
          <p:cNvPr id="9" name="Picture 8">
            <a:extLst>
              <a:ext uri="{FF2B5EF4-FFF2-40B4-BE49-F238E27FC236}">
                <a16:creationId xmlns:a16="http://schemas.microsoft.com/office/drawing/2014/main" id="{FB1D8A5C-F942-4272-B7E8-9D62673F1FD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
        <p:nvSpPr>
          <p:cNvPr id="8" name="Slide Number Placeholder 5">
            <a:extLst>
              <a:ext uri="{FF2B5EF4-FFF2-40B4-BE49-F238E27FC236}">
                <a16:creationId xmlns:a16="http://schemas.microsoft.com/office/drawing/2014/main" id="{F32B55A8-E3B0-4E43-A018-E240DBA93339}"/>
              </a:ext>
              <a:ext uri="{C183D7F6-B498-43B3-948B-1728B52AA6E4}">
                <adec:decorative xmlns:adec="http://schemas.microsoft.com/office/drawing/2017/decorative" val="1"/>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9</a:t>
            </a:fld>
            <a:endParaRPr lang="en-US" dirty="0"/>
          </a:p>
        </p:txBody>
      </p:sp>
    </p:spTree>
    <p:custDataLst>
      <p:tags r:id="rId1"/>
    </p:custDataLst>
    <p:extLst>
      <p:ext uri="{BB962C8B-B14F-4D97-AF65-F5344CB8AC3E}">
        <p14:creationId xmlns:p14="http://schemas.microsoft.com/office/powerpoint/2010/main" val="95076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Custom 25">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1F419A"/>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75AAA0E7D14345B534E1E00A545106" ma:contentTypeVersion="11" ma:contentTypeDescription="Create a new document." ma:contentTypeScope="" ma:versionID="12b33857bf4808998d8ca9562607503c">
  <xsd:schema xmlns:xsd="http://www.w3.org/2001/XMLSchema" xmlns:xs="http://www.w3.org/2001/XMLSchema" xmlns:p="http://schemas.microsoft.com/office/2006/metadata/properties" xmlns:ns2="5409fb0e-d5f7-4ffd-af93-59119f70d99a" xmlns:ns3="7cc9c0ec-1620-4e90-9544-c7c8782497d2" targetNamespace="http://schemas.microsoft.com/office/2006/metadata/properties" ma:root="true" ma:fieldsID="d47c885cf7d0e7184bdbb869ec180197" ns2:_="" ns3:_="">
    <xsd:import namespace="5409fb0e-d5f7-4ffd-af93-59119f70d99a"/>
    <xsd:import namespace="7cc9c0ec-1620-4e90-9544-c7c8782497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9fb0e-d5f7-4ffd-af93-59119f70d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c9c0ec-1620-4e90-9544-c7c8782497d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34189D-1A42-44DA-A208-37AEEED1A382}">
  <ds:schemaRefs>
    <ds:schemaRef ds:uri="http://schemas.microsoft.com/office/2006/metadata/properties"/>
    <ds:schemaRef ds:uri="http://schemas.microsoft.com/office/infopath/2007/PartnerControls"/>
    <ds:schemaRef ds:uri="http://schemas.microsoft.com/office/2006/documentManagement/types"/>
    <ds:schemaRef ds:uri="7cc9c0ec-1620-4e90-9544-c7c8782497d2"/>
    <ds:schemaRef ds:uri="http://purl.org/dc/terms/"/>
    <ds:schemaRef ds:uri="http://schemas.openxmlformats.org/package/2006/metadata/core-properties"/>
    <ds:schemaRef ds:uri="http://purl.org/dc/dcmitype/"/>
    <ds:schemaRef ds:uri="http://purl.org/dc/elements/1.1/"/>
    <ds:schemaRef ds:uri="5409fb0e-d5f7-4ffd-af93-59119f70d99a"/>
    <ds:schemaRef ds:uri="http://www.w3.org/XML/1998/namespace"/>
  </ds:schemaRefs>
</ds:datastoreItem>
</file>

<file path=customXml/itemProps2.xml><?xml version="1.0" encoding="utf-8"?>
<ds:datastoreItem xmlns:ds="http://schemas.openxmlformats.org/officeDocument/2006/customXml" ds:itemID="{0F290463-09D2-4293-9C7F-3EC68AC6D181}">
  <ds:schemaRefs>
    <ds:schemaRef ds:uri="http://schemas.microsoft.com/sharepoint/v3/contenttype/forms"/>
  </ds:schemaRefs>
</ds:datastoreItem>
</file>

<file path=customXml/itemProps3.xml><?xml version="1.0" encoding="utf-8"?>
<ds:datastoreItem xmlns:ds="http://schemas.openxmlformats.org/officeDocument/2006/customXml" ds:itemID="{1B24AA98-3063-4B3A-B9D6-5ADE4AB8DA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09fb0e-d5f7-4ffd-af93-59119f70d99a"/>
    <ds:schemaRef ds:uri="7cc9c0ec-1620-4e90-9544-c7c8782497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3019</TotalTime>
  <Words>4854</Words>
  <Application>Microsoft Office PowerPoint</Application>
  <PresentationFormat>Widescreen</PresentationFormat>
  <Paragraphs>302</Paragraphs>
  <Slides>25</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Avenir LT Std 45 Book</vt:lpstr>
      <vt:lpstr>Avenir LT Std 55 Roman</vt:lpstr>
      <vt:lpstr>Avenir LT Std 65 Medium</vt:lpstr>
      <vt:lpstr>Calibri</vt:lpstr>
      <vt:lpstr>Century Gothic</vt:lpstr>
      <vt:lpstr>Courier New</vt:lpstr>
      <vt:lpstr>Segoe UI</vt:lpstr>
      <vt:lpstr>Wingdings</vt:lpstr>
      <vt:lpstr>Wingdings 3</vt:lpstr>
      <vt:lpstr>13780_PFL_PPT_template_Avenir_2-26-21_DRAFT</vt:lpstr>
      <vt:lpstr>How Germs Make People Sick</vt:lpstr>
      <vt:lpstr>Agenda</vt:lpstr>
      <vt:lpstr>How Germs Spread and Make People Sick</vt:lpstr>
      <vt:lpstr>How Germs Spread</vt:lpstr>
      <vt:lpstr>Video:  How Germs Spread in Healthcare</vt:lpstr>
      <vt:lpstr>Five Elements of How Germs Spread and Cause Infection</vt:lpstr>
      <vt:lpstr>Reservoirs</vt:lpstr>
      <vt:lpstr>Pathways</vt:lpstr>
      <vt:lpstr>A Person to Infect  Getting around the Body’s Defenses</vt:lpstr>
      <vt:lpstr>Survival</vt:lpstr>
      <vt:lpstr>How Germs Spread in Healthcare: Four Main Pathways</vt:lpstr>
      <vt:lpstr>Knowing Where Germs Live and How They Spread  Helps You Recognize Risk</vt:lpstr>
      <vt:lpstr>How Can an Infection Occur? </vt:lpstr>
      <vt:lpstr>Scenarios: How Can an Infection Occur?</vt:lpstr>
      <vt:lpstr>Strep on a Healthcare Worker’s Hand</vt:lpstr>
      <vt:lpstr>How Germs Spread and Make People Sick Example</vt:lpstr>
      <vt:lpstr>Create Your Own Scenario</vt:lpstr>
      <vt:lpstr>Five Elements of How Germs Spread and Cause Infection </vt:lpstr>
      <vt:lpstr>Scenario Summaries</vt:lpstr>
      <vt:lpstr>Bringing It Together</vt:lpstr>
      <vt:lpstr>Reflection </vt:lpstr>
      <vt:lpstr>Questions</vt:lpstr>
      <vt:lpstr>Conclusion</vt:lpstr>
      <vt:lpstr>Key Takeaways</vt:lpstr>
      <vt:lpstr>How to Get Involved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Germs Make People Sick: Recognizing Risk Using Reservoirs, Session 2</dc:title>
  <dc:subject>Germs can make people sick.</dc:subject>
  <dc:creator>CDC Project Firstline</dc:creator>
  <cp:keywords>Patients;immune system;infection control;healthcare;germs;virus</cp:keywords>
  <cp:lastModifiedBy>Occoquan, Danny</cp:lastModifiedBy>
  <cp:revision>215</cp:revision>
  <dcterms:created xsi:type="dcterms:W3CDTF">2021-12-16T15:04:03Z</dcterms:created>
  <dcterms:modified xsi:type="dcterms:W3CDTF">2022-02-24T21:13:31Z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en-us</vt:lpwstr>
  </property>
</Properties>
</file>