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34"/>
  </p:notesMasterIdLst>
  <p:sldIdLst>
    <p:sldId id="257" r:id="rId2"/>
    <p:sldId id="258" r:id="rId3"/>
    <p:sldId id="282" r:id="rId4"/>
    <p:sldId id="275"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286" r:id="rId23"/>
    <p:sldId id="285" r:id="rId24"/>
    <p:sldId id="276" r:id="rId25"/>
    <p:sldId id="277" r:id="rId26"/>
    <p:sldId id="278" r:id="rId27"/>
    <p:sldId id="281" r:id="rId28"/>
    <p:sldId id="279" r:id="rId29"/>
    <p:sldId id="280" r:id="rId30"/>
    <p:sldId id="259" r:id="rId31"/>
    <p:sldId id="315" r:id="rId32"/>
    <p:sldId id="273" r:id="rId33"/>
  </p:sldIdLst>
  <p:sldSz cx="9144000" cy="5143500" type="screen16x9"/>
  <p:notesSz cx="7315200" cy="9601200"/>
  <p:embeddedFontLst>
    <p:embeddedFont>
      <p:font typeface="Calibri" panose="020F0502020204030204" pitchFamily="34" charset="0"/>
      <p:regular r:id="rId35"/>
      <p:bold r:id="rId36"/>
      <p:italic r:id="rId37"/>
      <p:boldItalic r:id="rId38"/>
    </p:embeddedFont>
    <p:embeddedFont>
      <p:font typeface="Myriad Web Pro" panose="020B0604020202020204" charset="0"/>
      <p:regular r:id="rId39"/>
      <p:bold r:id="rId40"/>
      <p:italic r:id="rId41"/>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9A6"/>
    <a:srgbClr val="0E66AF"/>
    <a:srgbClr val="006A71"/>
    <a:srgbClr val="695E4A"/>
    <a:srgbClr val="00853F"/>
    <a:srgbClr val="EC881D"/>
    <a:srgbClr val="781D7E"/>
    <a:srgbClr val="008BB0"/>
    <a:srgbClr val="006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895A3-C3FF-4F4C-B2C3-CD08DB2E58E9}" v="66" dt="2021-03-05T16:33:27.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7" autoAdjust="0"/>
    <p:restoredTop sz="86375" autoAdjust="0"/>
  </p:normalViewPr>
  <p:slideViewPr>
    <p:cSldViewPr snapToGrid="0">
      <p:cViewPr varScale="1">
        <p:scale>
          <a:sx n="91" d="100"/>
          <a:sy n="91" d="100"/>
        </p:scale>
        <p:origin x="66" y="612"/>
      </p:cViewPr>
      <p:guideLst>
        <p:guide orient="horz" pos="1620"/>
        <p:guide pos="2880"/>
      </p:guideLst>
    </p:cSldViewPr>
  </p:slideViewPr>
  <p:outlineViewPr>
    <p:cViewPr>
      <p:scale>
        <a:sx n="33" d="100"/>
        <a:sy n="33" d="100"/>
      </p:scale>
      <p:origin x="0" y="-916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hpande, Swapna S. (CDC/DDPHSIS/CSTLTS/OD) (CTR)" userId="c18530fd-df7e-42a5-8a32-646cf8b7ace7" providerId="ADAL" clId="{461895A3-C3FF-4F4C-B2C3-CD08DB2E58E9}"/>
    <pc:docChg chg="modSld">
      <pc:chgData name="Deshpande, Swapna S. (CDC/DDPHSIS/CSTLTS/OD) (CTR)" userId="c18530fd-df7e-42a5-8a32-646cf8b7ace7" providerId="ADAL" clId="{461895A3-C3FF-4F4C-B2C3-CD08DB2E58E9}" dt="2021-03-05T16:33:27.858" v="1722" actId="962"/>
      <pc:docMkLst>
        <pc:docMk/>
      </pc:docMkLst>
      <pc:sldChg chg="modSp mod">
        <pc:chgData name="Deshpande, Swapna S. (CDC/DDPHSIS/CSTLTS/OD) (CTR)" userId="c18530fd-df7e-42a5-8a32-646cf8b7ace7" providerId="ADAL" clId="{461895A3-C3FF-4F4C-B2C3-CD08DB2E58E9}" dt="2021-03-05T16:28:57.838" v="1541" actId="962"/>
        <pc:sldMkLst>
          <pc:docMk/>
          <pc:sldMk cId="2962045580" sldId="259"/>
        </pc:sldMkLst>
        <pc:picChg chg="mod">
          <ac:chgData name="Deshpande, Swapna S. (CDC/DDPHSIS/CSTLTS/OD) (CTR)" userId="c18530fd-df7e-42a5-8a32-646cf8b7ace7" providerId="ADAL" clId="{461895A3-C3FF-4F4C-B2C3-CD08DB2E58E9}" dt="2021-03-05T16:28:57.838" v="1541" actId="962"/>
          <ac:picMkLst>
            <pc:docMk/>
            <pc:sldMk cId="2962045580" sldId="259"/>
            <ac:picMk id="6" creationId="{00000000-0000-0000-0000-000000000000}"/>
          </ac:picMkLst>
        </pc:picChg>
      </pc:sldChg>
      <pc:sldChg chg="addSp delSp modSp mod">
        <pc:chgData name="Deshpande, Swapna S. (CDC/DDPHSIS/CSTLTS/OD) (CTR)" userId="c18530fd-df7e-42a5-8a32-646cf8b7ace7" providerId="ADAL" clId="{461895A3-C3FF-4F4C-B2C3-CD08DB2E58E9}" dt="2021-03-05T16:31:44.676" v="1710" actId="14100"/>
        <pc:sldMkLst>
          <pc:docMk/>
          <pc:sldMk cId="760158448" sldId="273"/>
        </pc:sldMkLst>
        <pc:spChg chg="del">
          <ac:chgData name="Deshpande, Swapna S. (CDC/DDPHSIS/CSTLTS/OD) (CTR)" userId="c18530fd-df7e-42a5-8a32-646cf8b7ace7" providerId="ADAL" clId="{461895A3-C3FF-4F4C-B2C3-CD08DB2E58E9}" dt="2021-03-05T16:31:31.097" v="1672" actId="478"/>
          <ac:spMkLst>
            <pc:docMk/>
            <pc:sldMk cId="760158448" sldId="273"/>
            <ac:spMk id="2" creationId="{00000000-0000-0000-0000-000000000000}"/>
          </ac:spMkLst>
        </pc:spChg>
        <pc:spChg chg="add mod">
          <ac:chgData name="Deshpande, Swapna S. (CDC/DDPHSIS/CSTLTS/OD) (CTR)" userId="c18530fd-df7e-42a5-8a32-646cf8b7ace7" providerId="ADAL" clId="{461895A3-C3FF-4F4C-B2C3-CD08DB2E58E9}" dt="2021-03-05T16:31:44.676" v="1710" actId="14100"/>
          <ac:spMkLst>
            <pc:docMk/>
            <pc:sldMk cId="760158448" sldId="273"/>
            <ac:spMk id="4" creationId="{35256747-61C2-4DC9-AF6A-91968D1BE277}"/>
          </ac:spMkLst>
        </pc:spChg>
        <pc:picChg chg="mod">
          <ac:chgData name="Deshpande, Swapna S. (CDC/DDPHSIS/CSTLTS/OD) (CTR)" userId="c18530fd-df7e-42a5-8a32-646cf8b7ace7" providerId="ADAL" clId="{461895A3-C3FF-4F4C-B2C3-CD08DB2E58E9}" dt="2021-03-05T16:29:50.180" v="1657" actId="962"/>
          <ac:picMkLst>
            <pc:docMk/>
            <pc:sldMk cId="760158448" sldId="273"/>
            <ac:picMk id="3" creationId="{00000000-0000-0000-0000-000000000000}"/>
          </ac:picMkLst>
        </pc:picChg>
      </pc:sldChg>
      <pc:sldChg chg="modSp mod">
        <pc:chgData name="Deshpande, Swapna S. (CDC/DDPHSIS/CSTLTS/OD) (CTR)" userId="c18530fd-df7e-42a5-8a32-646cf8b7ace7" providerId="ADAL" clId="{461895A3-C3FF-4F4C-B2C3-CD08DB2E58E9}" dt="2021-03-05T16:33:27.858" v="1722" actId="962"/>
        <pc:sldMkLst>
          <pc:docMk/>
          <pc:sldMk cId="3936488174" sldId="276"/>
        </pc:sldMkLst>
        <pc:spChg chg="mod">
          <ac:chgData name="Deshpande, Swapna S. (CDC/DDPHSIS/CSTLTS/OD) (CTR)" userId="c18530fd-df7e-42a5-8a32-646cf8b7ace7" providerId="ADAL" clId="{461895A3-C3FF-4F4C-B2C3-CD08DB2E58E9}" dt="2021-03-05T16:33:26.550" v="1720" actId="962"/>
          <ac:spMkLst>
            <pc:docMk/>
            <pc:sldMk cId="3936488174" sldId="276"/>
            <ac:spMk id="3" creationId="{00000000-0000-0000-0000-000000000000}"/>
          </ac:spMkLst>
        </pc:spChg>
        <pc:spChg chg="mod">
          <ac:chgData name="Deshpande, Swapna S. (CDC/DDPHSIS/CSTLTS/OD) (CTR)" userId="c18530fd-df7e-42a5-8a32-646cf8b7ace7" providerId="ADAL" clId="{461895A3-C3FF-4F4C-B2C3-CD08DB2E58E9}" dt="2021-03-05T16:33:26.030" v="1719" actId="962"/>
          <ac:spMkLst>
            <pc:docMk/>
            <pc:sldMk cId="3936488174" sldId="276"/>
            <ac:spMk id="16" creationId="{00000000-0000-0000-0000-000000000000}"/>
          </ac:spMkLst>
        </pc:spChg>
        <pc:picChg chg="mod">
          <ac:chgData name="Deshpande, Swapna S. (CDC/DDPHSIS/CSTLTS/OD) (CTR)" userId="c18530fd-df7e-42a5-8a32-646cf8b7ace7" providerId="ADAL" clId="{461895A3-C3FF-4F4C-B2C3-CD08DB2E58E9}" dt="2021-03-05T16:33:27.858" v="1722" actId="962"/>
          <ac:picMkLst>
            <pc:docMk/>
            <pc:sldMk cId="3936488174" sldId="276"/>
            <ac:picMk id="4" creationId="{00000000-0000-0000-0000-000000000000}"/>
          </ac:picMkLst>
        </pc:picChg>
        <pc:picChg chg="mod">
          <ac:chgData name="Deshpande, Swapna S. (CDC/DDPHSIS/CSTLTS/OD) (CTR)" userId="c18530fd-df7e-42a5-8a32-646cf8b7ace7" providerId="ADAL" clId="{461895A3-C3FF-4F4C-B2C3-CD08DB2E58E9}" dt="2021-03-05T16:33:27.191" v="1721" actId="962"/>
          <ac:picMkLst>
            <pc:docMk/>
            <pc:sldMk cId="3936488174" sldId="276"/>
            <ac:picMk id="5" creationId="{00000000-0000-0000-0000-000000000000}"/>
          </ac:picMkLst>
        </pc:picChg>
      </pc:sldChg>
      <pc:sldChg chg="modSp mod">
        <pc:chgData name="Deshpande, Swapna S. (CDC/DDPHSIS/CSTLTS/OD) (CTR)" userId="c18530fd-df7e-42a5-8a32-646cf8b7ace7" providerId="ADAL" clId="{461895A3-C3FF-4F4C-B2C3-CD08DB2E58E9}" dt="2021-03-05T16:27:20.664" v="1185" actId="962"/>
        <pc:sldMkLst>
          <pc:docMk/>
          <pc:sldMk cId="3432879871" sldId="277"/>
        </pc:sldMkLst>
        <pc:picChg chg="mod">
          <ac:chgData name="Deshpande, Swapna S. (CDC/DDPHSIS/CSTLTS/OD) (CTR)" userId="c18530fd-df7e-42a5-8a32-646cf8b7ace7" providerId="ADAL" clId="{461895A3-C3FF-4F4C-B2C3-CD08DB2E58E9}" dt="2021-03-05T16:25:13.411" v="1017" actId="962"/>
          <ac:picMkLst>
            <pc:docMk/>
            <pc:sldMk cId="3432879871" sldId="277"/>
            <ac:picMk id="4" creationId="{00000000-0000-0000-0000-000000000000}"/>
          </ac:picMkLst>
        </pc:picChg>
        <pc:picChg chg="mod">
          <ac:chgData name="Deshpande, Swapna S. (CDC/DDPHSIS/CSTLTS/OD) (CTR)" userId="c18530fd-df7e-42a5-8a32-646cf8b7ace7" providerId="ADAL" clId="{461895A3-C3FF-4F4C-B2C3-CD08DB2E58E9}" dt="2021-03-05T16:25:34.100" v="1079" actId="962"/>
          <ac:picMkLst>
            <pc:docMk/>
            <pc:sldMk cId="3432879871" sldId="277"/>
            <ac:picMk id="5" creationId="{00000000-0000-0000-0000-000000000000}"/>
          </ac:picMkLst>
        </pc:picChg>
        <pc:picChg chg="mod">
          <ac:chgData name="Deshpande, Swapna S. (CDC/DDPHSIS/CSTLTS/OD) (CTR)" userId="c18530fd-df7e-42a5-8a32-646cf8b7ace7" providerId="ADAL" clId="{461895A3-C3FF-4F4C-B2C3-CD08DB2E58E9}" dt="2021-03-05T16:26:00.935" v="1085" actId="962"/>
          <ac:picMkLst>
            <pc:docMk/>
            <pc:sldMk cId="3432879871" sldId="277"/>
            <ac:picMk id="6" creationId="{00000000-0000-0000-0000-000000000000}"/>
          </ac:picMkLst>
        </pc:picChg>
        <pc:picChg chg="mod">
          <ac:chgData name="Deshpande, Swapna S. (CDC/DDPHSIS/CSTLTS/OD) (CTR)" userId="c18530fd-df7e-42a5-8a32-646cf8b7ace7" providerId="ADAL" clId="{461895A3-C3FF-4F4C-B2C3-CD08DB2E58E9}" dt="2021-03-05T16:27:20.664" v="1185" actId="962"/>
          <ac:picMkLst>
            <pc:docMk/>
            <pc:sldMk cId="3432879871" sldId="277"/>
            <ac:picMk id="7" creationId="{00000000-0000-0000-0000-000000000000}"/>
          </ac:picMkLst>
        </pc:picChg>
      </pc:sldChg>
      <pc:sldChg chg="modSp mod">
        <pc:chgData name="Deshpande, Swapna S. (CDC/DDPHSIS/CSTLTS/OD) (CTR)" userId="c18530fd-df7e-42a5-8a32-646cf8b7ace7" providerId="ADAL" clId="{461895A3-C3FF-4F4C-B2C3-CD08DB2E58E9}" dt="2021-03-05T16:27:37.737" v="1229" actId="962"/>
        <pc:sldMkLst>
          <pc:docMk/>
          <pc:sldMk cId="1409722683" sldId="278"/>
        </pc:sldMkLst>
        <pc:picChg chg="mod">
          <ac:chgData name="Deshpande, Swapna S. (CDC/DDPHSIS/CSTLTS/OD) (CTR)" userId="c18530fd-df7e-42a5-8a32-646cf8b7ace7" providerId="ADAL" clId="{461895A3-C3FF-4F4C-B2C3-CD08DB2E58E9}" dt="2021-03-05T16:27:37.737" v="1229" actId="962"/>
          <ac:picMkLst>
            <pc:docMk/>
            <pc:sldMk cId="1409722683" sldId="278"/>
            <ac:picMk id="4" creationId="{00000000-0000-0000-0000-000000000000}"/>
          </ac:picMkLst>
        </pc:picChg>
      </pc:sldChg>
      <pc:sldChg chg="modSp mod">
        <pc:chgData name="Deshpande, Swapna S. (CDC/DDPHSIS/CSTLTS/OD) (CTR)" userId="c18530fd-df7e-42a5-8a32-646cf8b7ace7" providerId="ADAL" clId="{461895A3-C3FF-4F4C-B2C3-CD08DB2E58E9}" dt="2021-03-05T16:28:23.752" v="1391" actId="962"/>
        <pc:sldMkLst>
          <pc:docMk/>
          <pc:sldMk cId="3249159774" sldId="279"/>
        </pc:sldMkLst>
        <pc:picChg chg="mod">
          <ac:chgData name="Deshpande, Swapna S. (CDC/DDPHSIS/CSTLTS/OD) (CTR)" userId="c18530fd-df7e-42a5-8a32-646cf8b7ace7" providerId="ADAL" clId="{461895A3-C3FF-4F4C-B2C3-CD08DB2E58E9}" dt="2021-03-05T16:28:23.752" v="1391" actId="962"/>
          <ac:picMkLst>
            <pc:docMk/>
            <pc:sldMk cId="3249159774" sldId="279"/>
            <ac:picMk id="4" creationId="{00000000-0000-0000-0000-000000000000}"/>
          </ac:picMkLst>
        </pc:picChg>
      </pc:sldChg>
      <pc:sldChg chg="modSp mod">
        <pc:chgData name="Deshpande, Swapna S. (CDC/DDPHSIS/CSTLTS/OD) (CTR)" userId="c18530fd-df7e-42a5-8a32-646cf8b7ace7" providerId="ADAL" clId="{461895A3-C3FF-4F4C-B2C3-CD08DB2E58E9}" dt="2021-03-05T16:28:36.956" v="1455" actId="962"/>
        <pc:sldMkLst>
          <pc:docMk/>
          <pc:sldMk cId="956353970" sldId="280"/>
        </pc:sldMkLst>
        <pc:picChg chg="mod">
          <ac:chgData name="Deshpande, Swapna S. (CDC/DDPHSIS/CSTLTS/OD) (CTR)" userId="c18530fd-df7e-42a5-8a32-646cf8b7ace7" providerId="ADAL" clId="{461895A3-C3FF-4F4C-B2C3-CD08DB2E58E9}" dt="2021-03-05T16:28:36.956" v="1455" actId="962"/>
          <ac:picMkLst>
            <pc:docMk/>
            <pc:sldMk cId="956353970" sldId="280"/>
            <ac:picMk id="4" creationId="{00000000-0000-0000-0000-000000000000}"/>
          </ac:picMkLst>
        </pc:picChg>
      </pc:sldChg>
      <pc:sldChg chg="modSp mod">
        <pc:chgData name="Deshpande, Swapna S. (CDC/DDPHSIS/CSTLTS/OD) (CTR)" userId="c18530fd-df7e-42a5-8a32-646cf8b7ace7" providerId="ADAL" clId="{461895A3-C3FF-4F4C-B2C3-CD08DB2E58E9}" dt="2021-03-05T16:27:51.463" v="1277" actId="962"/>
        <pc:sldMkLst>
          <pc:docMk/>
          <pc:sldMk cId="2047754437" sldId="281"/>
        </pc:sldMkLst>
        <pc:picChg chg="mod">
          <ac:chgData name="Deshpande, Swapna S. (CDC/DDPHSIS/CSTLTS/OD) (CTR)" userId="c18530fd-df7e-42a5-8a32-646cf8b7ace7" providerId="ADAL" clId="{461895A3-C3FF-4F4C-B2C3-CD08DB2E58E9}" dt="2021-03-05T16:27:51.463" v="1277" actId="962"/>
          <ac:picMkLst>
            <pc:docMk/>
            <pc:sldMk cId="2047754437" sldId="281"/>
            <ac:picMk id="4" creationId="{00000000-0000-0000-0000-000000000000}"/>
          </ac:picMkLst>
        </pc:picChg>
      </pc:sldChg>
      <pc:sldChg chg="modSp mod">
        <pc:chgData name="Deshpande, Swapna S. (CDC/DDPHSIS/CSTLTS/OD) (CTR)" userId="c18530fd-df7e-42a5-8a32-646cf8b7ace7" providerId="ADAL" clId="{461895A3-C3FF-4F4C-B2C3-CD08DB2E58E9}" dt="2021-03-05T16:24:03.143" v="833" actId="962"/>
        <pc:sldMkLst>
          <pc:docMk/>
          <pc:sldMk cId="413848161" sldId="285"/>
        </pc:sldMkLst>
        <pc:picChg chg="mod">
          <ac:chgData name="Deshpande, Swapna S. (CDC/DDPHSIS/CSTLTS/OD) (CTR)" userId="c18530fd-df7e-42a5-8a32-646cf8b7ace7" providerId="ADAL" clId="{461895A3-C3FF-4F4C-B2C3-CD08DB2E58E9}" dt="2021-03-05T16:24:03.143" v="833" actId="962"/>
          <ac:picMkLst>
            <pc:docMk/>
            <pc:sldMk cId="413848161" sldId="285"/>
            <ac:picMk id="4" creationId="{00000000-0000-0000-0000-000000000000}"/>
          </ac:picMkLst>
        </pc:picChg>
      </pc:sldChg>
      <pc:sldChg chg="modSp mod">
        <pc:chgData name="Deshpande, Swapna S. (CDC/DDPHSIS/CSTLTS/OD) (CTR)" userId="c18530fd-df7e-42a5-8a32-646cf8b7ace7" providerId="ADAL" clId="{461895A3-C3FF-4F4C-B2C3-CD08DB2E58E9}" dt="2021-03-05T16:23:38.601" v="832" actId="962"/>
        <pc:sldMkLst>
          <pc:docMk/>
          <pc:sldMk cId="57436657" sldId="286"/>
        </pc:sldMkLst>
        <pc:picChg chg="mod">
          <ac:chgData name="Deshpande, Swapna S. (CDC/DDPHSIS/CSTLTS/OD) (CTR)" userId="c18530fd-df7e-42a5-8a32-646cf8b7ace7" providerId="ADAL" clId="{461895A3-C3FF-4F4C-B2C3-CD08DB2E58E9}" dt="2021-03-05T16:23:05.310" v="786" actId="962"/>
          <ac:picMkLst>
            <pc:docMk/>
            <pc:sldMk cId="57436657" sldId="286"/>
            <ac:picMk id="4" creationId="{00000000-0000-0000-0000-000000000000}"/>
          </ac:picMkLst>
        </pc:picChg>
        <pc:picChg chg="mod">
          <ac:chgData name="Deshpande, Swapna S. (CDC/DDPHSIS/CSTLTS/OD) (CTR)" userId="c18530fd-df7e-42a5-8a32-646cf8b7ace7" providerId="ADAL" clId="{461895A3-C3FF-4F4C-B2C3-CD08DB2E58E9}" dt="2021-03-05T16:23:38.601" v="832" actId="962"/>
          <ac:picMkLst>
            <pc:docMk/>
            <pc:sldMk cId="57436657" sldId="286"/>
            <ac:picMk id="5" creationId="{00000000-0000-0000-0000-000000000000}"/>
          </ac:picMkLst>
        </pc:picChg>
      </pc:sldChg>
      <pc:sldChg chg="modSp mod">
        <pc:chgData name="Deshpande, Swapna S. (CDC/DDPHSIS/CSTLTS/OD) (CTR)" userId="c18530fd-df7e-42a5-8a32-646cf8b7ace7" providerId="ADAL" clId="{461895A3-C3FF-4F4C-B2C3-CD08DB2E58E9}" dt="2021-03-05T16:05:27.295" v="1" actId="962"/>
        <pc:sldMkLst>
          <pc:docMk/>
          <pc:sldMk cId="564054542" sldId="298"/>
        </pc:sldMkLst>
        <pc:picChg chg="mod">
          <ac:chgData name="Deshpande, Swapna S. (CDC/DDPHSIS/CSTLTS/OD) (CTR)" userId="c18530fd-df7e-42a5-8a32-646cf8b7ace7" providerId="ADAL" clId="{461895A3-C3FF-4F4C-B2C3-CD08DB2E58E9}" dt="2021-03-05T16:05:23.435" v="0" actId="962"/>
          <ac:picMkLst>
            <pc:docMk/>
            <pc:sldMk cId="564054542" sldId="298"/>
            <ac:picMk id="5" creationId="{00000000-0000-0000-0000-000000000000}"/>
          </ac:picMkLst>
        </pc:picChg>
        <pc:picChg chg="mod">
          <ac:chgData name="Deshpande, Swapna S. (CDC/DDPHSIS/CSTLTS/OD) (CTR)" userId="c18530fd-df7e-42a5-8a32-646cf8b7ace7" providerId="ADAL" clId="{461895A3-C3FF-4F4C-B2C3-CD08DB2E58E9}" dt="2021-03-05T16:05:27.295" v="1" actId="962"/>
          <ac:picMkLst>
            <pc:docMk/>
            <pc:sldMk cId="564054542" sldId="298"/>
            <ac:picMk id="6" creationId="{00000000-0000-0000-0000-000000000000}"/>
          </ac:picMkLst>
        </pc:picChg>
      </pc:sldChg>
      <pc:sldChg chg="modSp mod">
        <pc:chgData name="Deshpande, Swapna S. (CDC/DDPHSIS/CSTLTS/OD) (CTR)" userId="c18530fd-df7e-42a5-8a32-646cf8b7ace7" providerId="ADAL" clId="{461895A3-C3FF-4F4C-B2C3-CD08DB2E58E9}" dt="2021-03-05T16:05:32.809" v="2" actId="962"/>
        <pc:sldMkLst>
          <pc:docMk/>
          <pc:sldMk cId="1538588147" sldId="301"/>
        </pc:sldMkLst>
        <pc:picChg chg="mod">
          <ac:chgData name="Deshpande, Swapna S. (CDC/DDPHSIS/CSTLTS/OD) (CTR)" userId="c18530fd-df7e-42a5-8a32-646cf8b7ace7" providerId="ADAL" clId="{461895A3-C3FF-4F4C-B2C3-CD08DB2E58E9}" dt="2021-03-05T16:05:32.809" v="2" actId="962"/>
          <ac:picMkLst>
            <pc:docMk/>
            <pc:sldMk cId="1538588147" sldId="301"/>
            <ac:picMk id="5" creationId="{FFDE3767-8015-4A7C-ADCD-D90F8BB71355}"/>
          </ac:picMkLst>
        </pc:picChg>
      </pc:sldChg>
      <pc:sldChg chg="modSp mod">
        <pc:chgData name="Deshpande, Swapna S. (CDC/DDPHSIS/CSTLTS/OD) (CTR)" userId="c18530fd-df7e-42a5-8a32-646cf8b7ace7" providerId="ADAL" clId="{461895A3-C3FF-4F4C-B2C3-CD08DB2E58E9}" dt="2021-03-05T16:05:36.481" v="3" actId="962"/>
        <pc:sldMkLst>
          <pc:docMk/>
          <pc:sldMk cId="2835645209" sldId="303"/>
        </pc:sldMkLst>
        <pc:picChg chg="mod">
          <ac:chgData name="Deshpande, Swapna S. (CDC/DDPHSIS/CSTLTS/OD) (CTR)" userId="c18530fd-df7e-42a5-8a32-646cf8b7ace7" providerId="ADAL" clId="{461895A3-C3FF-4F4C-B2C3-CD08DB2E58E9}" dt="2021-03-05T16:05:36.481" v="3" actId="962"/>
          <ac:picMkLst>
            <pc:docMk/>
            <pc:sldMk cId="2835645209" sldId="303"/>
            <ac:picMk id="6" creationId="{B3B16489-11FF-4DE5-99D6-50100D1FA512}"/>
          </ac:picMkLst>
        </pc:picChg>
      </pc:sldChg>
      <pc:sldChg chg="modSp mod">
        <pc:chgData name="Deshpande, Swapna S. (CDC/DDPHSIS/CSTLTS/OD) (CTR)" userId="c18530fd-df7e-42a5-8a32-646cf8b7ace7" providerId="ADAL" clId="{461895A3-C3FF-4F4C-B2C3-CD08DB2E58E9}" dt="2021-03-05T16:05:44.221" v="5" actId="962"/>
        <pc:sldMkLst>
          <pc:docMk/>
          <pc:sldMk cId="1847577998" sldId="304"/>
        </pc:sldMkLst>
        <pc:picChg chg="mod">
          <ac:chgData name="Deshpande, Swapna S. (CDC/DDPHSIS/CSTLTS/OD) (CTR)" userId="c18530fd-df7e-42a5-8a32-646cf8b7ace7" providerId="ADAL" clId="{461895A3-C3FF-4F4C-B2C3-CD08DB2E58E9}" dt="2021-03-05T16:05:39.394" v="4" actId="962"/>
          <ac:picMkLst>
            <pc:docMk/>
            <pc:sldMk cId="1847577998" sldId="304"/>
            <ac:picMk id="5" creationId="{8369971C-07A1-496A-9D83-08105D4C2F62}"/>
          </ac:picMkLst>
        </pc:picChg>
        <pc:picChg chg="mod">
          <ac:chgData name="Deshpande, Swapna S. (CDC/DDPHSIS/CSTLTS/OD) (CTR)" userId="c18530fd-df7e-42a5-8a32-646cf8b7ace7" providerId="ADAL" clId="{461895A3-C3FF-4F4C-B2C3-CD08DB2E58E9}" dt="2021-03-05T16:05:44.221" v="5" actId="962"/>
          <ac:picMkLst>
            <pc:docMk/>
            <pc:sldMk cId="1847577998" sldId="304"/>
            <ac:picMk id="6" creationId="{27C04B4A-CB68-4D1F-B67C-CB88A5176307}"/>
          </ac:picMkLst>
        </pc:picChg>
      </pc:sldChg>
      <pc:sldChg chg="modSp mod">
        <pc:chgData name="Deshpande, Swapna S. (CDC/DDPHSIS/CSTLTS/OD) (CTR)" userId="c18530fd-df7e-42a5-8a32-646cf8b7ace7" providerId="ADAL" clId="{461895A3-C3FF-4F4C-B2C3-CD08DB2E58E9}" dt="2021-03-05T16:06:05.060" v="67" actId="962"/>
        <pc:sldMkLst>
          <pc:docMk/>
          <pc:sldMk cId="3191359551" sldId="305"/>
        </pc:sldMkLst>
        <pc:picChg chg="mod">
          <ac:chgData name="Deshpande, Swapna S. (CDC/DDPHSIS/CSTLTS/OD) (CTR)" userId="c18530fd-df7e-42a5-8a32-646cf8b7ace7" providerId="ADAL" clId="{461895A3-C3FF-4F4C-B2C3-CD08DB2E58E9}" dt="2021-03-05T16:06:05.060" v="67" actId="962"/>
          <ac:picMkLst>
            <pc:docMk/>
            <pc:sldMk cId="3191359551" sldId="305"/>
            <ac:picMk id="5" creationId="{F0918B7E-4596-428D-BB5C-B68B31F7B1F8}"/>
          </ac:picMkLst>
        </pc:picChg>
      </pc:sldChg>
      <pc:sldChg chg="modSp mod">
        <pc:chgData name="Deshpande, Swapna S. (CDC/DDPHSIS/CSTLTS/OD) (CTR)" userId="c18530fd-df7e-42a5-8a32-646cf8b7ace7" providerId="ADAL" clId="{461895A3-C3FF-4F4C-B2C3-CD08DB2E58E9}" dt="2021-03-05T16:07:53.345" v="115" actId="962"/>
        <pc:sldMkLst>
          <pc:docMk/>
          <pc:sldMk cId="1622466031" sldId="306"/>
        </pc:sldMkLst>
        <pc:picChg chg="mod">
          <ac:chgData name="Deshpande, Swapna S. (CDC/DDPHSIS/CSTLTS/OD) (CTR)" userId="c18530fd-df7e-42a5-8a32-646cf8b7ace7" providerId="ADAL" clId="{461895A3-C3FF-4F4C-B2C3-CD08DB2E58E9}" dt="2021-03-05T16:07:53.345" v="115" actId="962"/>
          <ac:picMkLst>
            <pc:docMk/>
            <pc:sldMk cId="1622466031" sldId="306"/>
            <ac:picMk id="5" creationId="{89B9ADFE-DFCF-405B-84F5-EC6AC5BEFB9D}"/>
          </ac:picMkLst>
        </pc:picChg>
      </pc:sldChg>
      <pc:sldChg chg="modSp mod">
        <pc:chgData name="Deshpande, Swapna S. (CDC/DDPHSIS/CSTLTS/OD) (CTR)" userId="c18530fd-df7e-42a5-8a32-646cf8b7ace7" providerId="ADAL" clId="{461895A3-C3FF-4F4C-B2C3-CD08DB2E58E9}" dt="2021-03-05T16:08:37.997" v="175" actId="962"/>
        <pc:sldMkLst>
          <pc:docMk/>
          <pc:sldMk cId="2754560131" sldId="307"/>
        </pc:sldMkLst>
        <pc:picChg chg="mod">
          <ac:chgData name="Deshpande, Swapna S. (CDC/DDPHSIS/CSTLTS/OD) (CTR)" userId="c18530fd-df7e-42a5-8a32-646cf8b7ace7" providerId="ADAL" clId="{461895A3-C3FF-4F4C-B2C3-CD08DB2E58E9}" dt="2021-03-05T16:08:37.997" v="175" actId="962"/>
          <ac:picMkLst>
            <pc:docMk/>
            <pc:sldMk cId="2754560131" sldId="307"/>
            <ac:picMk id="5" creationId="{2D32B729-9484-441D-BA66-226E0AD9F2D9}"/>
          </ac:picMkLst>
        </pc:picChg>
        <pc:picChg chg="mod">
          <ac:chgData name="Deshpande, Swapna S. (CDC/DDPHSIS/CSTLTS/OD) (CTR)" userId="c18530fd-df7e-42a5-8a32-646cf8b7ace7" providerId="ADAL" clId="{461895A3-C3FF-4F4C-B2C3-CD08DB2E58E9}" dt="2021-03-05T16:08:27.181" v="131" actId="962"/>
          <ac:picMkLst>
            <pc:docMk/>
            <pc:sldMk cId="2754560131" sldId="307"/>
            <ac:picMk id="6" creationId="{FCC4EC06-ADDD-4C86-9C5D-467EAB816DF9}"/>
          </ac:picMkLst>
        </pc:picChg>
      </pc:sldChg>
      <pc:sldChg chg="modSp mod">
        <pc:chgData name="Deshpande, Swapna S. (CDC/DDPHSIS/CSTLTS/OD) (CTR)" userId="c18530fd-df7e-42a5-8a32-646cf8b7ace7" providerId="ADAL" clId="{461895A3-C3FF-4F4C-B2C3-CD08DB2E58E9}" dt="2021-03-05T16:08:57.236" v="177" actId="962"/>
        <pc:sldMkLst>
          <pc:docMk/>
          <pc:sldMk cId="3354896296" sldId="308"/>
        </pc:sldMkLst>
        <pc:spChg chg="mod">
          <ac:chgData name="Deshpande, Swapna S. (CDC/DDPHSIS/CSTLTS/OD) (CTR)" userId="c18530fd-df7e-42a5-8a32-646cf8b7ace7" providerId="ADAL" clId="{461895A3-C3FF-4F4C-B2C3-CD08DB2E58E9}" dt="2021-03-05T16:08:51.655" v="176" actId="962"/>
          <ac:spMkLst>
            <pc:docMk/>
            <pc:sldMk cId="3354896296" sldId="308"/>
            <ac:spMk id="9" creationId="{4B5A908D-42DF-4C89-A215-625B62B1DFB3}"/>
          </ac:spMkLst>
        </pc:spChg>
        <pc:picChg chg="mod">
          <ac:chgData name="Deshpande, Swapna S. (CDC/DDPHSIS/CSTLTS/OD) (CTR)" userId="c18530fd-df7e-42a5-8a32-646cf8b7ace7" providerId="ADAL" clId="{461895A3-C3FF-4F4C-B2C3-CD08DB2E58E9}" dt="2021-03-05T16:08:57.236" v="177" actId="962"/>
          <ac:picMkLst>
            <pc:docMk/>
            <pc:sldMk cId="3354896296" sldId="308"/>
            <ac:picMk id="8" creationId="{46E34587-6A43-45E7-A19F-C96AF07BDB8B}"/>
          </ac:picMkLst>
        </pc:picChg>
      </pc:sldChg>
      <pc:sldChg chg="modSp mod">
        <pc:chgData name="Deshpande, Swapna S. (CDC/DDPHSIS/CSTLTS/OD) (CTR)" userId="c18530fd-df7e-42a5-8a32-646cf8b7ace7" providerId="ADAL" clId="{461895A3-C3FF-4F4C-B2C3-CD08DB2E58E9}" dt="2021-03-05T16:21:23.518" v="510" actId="962"/>
        <pc:sldMkLst>
          <pc:docMk/>
          <pc:sldMk cId="1825497380" sldId="309"/>
        </pc:sldMkLst>
        <pc:spChg chg="mod">
          <ac:chgData name="Deshpande, Swapna S. (CDC/DDPHSIS/CSTLTS/OD) (CTR)" userId="c18530fd-df7e-42a5-8a32-646cf8b7ace7" providerId="ADAL" clId="{461895A3-C3FF-4F4C-B2C3-CD08DB2E58E9}" dt="2021-03-05T16:21:14.462" v="509" actId="962"/>
          <ac:spMkLst>
            <pc:docMk/>
            <pc:sldMk cId="1825497380" sldId="309"/>
            <ac:spMk id="7" creationId="{2F1F7591-BB44-4660-ACEA-F7449461DF20}"/>
          </ac:spMkLst>
        </pc:spChg>
        <pc:picChg chg="mod">
          <ac:chgData name="Deshpande, Swapna S. (CDC/DDPHSIS/CSTLTS/OD) (CTR)" userId="c18530fd-df7e-42a5-8a32-646cf8b7ace7" providerId="ADAL" clId="{461895A3-C3FF-4F4C-B2C3-CD08DB2E58E9}" dt="2021-03-05T16:19:49.614" v="305" actId="962"/>
          <ac:picMkLst>
            <pc:docMk/>
            <pc:sldMk cId="1825497380" sldId="309"/>
            <ac:picMk id="5" creationId="{716745E8-0446-4BE3-A435-3B5674FCA444}"/>
          </ac:picMkLst>
        </pc:picChg>
        <pc:picChg chg="mod">
          <ac:chgData name="Deshpande, Swapna S. (CDC/DDPHSIS/CSTLTS/OD) (CTR)" userId="c18530fd-df7e-42a5-8a32-646cf8b7ace7" providerId="ADAL" clId="{461895A3-C3FF-4F4C-B2C3-CD08DB2E58E9}" dt="2021-03-05T16:21:23.518" v="510" actId="962"/>
          <ac:picMkLst>
            <pc:docMk/>
            <pc:sldMk cId="1825497380" sldId="309"/>
            <ac:picMk id="10" creationId="{45DA813C-7BEC-4AFF-9901-62AF86D08935}"/>
          </ac:picMkLst>
        </pc:picChg>
        <pc:picChg chg="mod">
          <ac:chgData name="Deshpande, Swapna S. (CDC/DDPHSIS/CSTLTS/OD) (CTR)" userId="c18530fd-df7e-42a5-8a32-646cf8b7ace7" providerId="ADAL" clId="{461895A3-C3FF-4F4C-B2C3-CD08DB2E58E9}" dt="2021-03-05T16:21:05.370" v="507" actId="962"/>
          <ac:picMkLst>
            <pc:docMk/>
            <pc:sldMk cId="1825497380" sldId="309"/>
            <ac:picMk id="11" creationId="{7D6F0196-4EE2-4C08-AC5F-1967645624CE}"/>
          </ac:picMkLst>
        </pc:picChg>
      </pc:sldChg>
      <pc:sldChg chg="modSp mod">
        <pc:chgData name="Deshpande, Swapna S. (CDC/DDPHSIS/CSTLTS/OD) (CTR)" userId="c18530fd-df7e-42a5-8a32-646cf8b7ace7" providerId="ADAL" clId="{461895A3-C3FF-4F4C-B2C3-CD08DB2E58E9}" dt="2021-03-05T16:21:40.941" v="552" actId="962"/>
        <pc:sldMkLst>
          <pc:docMk/>
          <pc:sldMk cId="921757567" sldId="311"/>
        </pc:sldMkLst>
        <pc:picChg chg="mod">
          <ac:chgData name="Deshpande, Swapna S. (CDC/DDPHSIS/CSTLTS/OD) (CTR)" userId="c18530fd-df7e-42a5-8a32-646cf8b7ace7" providerId="ADAL" clId="{461895A3-C3FF-4F4C-B2C3-CD08DB2E58E9}" dt="2021-03-05T16:21:40.941" v="552" actId="962"/>
          <ac:picMkLst>
            <pc:docMk/>
            <pc:sldMk cId="921757567" sldId="311"/>
            <ac:picMk id="4" creationId="{00000000-0000-0000-0000-000000000000}"/>
          </ac:picMkLst>
        </pc:picChg>
      </pc:sldChg>
      <pc:sldChg chg="modSp mod">
        <pc:chgData name="Deshpande, Swapna S. (CDC/DDPHSIS/CSTLTS/OD) (CTR)" userId="c18530fd-df7e-42a5-8a32-646cf8b7ace7" providerId="ADAL" clId="{461895A3-C3FF-4F4C-B2C3-CD08DB2E58E9}" dt="2021-03-05T16:22:34.631" v="642" actId="962"/>
        <pc:sldMkLst>
          <pc:docMk/>
          <pc:sldMk cId="2257569077" sldId="313"/>
        </pc:sldMkLst>
        <pc:picChg chg="mod">
          <ac:chgData name="Deshpande, Swapna S. (CDC/DDPHSIS/CSTLTS/OD) (CTR)" userId="c18530fd-df7e-42a5-8a32-646cf8b7ace7" providerId="ADAL" clId="{461895A3-C3FF-4F4C-B2C3-CD08DB2E58E9}" dt="2021-03-05T16:22:34.631" v="642" actId="962"/>
          <ac:picMkLst>
            <pc:docMk/>
            <pc:sldMk cId="2257569077" sldId="313"/>
            <ac:picMk id="5" creationId="{00000000-0000-0000-0000-000000000000}"/>
          </ac:picMkLst>
        </pc:picChg>
      </pc:sldChg>
      <pc:sldChg chg="modSp mod">
        <pc:chgData name="Deshpande, Swapna S. (CDC/DDPHSIS/CSTLTS/OD) (CTR)" userId="c18530fd-df7e-42a5-8a32-646cf8b7ace7" providerId="ADAL" clId="{461895A3-C3FF-4F4C-B2C3-CD08DB2E58E9}" dt="2021-03-05T16:29:18.079" v="1599" actId="962"/>
        <pc:sldMkLst>
          <pc:docMk/>
          <pc:sldMk cId="3577493303" sldId="315"/>
        </pc:sldMkLst>
        <pc:picChg chg="mod">
          <ac:chgData name="Deshpande, Swapna S. (CDC/DDPHSIS/CSTLTS/OD) (CTR)" userId="c18530fd-df7e-42a5-8a32-646cf8b7ace7" providerId="ADAL" clId="{461895A3-C3FF-4F4C-B2C3-CD08DB2E58E9}" dt="2021-03-05T16:29:18.079" v="1599" actId="962"/>
          <ac:picMkLst>
            <pc:docMk/>
            <pc:sldMk cId="3577493303" sldId="315"/>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3/5/2021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program was developed by the Center for Disease Control and Prevention Public Health Law Program</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1" lang="en-US" altLang="en-US" sz="3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Mission</a:t>
            </a:r>
          </a:p>
          <a:p>
            <a:pPr marL="457200" marR="0" lvl="1" indent="0" algn="l" defTabSz="914400" rtl="0" eaLnBrk="0" fontAlgn="base" latinLnBrk="0" hangingPunct="0">
              <a:lnSpc>
                <a:spcPct val="90000"/>
              </a:lnSpc>
              <a:spcBef>
                <a:spcPct val="30000"/>
              </a:spcBef>
              <a:spcAft>
                <a:spcPct val="0"/>
              </a:spcAft>
              <a:buClrTx/>
              <a:buSzTx/>
              <a:buFontTx/>
              <a:buNone/>
              <a:tabLst/>
              <a:defRPr/>
            </a:pPr>
            <a:r>
              <a:rPr kumimoji="1" lang="en-US" altLang="en-US" sz="2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 advance the public’s health through law</a:t>
            </a:r>
          </a:p>
          <a:p>
            <a:pPr marL="0" marR="0" lvl="0" indent="0" algn="l" defTabSz="914400" rtl="0" eaLnBrk="0" fontAlgn="base" latinLnBrk="0" hangingPunct="0">
              <a:lnSpc>
                <a:spcPct val="90000"/>
              </a:lnSpc>
              <a:spcBef>
                <a:spcPct val="30000"/>
              </a:spcBef>
              <a:spcAft>
                <a:spcPct val="0"/>
              </a:spcAft>
              <a:buClrTx/>
              <a:buSzTx/>
              <a:buFont typeface="Wingdings" pitchFamily="2" charset="2"/>
              <a:buNone/>
              <a:tabLst/>
              <a:defRPr/>
            </a:pPr>
            <a:endParaRPr kumimoji="1"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1" lang="en-US" altLang="en-US" sz="3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Strategic goals</a:t>
            </a:r>
          </a:p>
          <a:p>
            <a:pPr marL="457200" marR="0" lvl="1" indent="0" algn="l" defTabSz="914400" rtl="0" eaLnBrk="0" fontAlgn="base" latinLnBrk="0" hangingPunct="0">
              <a:lnSpc>
                <a:spcPct val="90000"/>
              </a:lnSpc>
              <a:spcBef>
                <a:spcPct val="30000"/>
              </a:spcBef>
              <a:spcAft>
                <a:spcPct val="0"/>
              </a:spcAft>
              <a:buClrTx/>
              <a:buSzTx/>
              <a:buFontTx/>
              <a:buNone/>
              <a:tabLst/>
              <a:defRPr/>
            </a:pPr>
            <a:r>
              <a:rPr kumimoji="1" lang="en-US" altLang="en-US" sz="2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Support state, tribal, local, and territorial public health agencies’ use of law to achieve public health priorities</a:t>
            </a:r>
          </a:p>
          <a:p>
            <a:pPr marL="457200" marR="0" lvl="1" indent="0" algn="l" defTabSz="914400" rtl="0" eaLnBrk="0" fontAlgn="base" latinLnBrk="0" hangingPunct="0">
              <a:lnSpc>
                <a:spcPct val="90000"/>
              </a:lnSpc>
              <a:spcBef>
                <a:spcPct val="30000"/>
              </a:spcBef>
              <a:spcAft>
                <a:spcPct val="0"/>
              </a:spcAft>
              <a:buClrTx/>
              <a:buSzTx/>
              <a:buFontTx/>
              <a:buNone/>
              <a:tabLst/>
              <a:defRPr/>
            </a:pPr>
            <a:r>
              <a:rPr kumimoji="1" lang="en-US" altLang="en-US" sz="2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Support CDC programs’ development of capacity to use law to achieve CDC’s priorities</a:t>
            </a:r>
          </a:p>
          <a:p>
            <a:pPr marL="457200" marR="0" lvl="1" indent="0" algn="l" defTabSz="914400" rtl="0" eaLnBrk="0" fontAlgn="base" latinLnBrk="0" hangingPunct="0">
              <a:lnSpc>
                <a:spcPct val="90000"/>
              </a:lnSpc>
              <a:spcBef>
                <a:spcPct val="30000"/>
              </a:spcBef>
              <a:spcAft>
                <a:spcPct val="0"/>
              </a:spcAft>
              <a:buClrTx/>
              <a:buSzTx/>
              <a:buFontTx/>
              <a:buNone/>
              <a:tabLst/>
              <a:defRPr/>
            </a:pPr>
            <a:r>
              <a:rPr kumimoji="1" lang="en-US" altLang="en-US" sz="2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Explore innovative uses of law, identify and disseminate public health law best practices, and improve understanding of law as a public health tool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More information is available at http://www2a.cdc.gov/phlp/.</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Note, PHLP does not offer legal advice but instead provides training, develops tools, and offers technical assistance to state and local public health legal counsel and to CDC on state public health legal issues. PHLP is separate from the Office of the General Counsel.  OGC represents CDC in all legal matters.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Presentation Agenda:</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Constitution is the underlying authority for all public health activity at the federal and state level; however different portions of the Constitution serve as the basis for this authority.  </a:t>
            </a:r>
          </a:p>
          <a:p>
            <a:pPr marL="0" marR="0" lvl="0" indent="0" algn="l" defTabSz="914400" rtl="0" eaLnBrk="1" fontAlgn="base" latinLnBrk="0" hangingPunct="1">
              <a:lnSpc>
                <a:spcPct val="90000"/>
              </a:lnSpc>
              <a:spcBef>
                <a:spcPct val="30000"/>
              </a:spcBef>
              <a:spcAft>
                <a:spcPct val="1500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Federal authority rests on the Art. I , Sec. 8 “Necessary and Proper” clause – specifically the Commerce Clause and the power to Tax/Spend.  </a:t>
            </a:r>
          </a:p>
          <a:p>
            <a:pPr marL="0" marR="0" lvl="0" indent="0" algn="l" defTabSz="914400" rtl="0" eaLnBrk="1" fontAlgn="base" latinLnBrk="0" hangingPunct="1">
              <a:lnSpc>
                <a:spcPct val="90000"/>
              </a:lnSpc>
              <a:spcBef>
                <a:spcPct val="30000"/>
              </a:spcBef>
              <a:spcAft>
                <a:spcPct val="1500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Commerce Clause: Gives Congress power to regulate commerce “with foreign nations, among the several states and with the Indian Tribes”</a:t>
            </a:r>
          </a:p>
          <a:p>
            <a:pPr marL="0" marR="0" lvl="0" indent="0" algn="l" defTabSz="914400" rtl="0" eaLnBrk="1" fontAlgn="base" latinLnBrk="0" hangingPunct="1">
              <a:lnSpc>
                <a:spcPct val="90000"/>
              </a:lnSpc>
              <a:spcBef>
                <a:spcPct val="30000"/>
              </a:spcBef>
              <a:spcAft>
                <a:spcPct val="1500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Taxing/Spending: Gives Congress the power to raise revenues, fund programs and projects, and provide incentives/disincentives for certain activities/behaviors</a:t>
            </a:r>
          </a:p>
          <a:p>
            <a:pPr marL="0" marR="0" lvl="0" indent="0" algn="l" defTabSz="914400" rtl="0" eaLnBrk="1" fontAlgn="base" latinLnBrk="0" hangingPunct="1">
              <a:lnSpc>
                <a:spcPct val="90000"/>
              </a:lnSpc>
              <a:spcBef>
                <a:spcPct val="30000"/>
              </a:spcBef>
              <a:spcAft>
                <a:spcPct val="1500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State authority rests in the police power reserved under the 10</a:t>
            </a:r>
            <a:r>
              <a:rPr kumimoji="1"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Amendment.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Police Power: Authorizes states to encourage and limit private interests and rights to promote and protect public health and social good (states may delegate to locals)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Answer: 10th Amendment</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10</a:t>
            </a:fld>
            <a:endParaRPr lang="en-US" dirty="0"/>
          </a:p>
        </p:txBody>
      </p:sp>
    </p:spTree>
    <p:extLst>
      <p:ext uri="{BB962C8B-B14F-4D97-AF65-F5344CB8AC3E}">
        <p14:creationId xmlns:p14="http://schemas.microsoft.com/office/powerpoint/2010/main" val="347339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Most high school students will have already learned about the basics of government structure under the Constitution. These slides are designed to provide a very general overview and reminder. </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533400" marR="0" lvl="0"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Constitution establishes</a:t>
            </a:r>
          </a:p>
          <a:p>
            <a:pPr marL="533400" marR="0" lvl="0" indent="-533400" algn="l" defTabSz="914400" rtl="0" eaLnBrk="0" fontAlgn="base" latinLnBrk="0" hangingPunct="0">
              <a:lnSpc>
                <a:spcPct val="90000"/>
              </a:lnSpc>
              <a:spcBef>
                <a:spcPct val="30000"/>
              </a:spcBef>
              <a:spcAft>
                <a:spcPct val="0"/>
              </a:spcAft>
              <a:buClrTx/>
              <a:buSzTx/>
              <a:buFont typeface="Wingdings" pitchFamily="2" charset="2"/>
              <a:buNone/>
              <a:tabLst/>
              <a:defRPr/>
            </a:pPr>
            <a:endPar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933450" marR="0" lvl="1"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Two </a:t>
            </a:r>
            <a:r>
              <a:rPr kumimoji="1"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levels</a:t>
            </a: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of government </a:t>
            </a:r>
          </a:p>
          <a:p>
            <a:pPr marL="1333500" marR="0" lvl="2"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Federal (enumerated/specified powers)</a:t>
            </a:r>
          </a:p>
          <a:p>
            <a:pPr marL="1333500" marR="0" lvl="2"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State (reserved/residual powers)</a:t>
            </a:r>
          </a:p>
          <a:p>
            <a:pPr marL="1333500" marR="0" lvl="2" indent="-533400" algn="l" defTabSz="914400" rtl="0" eaLnBrk="0" fontAlgn="base" latinLnBrk="0" hangingPunct="0">
              <a:lnSpc>
                <a:spcPct val="90000"/>
              </a:lnSpc>
              <a:spcBef>
                <a:spcPct val="30000"/>
              </a:spcBef>
              <a:spcAft>
                <a:spcPct val="0"/>
              </a:spcAft>
              <a:buClrTx/>
              <a:buSzTx/>
              <a:buFont typeface="Wingdings" pitchFamily="2" charset="2"/>
              <a:buNone/>
              <a:tabLst/>
              <a:defRPr/>
            </a:pPr>
            <a:endPar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933450" marR="0" lvl="1"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Three </a:t>
            </a:r>
            <a:r>
              <a:rPr kumimoji="1"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branches</a:t>
            </a: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of the federal government</a:t>
            </a:r>
          </a:p>
          <a:p>
            <a:pPr marL="1333500" marR="0" lvl="2"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Separation of powers</a:t>
            </a:r>
          </a:p>
          <a:p>
            <a:pPr marL="1333500" marR="0" lvl="2" indent="-533400" algn="l" defTabSz="914400" rtl="0" eaLnBrk="0" fontAlgn="base" latinLnBrk="0" hangingPunct="0">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Checks/balances</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0"/>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Answer: Legislative, Judicial, and Executive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11</a:t>
            </a:fld>
            <a:endParaRPr lang="en-US" dirty="0"/>
          </a:p>
        </p:txBody>
      </p:sp>
    </p:spTree>
    <p:extLst>
      <p:ext uri="{BB962C8B-B14F-4D97-AF65-F5344CB8AC3E}">
        <p14:creationId xmlns:p14="http://schemas.microsoft.com/office/powerpoint/2010/main" val="99030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LEGISLATURE</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endParaRPr kumimoji="1"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Entity: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Federal – Congress</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Bicameral </a:t>
            </a:r>
            <a:r>
              <a:rPr kumimoji="1" lang="en-US" sz="1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(two chambers)</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House/Senate</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endParaRPr kumimoji="1"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Role: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Makes the laws</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Types of Laws/Authorities: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Statutes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instructor might wish to add a slide describing the state government structure. For example, in your state what is your legislature called (State Legislature, State Assembly, etc.)?</a:t>
            </a:r>
            <a:b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dirty="0"/>
          </a:p>
        </p:txBody>
      </p:sp>
    </p:spTree>
    <p:extLst>
      <p:ext uri="{BB962C8B-B14F-4D97-AF65-F5344CB8AC3E}">
        <p14:creationId xmlns:p14="http://schemas.microsoft.com/office/powerpoint/2010/main" val="409680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JUDICIARY</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Entity: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District courts (trial level)</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Appellate courts</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Supreme Court</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Specialized courts (ex. bankruptcy)</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Role: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Interpret the laws to resolve disputes</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Types of laws/authorities: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Common law (laws that originated from judicial decisions in England before colonization)/case law (laws that originate from judicial decisions in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instructor might wish to add a slide describing the state judicial structure. For example, in your state what is the lowest court called (district court, circuit court, etc.) and what is the highest court called (supreme court, court of appeals, etc.)?</a:t>
            </a:r>
            <a:b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13</a:t>
            </a:fld>
            <a:endParaRPr lang="en-US" dirty="0"/>
          </a:p>
        </p:txBody>
      </p:sp>
    </p:spTree>
    <p:extLst>
      <p:ext uri="{BB962C8B-B14F-4D97-AF65-F5344CB8AC3E}">
        <p14:creationId xmlns:p14="http://schemas.microsoft.com/office/powerpoint/2010/main" val="163245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 typeface="Wingdings" pitchFamily="2" charset="2"/>
              <a:buNone/>
              <a:tabLst/>
              <a:defRPr/>
            </a:pPr>
            <a:r>
              <a:rPr kumimoji="1"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EXECUTIVE</a:t>
            </a: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90000"/>
              </a:lnSpc>
              <a:spcBef>
                <a:spcPct val="30000"/>
              </a:spcBef>
              <a:spcAft>
                <a:spcPct val="0"/>
              </a:spcAft>
              <a:buClrTx/>
              <a:buSzTx/>
              <a:buFont typeface="Wingdings" pitchFamily="2" charset="2"/>
              <a:buNone/>
              <a:tabLst/>
              <a:defRPr/>
            </a:pPr>
            <a:endParaRPr kumimoji="1" lang="en-US" alt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Entity: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Federal – president, vice president,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Heads of departments/agencies (Cabinet)</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Role: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Execute/enforce the laws</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Types of laws/authorities: </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Executive orders</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Agency regulations</a:t>
            </a:r>
          </a:p>
          <a:p>
            <a:pPr marL="0" marR="0" lvl="0" indent="0" algn="l" defTabSz="914400" rtl="0" eaLnBrk="0" fontAlgn="base" latinLnBrk="0" hangingPunct="0">
              <a:lnSpc>
                <a:spcPct val="80000"/>
              </a:lnSpc>
              <a:spcBef>
                <a:spcPct val="30000"/>
              </a:spcBef>
              <a:spcAft>
                <a:spcPct val="0"/>
              </a:spcAft>
              <a:buClrTx/>
              <a:buSzTx/>
              <a:buFont typeface="Wingdings" pitchFamily="2" charset="2"/>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Treaties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instructor might wish to add a slide describing the state government structure. For example, in your state who is the governor? What is the name of the state’s health department? </a:t>
            </a:r>
            <a:b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14</a:t>
            </a:fld>
            <a:endParaRPr lang="en-US" dirty="0"/>
          </a:p>
        </p:txBody>
      </p:sp>
    </p:spTree>
    <p:extLst>
      <p:ext uri="{BB962C8B-B14F-4D97-AF65-F5344CB8AC3E}">
        <p14:creationId xmlns:p14="http://schemas.microsoft.com/office/powerpoint/2010/main" val="346456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Answer: Department of Health and Human Services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dirty="0"/>
          </a:p>
        </p:txBody>
      </p:sp>
    </p:spTree>
    <p:extLst>
      <p:ext uri="{BB962C8B-B14F-4D97-AF65-F5344CB8AC3E}">
        <p14:creationId xmlns:p14="http://schemas.microsoft.com/office/powerpoint/2010/main" val="3342304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*Designates components of the Public Health Service – in addition to CDC, these agencies have been assigned some public health function.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Answer: CDC Director answers to the Secretary of the US Department of Health and Human Services Secretary; the Secretary of the US Department of Health and Human Services Secretary answers to the President.*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*instructors may also want to see if the students know who these people are (CDC director, HHS director, President)</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dirty="0"/>
          </a:p>
        </p:txBody>
      </p:sp>
    </p:spTree>
    <p:extLst>
      <p:ext uri="{BB962C8B-B14F-4D97-AF65-F5344CB8AC3E}">
        <p14:creationId xmlns:p14="http://schemas.microsoft.com/office/powerpoint/2010/main" val="1828468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1500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Here is an example of a foundational public health law: one that creates a health department and gives it the power to act.</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17</a:t>
            </a:fld>
            <a:endParaRPr lang="en-US" dirty="0"/>
          </a:p>
        </p:txBody>
      </p:sp>
    </p:spTree>
    <p:extLst>
      <p:ext uri="{BB962C8B-B14F-4D97-AF65-F5344CB8AC3E}">
        <p14:creationId xmlns:p14="http://schemas.microsoft.com/office/powerpoint/2010/main" val="54667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Jacobson v. Massachusetts</a:t>
            </a: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197 U.S. 11 (1905).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liberty secured by the Constitution of the United States to every person within its jurisdiction does not import an absolute right in each person to be, at all times and in all circumstances, wholly free from restraint.  There are manifold restraints to which every person is necessarily subject for the common good.  On any other basis organized society could not exist with safety to its members.”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Allowing a personal-choice exemption would “practically strip the legislative department of its function to care…for the public health…when endangered by epidemics of disease.”</a:t>
            </a:r>
            <a:r>
              <a:rPr kumimoji="1" lang="en-US" alt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Jacobson v. Massachusetts, </a:t>
            </a:r>
            <a:r>
              <a:rPr kumimoji="1"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 U.S. 11 (1905).</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Supreme Court in Jacobson v. Massachusetts essentially lays out a balancing test between the need to protect the public and individual liberty.  Collective action for the common good is predicated on aiding individuals infected or exposed while protecting others from inadvertent exposure.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dirty="0"/>
          </a:p>
        </p:txBody>
      </p:sp>
    </p:spTree>
    <p:extLst>
      <p:ext uri="{BB962C8B-B14F-4D97-AF65-F5344CB8AC3E}">
        <p14:creationId xmlns:p14="http://schemas.microsoft.com/office/powerpoint/2010/main" val="787050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Individual liberties—The US Constitution is the source of individual liberties such as freedom of speech and religion, the right to assemble, and the right to be free of unreasonable searches and seizures. These liberties must be balanced with the states’ interest in protection the health and wellbeing of its citizens.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Jurisdiction</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 has jurisdiction? Is it federal, state, local? Ex. Quarantine –foreign and interstate  - federal; intrastate - state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Duty</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—D</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oes the government have to act to protect public health? Ex. Child welfare cases - </a:t>
            </a:r>
            <a:r>
              <a:rPr kumimoji="1"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DeShaney</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 Winnebago (state has no affirmative duty to act – Due Process prevents improper governmental intrusion but doesn’t confer entitlement to government aid)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Authority to act</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 has the power to make a determination? Ex. Closing school during a pandemic – PH or 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Liability</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 can be held liable?  E.g., tobacco companies being sued for lung cancer; fast food companies being sued for obesity.  What if someone is injured from a vaccine? If the government has said that certain people along the chain are immune from liability, where can victims find compensation?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Property - If the government takes property (such as diseased animals or crops) should the victim be compensated?  What if the government has limited the use of the property ? E.g., zoning, no smoking in restaurants (supposedly revenues would decrease)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Ethics</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 will bear the burden of public health action and how is that decided? What ethical issues are involved when research involves people (informed consent, protecting subjects from harm,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Privacy</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hat personal information can be disclosed and to whom? Federal govt. – privacy act; health care providers – HIPAA; What about notification of others who might be exposed?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professor should encourage students to think of the Jacobson v. Mass balancing test</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—w</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hat weighs in favor of the public good? What weighs in favor of personal liberties? Should the government be able to compel vaccination? How do religious or philosophical exemptions play a part?  What exemptions are available in this state?  Have any outbreaks occurred in schools? What risks are associated from vaccinating? Not vaccinating?  What if a particular individual has a higher risk (such as a child who is </a:t>
            </a:r>
            <a:r>
              <a:rPr kumimoji="1"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immuno</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compromised?)</a:t>
            </a:r>
            <a:endParaRPr kumimoji="1"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392130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dirty="0"/>
          </a:p>
        </p:txBody>
      </p:sp>
    </p:spTree>
    <p:extLst>
      <p:ext uri="{BB962C8B-B14F-4D97-AF65-F5344CB8AC3E}">
        <p14:creationId xmlns:p14="http://schemas.microsoft.com/office/powerpoint/2010/main" val="1036577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20</a:t>
            </a:fld>
            <a:endParaRPr lang="en-US" dirty="0"/>
          </a:p>
        </p:txBody>
      </p:sp>
    </p:spTree>
    <p:extLst>
      <p:ext uri="{BB962C8B-B14F-4D97-AF65-F5344CB8AC3E}">
        <p14:creationId xmlns:p14="http://schemas.microsoft.com/office/powerpoint/2010/main" val="4256829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21</a:t>
            </a:fld>
            <a:endParaRPr lang="en-US" dirty="0"/>
          </a:p>
        </p:txBody>
      </p:sp>
    </p:spTree>
    <p:extLst>
      <p:ext uri="{BB962C8B-B14F-4D97-AF65-F5344CB8AC3E}">
        <p14:creationId xmlns:p14="http://schemas.microsoft.com/office/powerpoint/2010/main" val="391043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2120395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Isolation and quarantine help protect the public by preventing exposure to people who have or may have a contagious disease.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Isolation</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separates sick people with a contagious disease from people who are not sick.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Quarantine</a:t>
            </a:r>
            <a:r>
              <a:rPr kumimoji="1"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separates and restricts the movement of people who were exposed to a contagious disease to see if they become sick.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Source: http://www.cdc.gov/quarantine/quarantineisolation.html</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dirty="0"/>
          </a:p>
        </p:txBody>
      </p:sp>
    </p:spTree>
    <p:extLst>
      <p:ext uri="{BB962C8B-B14F-4D97-AF65-F5344CB8AC3E}">
        <p14:creationId xmlns:p14="http://schemas.microsoft.com/office/powerpoint/2010/main" val="290725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24</a:t>
            </a:fld>
            <a:endParaRPr lang="en-US" dirty="0"/>
          </a:p>
        </p:txBody>
      </p:sp>
    </p:spTree>
    <p:extLst>
      <p:ext uri="{BB962C8B-B14F-4D97-AF65-F5344CB8AC3E}">
        <p14:creationId xmlns:p14="http://schemas.microsoft.com/office/powerpoint/2010/main" val="124565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 FEMA Image Library</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25</a:t>
            </a:fld>
            <a:endParaRPr lang="en-US" dirty="0"/>
          </a:p>
        </p:txBody>
      </p:sp>
    </p:spTree>
    <p:extLst>
      <p:ext uri="{BB962C8B-B14F-4D97-AF65-F5344CB8AC3E}">
        <p14:creationId xmlns:p14="http://schemas.microsoft.com/office/powerpoint/2010/main" val="1881831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26</a:t>
            </a:fld>
            <a:endParaRPr lang="en-US" dirty="0"/>
          </a:p>
        </p:txBody>
      </p:sp>
    </p:spTree>
    <p:extLst>
      <p:ext uri="{BB962C8B-B14F-4D97-AF65-F5344CB8AC3E}">
        <p14:creationId xmlns:p14="http://schemas.microsoft.com/office/powerpoint/2010/main" val="18564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27</a:t>
            </a:fld>
            <a:endParaRPr lang="en-US" dirty="0"/>
          </a:p>
        </p:txBody>
      </p:sp>
    </p:spTree>
    <p:extLst>
      <p:ext uri="{BB962C8B-B14F-4D97-AF65-F5344CB8AC3E}">
        <p14:creationId xmlns:p14="http://schemas.microsoft.com/office/powerpoint/2010/main" val="3707118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28</a:t>
            </a:fld>
            <a:endParaRPr lang="en-US" dirty="0"/>
          </a:p>
        </p:txBody>
      </p:sp>
    </p:spTree>
    <p:extLst>
      <p:ext uri="{BB962C8B-B14F-4D97-AF65-F5344CB8AC3E}">
        <p14:creationId xmlns:p14="http://schemas.microsoft.com/office/powerpoint/2010/main" val="3921899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dirty="0"/>
          </a:p>
        </p:txBody>
      </p:sp>
    </p:spTree>
    <p:extLst>
      <p:ext uri="{BB962C8B-B14F-4D97-AF65-F5344CB8AC3E}">
        <p14:creationId xmlns:p14="http://schemas.microsoft.com/office/powerpoint/2010/main" val="235036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2590368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Photo Credit: Thinkstock</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30</a:t>
            </a:fld>
            <a:endParaRPr lang="en-US" dirty="0"/>
          </a:p>
        </p:txBody>
      </p:sp>
    </p:spTree>
    <p:extLst>
      <p:ext uri="{BB962C8B-B14F-4D97-AF65-F5344CB8AC3E}">
        <p14:creationId xmlns:p14="http://schemas.microsoft.com/office/powerpoint/2010/main" val="3622084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31</a:t>
            </a:fld>
            <a:endParaRPr lang="en-US" dirty="0"/>
          </a:p>
        </p:txBody>
      </p:sp>
    </p:spTree>
    <p:extLst>
      <p:ext uri="{BB962C8B-B14F-4D97-AF65-F5344CB8AC3E}">
        <p14:creationId xmlns:p14="http://schemas.microsoft.com/office/powerpoint/2010/main" val="3770604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193701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Introduce all instructors.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dirty="0"/>
          </a:p>
        </p:txBody>
      </p:sp>
    </p:spTree>
    <p:extLst>
      <p:ext uri="{BB962C8B-B14F-4D97-AF65-F5344CB8AC3E}">
        <p14:creationId xmlns:p14="http://schemas.microsoft.com/office/powerpoint/2010/main" val="277653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80000"/>
              </a:lnSpc>
              <a:spcBef>
                <a:spcPct val="30000"/>
              </a:spcBef>
              <a:spcAft>
                <a:spcPct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Public Health Law 101 : This presentation will introduce you to a teaching method used in law school classes, the Socratic Method.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True Socratic Method would require open-ended questions to facilitate the debate with the professor essentially playing Devil’s Advocate. Students are in the “hot seat,” called on without notice. The goal is to help law students begin to think on their feet and be able to debate the merits of a position. Here the questions are not open-ended and are calling for specific answer, but the professor should consider calling on students at random for the “hot seat.” A more traditional debate follows this presentation.</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dirty="0"/>
          </a:p>
        </p:txBody>
      </p:sp>
    </p:spTree>
    <p:extLst>
      <p:ext uri="{BB962C8B-B14F-4D97-AF65-F5344CB8AC3E}">
        <p14:creationId xmlns:p14="http://schemas.microsoft.com/office/powerpoint/2010/main" val="338427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6</a:t>
            </a:fld>
            <a:endParaRPr lang="en-US" dirty="0"/>
          </a:p>
        </p:txBody>
      </p:sp>
    </p:spTree>
    <p:extLst>
      <p:ext uri="{BB962C8B-B14F-4D97-AF65-F5344CB8AC3E}">
        <p14:creationId xmlns:p14="http://schemas.microsoft.com/office/powerpoint/2010/main" val="194817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a:t>
            </a:fld>
            <a:endParaRPr lang="en-US" dirty="0"/>
          </a:p>
        </p:txBody>
      </p:sp>
    </p:spTree>
    <p:extLst>
      <p:ext uri="{BB962C8B-B14F-4D97-AF65-F5344CB8AC3E}">
        <p14:creationId xmlns:p14="http://schemas.microsoft.com/office/powerpoint/2010/main" val="37238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What are public health laws?</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Any laws or regulations that have important consequences for the health of defined populations</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Not limited to laws related to “the official health department”</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1000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One definition:</a:t>
            </a:r>
          </a:p>
          <a:p>
            <a:pPr marL="0" marR="0" lvl="0" indent="0" algn="l" defTabSz="914400" rtl="0" eaLnBrk="1" fontAlgn="base" latinLnBrk="0" hangingPunct="1">
              <a:lnSpc>
                <a:spcPct val="90000"/>
              </a:lnSpc>
              <a:spcBef>
                <a:spcPct val="30000"/>
              </a:spcBef>
              <a:spcAft>
                <a:spcPct val="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1" lang="en-US" altLang="en-US" sz="11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legal powers and duties of the state</a:t>
            </a: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to assure the conditions for people to be healthy, and the </a:t>
            </a:r>
            <a:r>
              <a:rPr kumimoji="1" lang="en-US" altLang="en-US" sz="11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limitations on the power of the state</a:t>
            </a: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to constrain the autonomy, privacy, liberty, proprietary, or other legally protected interests of individuals for the protection or promotion of community health.”* </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0"/>
              </a:spcAft>
              <a:buClrTx/>
              <a:buSzTx/>
              <a:buFontTx/>
              <a:buNone/>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*Adapted from: </a:t>
            </a:r>
            <a:r>
              <a:rPr kumimoji="1" lang="en-US" altLang="en-US" sz="1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Gostin</a:t>
            </a: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LO. Public Health Law: Power, Duty, Restraint. Berkeley: Univ. of California Press, 2000, p. 4.</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90000"/>
              </a:lnSpc>
              <a:spcBef>
                <a:spcPct val="30000"/>
              </a:spcBef>
              <a:spcAft>
                <a:spcPct val="0"/>
              </a:spcAft>
              <a:buClrTx/>
              <a:buSzTx/>
              <a:buFontTx/>
              <a:buChar char="•"/>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Instructor: This slide permits discussion of concept of whether there is a distinct body of “public health law,” or whether the law of public health comprises many different sources of law and legal authorities to be covered in this unit and in subsequent units.</a:t>
            </a:r>
          </a:p>
          <a:p>
            <a:pPr marL="0" marR="0" lvl="0" indent="0" algn="l" defTabSz="914400" rtl="0" eaLnBrk="1" fontAlgn="base" latinLnBrk="0" hangingPunct="1">
              <a:lnSpc>
                <a:spcPct val="90000"/>
              </a:lnSpc>
              <a:spcBef>
                <a:spcPct val="30000"/>
              </a:spcBef>
              <a:spcAft>
                <a:spcPct val="0"/>
              </a:spcAft>
              <a:buClrTx/>
              <a:buSzTx/>
              <a:buFontTx/>
              <a:buChar char="•"/>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Students might be challenged on this concept throughout the course as they become increasingly acquainted with law in public health practice.</a:t>
            </a:r>
          </a:p>
          <a:p>
            <a:pPr marL="0" marR="0" lvl="0" indent="0" algn="l" defTabSz="914400" rtl="0" eaLnBrk="1" fontAlgn="base" latinLnBrk="0" hangingPunct="1">
              <a:lnSpc>
                <a:spcPct val="90000"/>
              </a:lnSpc>
              <a:spcBef>
                <a:spcPct val="30000"/>
              </a:spcBef>
              <a:spcAft>
                <a:spcPct val="0"/>
              </a:spcAft>
              <a:buClrTx/>
              <a:buSzTx/>
              <a:buFontTx/>
              <a:buChar char="•"/>
              <a:tabLst/>
              <a:defRPr/>
            </a:pPr>
            <a:r>
              <a:rPr kumimoji="1"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Important value of this definition: emphasizes tension inherent in need to balance government’s powers and duties in assuring public health with express limitations on government’s power and government’s need to prudently exercise its powers.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dirty="0"/>
          </a:p>
        </p:txBody>
      </p:sp>
    </p:spTree>
    <p:extLst>
      <p:ext uri="{BB962C8B-B14F-4D97-AF65-F5344CB8AC3E}">
        <p14:creationId xmlns:p14="http://schemas.microsoft.com/office/powerpoint/2010/main" val="178329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dirty="0"/>
          </a:p>
        </p:txBody>
      </p:sp>
    </p:spTree>
    <p:extLst>
      <p:ext uri="{BB962C8B-B14F-4D97-AF65-F5344CB8AC3E}">
        <p14:creationId xmlns:p14="http://schemas.microsoft.com/office/powerpoint/2010/main" val="403625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1" y="0"/>
            <a:ext cx="9157648" cy="940526"/>
          </a:xfrm>
          <a:prstGeom prst="rect">
            <a:avLst/>
          </a:prstGeom>
        </p:spPr>
      </p:pic>
      <p:sp>
        <p:nvSpPr>
          <p:cNvPr id="11" name="Title 1"/>
          <p:cNvSpPr>
            <a:spLocks noGrp="1"/>
          </p:cNvSpPr>
          <p:nvPr>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38"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4608429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5" r:id="rId3"/>
    <p:sldLayoutId id="2147483823" r:id="rId4"/>
    <p:sldLayoutId id="2147483822" r:id="rId5"/>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www.cdc.gov/phlp/index.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dirty="0"/>
              <a:t>An Introduction to Public Health Law </a:t>
            </a:r>
          </a:p>
        </p:txBody>
      </p:sp>
      <p:sp>
        <p:nvSpPr>
          <p:cNvPr id="2" name="Subtitle 1"/>
          <p:cNvSpPr>
            <a:spLocks noGrp="1"/>
          </p:cNvSpPr>
          <p:nvPr>
            <p:ph type="subTitle" idx="1"/>
          </p:nvPr>
        </p:nvSpPr>
        <p:spPr>
          <a:xfrm>
            <a:off x="342900" y="3480925"/>
            <a:ext cx="6400800" cy="342900"/>
          </a:xfrm>
        </p:spPr>
        <p:txBody>
          <a:bodyPr/>
          <a:lstStyle/>
          <a:p>
            <a:r>
              <a:rPr lang="en-US" dirty="0"/>
              <a:t>Developed by the</a:t>
            </a:r>
          </a:p>
          <a:p>
            <a:r>
              <a:rPr lang="en-US" dirty="0"/>
              <a:t>Public Health Law Program</a:t>
            </a:r>
          </a:p>
          <a:p>
            <a:r>
              <a:rPr lang="en-US" dirty="0"/>
              <a:t>Center for State, Tribal, Local, and Territorial Support</a:t>
            </a:r>
          </a:p>
          <a:p>
            <a:r>
              <a:rPr lang="en-US"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018" y="1504025"/>
            <a:ext cx="1220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418" y="1504025"/>
            <a:ext cx="27447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6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1818" y="1504025"/>
            <a:ext cx="1220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3418" y="1504025"/>
            <a:ext cx="1220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200"/>
                                  </p:stCondLst>
                                  <p:childTnLst>
                                    <p:set>
                                      <p:cBhvr>
                                        <p:cTn id="12" dur="1" fill="hold">
                                          <p:stCondLst>
                                            <p:cond delay="499"/>
                                          </p:stCondLst>
                                        </p:cTn>
                                        <p:tgtEl>
                                          <p:spTgt spid="9"/>
                                        </p:tgtEl>
                                        <p:attrNameLst>
                                          <p:attrName>style.visibility</p:attrName>
                                        </p:attrNameLst>
                                      </p:cBhvr>
                                      <p:to>
                                        <p:strVal val="visible"/>
                                      </p:to>
                                    </p:set>
                                  </p:childTnLst>
                                </p:cTn>
                              </p:par>
                            </p:childTnLst>
                          </p:cTn>
                        </p:par>
                        <p:par>
                          <p:cTn id="13" fill="hold">
                            <p:stCondLst>
                              <p:cond delay="4700"/>
                            </p:stCondLst>
                            <p:childTnLst>
                              <p:par>
                                <p:cTn id="14" presetID="1" presetClass="entr" presetSubtype="0" fill="hold" nodeType="afterEffect">
                                  <p:stCondLst>
                                    <p:cond delay="3299"/>
                                  </p:stCondLst>
                                  <p:childTnLst>
                                    <p:set>
                                      <p:cBhvr>
                                        <p:cTn id="15"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Who Can Make Public Health Law?</a:t>
            </a:r>
          </a:p>
        </p:txBody>
      </p:sp>
      <p:sp>
        <p:nvSpPr>
          <p:cNvPr id="4" name="Text Placeholder 3">
            <a:extLst>
              <a:ext uri="{FF2B5EF4-FFF2-40B4-BE49-F238E27FC236}">
                <a16:creationId xmlns:a16="http://schemas.microsoft.com/office/drawing/2014/main" id="{8FE2C6F8-2612-4BF5-AD9B-6C054B3B1EA3}"/>
              </a:ext>
            </a:extLst>
          </p:cNvPr>
          <p:cNvSpPr>
            <a:spLocks noGrp="1"/>
          </p:cNvSpPr>
          <p:nvPr>
            <p:ph type="body" sz="quarter" idx="10"/>
          </p:nvPr>
        </p:nvSpPr>
        <p:spPr/>
        <p:txBody>
          <a:bodyPr/>
          <a:lstStyle/>
          <a:p>
            <a:pPr>
              <a:buSzPct val="100000"/>
              <a:buFont typeface="Wingdings" panose="05000000000000000000" pitchFamily="2" charset="2"/>
              <a:buChar char="q"/>
            </a:pPr>
            <a:r>
              <a:rPr lang="en-US" sz="2800" dirty="0"/>
              <a:t>Federal government authorities</a:t>
            </a:r>
          </a:p>
          <a:p>
            <a:pPr lvl="1">
              <a:buClr>
                <a:srgbClr val="0039A6"/>
              </a:buClr>
              <a:buFont typeface="Wingdings" panose="05000000000000000000" pitchFamily="2" charset="2"/>
              <a:buChar char="§"/>
            </a:pPr>
            <a:r>
              <a:rPr lang="en-US" dirty="0"/>
              <a:t>Commerce Clause</a:t>
            </a:r>
          </a:p>
          <a:p>
            <a:pPr lvl="1">
              <a:buClr>
                <a:srgbClr val="0039A6"/>
              </a:buClr>
              <a:buFont typeface="Wingdings" panose="05000000000000000000" pitchFamily="2" charset="2"/>
              <a:buChar char="§"/>
            </a:pPr>
            <a:r>
              <a:rPr lang="en-US" dirty="0"/>
              <a:t>Taxing/Spending Clause</a:t>
            </a:r>
          </a:p>
          <a:p>
            <a:pPr>
              <a:buFont typeface="Wingdings" panose="05000000000000000000" pitchFamily="2" charset="2"/>
              <a:buChar char="q"/>
            </a:pPr>
            <a:r>
              <a:rPr lang="en-US" dirty="0"/>
              <a:t> </a:t>
            </a:r>
            <a:r>
              <a:rPr lang="en-US" sz="2800" dirty="0"/>
              <a:t>State government authorities</a:t>
            </a:r>
          </a:p>
          <a:p>
            <a:pPr lvl="1">
              <a:buClr>
                <a:srgbClr val="0039A6"/>
              </a:buClr>
              <a:buFont typeface="Wingdings" panose="05000000000000000000" pitchFamily="2" charset="2"/>
              <a:buChar char="§"/>
            </a:pPr>
            <a:r>
              <a:rPr lang="en-US" dirty="0"/>
              <a:t>Police power</a:t>
            </a:r>
          </a:p>
          <a:p>
            <a:pPr lvl="1">
              <a:buClr>
                <a:srgbClr val="0039A6"/>
              </a:buClr>
              <a:buFont typeface="Wingdings" panose="05000000000000000000" pitchFamily="2" charset="2"/>
              <a:buChar char="§"/>
            </a:pPr>
            <a:r>
              <a:rPr lang="en-US" dirty="0"/>
              <a:t>Delegation to local governments</a:t>
            </a:r>
          </a:p>
          <a:p>
            <a:endParaRPr lang="en-US" dirty="0"/>
          </a:p>
        </p:txBody>
      </p:sp>
      <p:pic>
        <p:nvPicPr>
          <p:cNvPr id="6" name="Picture 5">
            <a:extLst>
              <a:ext uri="{FF2B5EF4-FFF2-40B4-BE49-F238E27FC236}">
                <a16:creationId xmlns:a16="http://schemas.microsoft.com/office/drawing/2014/main" id="{B3B16489-11FF-4DE5-99D6-50100D1FA5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12857" y="3303484"/>
            <a:ext cx="1140051" cy="1676545"/>
          </a:xfrm>
          <a:prstGeom prst="rect">
            <a:avLst/>
          </a:prstGeom>
        </p:spPr>
      </p:pic>
      <p:sp>
        <p:nvSpPr>
          <p:cNvPr id="7" name="Rectangle 6">
            <a:extLst>
              <a:ext uri="{FF2B5EF4-FFF2-40B4-BE49-F238E27FC236}">
                <a16:creationId xmlns:a16="http://schemas.microsoft.com/office/drawing/2014/main" id="{A3A7C017-41EF-426C-8FFF-4804CAE3E14E}"/>
              </a:ext>
            </a:extLst>
          </p:cNvPr>
          <p:cNvSpPr/>
          <p:nvPr/>
        </p:nvSpPr>
        <p:spPr>
          <a:xfrm>
            <a:off x="5033854" y="3680091"/>
            <a:ext cx="4572000" cy="923330"/>
          </a:xfrm>
          <a:prstGeom prst="rect">
            <a:avLst/>
          </a:prstGeom>
        </p:spPr>
        <p:txBody>
          <a:bodyPr>
            <a:spAutoFit/>
          </a:bodyPr>
          <a:lstStyle/>
          <a:p>
            <a:pPr algn="ctr"/>
            <a:r>
              <a:rPr lang="en-US" i="1" dirty="0">
                <a:latin typeface="Calibri" panose="020F0502020204030204" pitchFamily="34" charset="0"/>
                <a:cs typeface="Calibri" panose="020F0502020204030204" pitchFamily="34" charset="0"/>
              </a:rPr>
              <a:t>Socratic question: </a:t>
            </a:r>
          </a:p>
          <a:p>
            <a:pPr algn="ctr"/>
            <a:r>
              <a:rPr lang="en-US" i="1" dirty="0">
                <a:latin typeface="Calibri" panose="020F0502020204030204" pitchFamily="34" charset="0"/>
                <a:cs typeface="Calibri" panose="020F0502020204030204" pitchFamily="34" charset="0"/>
              </a:rPr>
              <a:t>What amendment reserves </a:t>
            </a:r>
          </a:p>
          <a:p>
            <a:pPr algn="ctr"/>
            <a:r>
              <a:rPr lang="en-US" i="1" dirty="0">
                <a:latin typeface="Calibri" panose="020F0502020204030204" pitchFamily="34" charset="0"/>
                <a:cs typeface="Calibri" panose="020F0502020204030204" pitchFamily="34" charset="0"/>
              </a:rPr>
              <a:t>powers to the states?</a:t>
            </a:r>
          </a:p>
        </p:txBody>
      </p:sp>
    </p:spTree>
    <p:extLst>
      <p:ext uri="{BB962C8B-B14F-4D97-AF65-F5344CB8AC3E}">
        <p14:creationId xmlns:p14="http://schemas.microsoft.com/office/powerpoint/2010/main" val="2835645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Key Source of Law: US Constitution </a:t>
            </a:r>
          </a:p>
        </p:txBody>
      </p:sp>
      <p:sp>
        <p:nvSpPr>
          <p:cNvPr id="4" name="Text Placeholder 3">
            <a:extLst>
              <a:ext uri="{FF2B5EF4-FFF2-40B4-BE49-F238E27FC236}">
                <a16:creationId xmlns:a16="http://schemas.microsoft.com/office/drawing/2014/main" id="{7513E0DA-6C85-4E25-8AD3-7983CED28F1A}"/>
              </a:ext>
            </a:extLst>
          </p:cNvPr>
          <p:cNvSpPr>
            <a:spLocks noGrp="1"/>
          </p:cNvSpPr>
          <p:nvPr>
            <p:ph type="body" sz="quarter" idx="10"/>
          </p:nvPr>
        </p:nvSpPr>
        <p:spPr/>
        <p:txBody>
          <a:bodyPr/>
          <a:lstStyle/>
          <a:p>
            <a:pPr>
              <a:buFont typeface="Wingdings" panose="05000000000000000000" pitchFamily="2" charset="2"/>
              <a:buChar char="q"/>
            </a:pPr>
            <a:r>
              <a:rPr lang="en-US" dirty="0"/>
              <a:t>The Constitution establishes</a:t>
            </a:r>
          </a:p>
          <a:p>
            <a:pPr lvl="1">
              <a:buClr>
                <a:srgbClr val="0039A6"/>
              </a:buClr>
              <a:buFont typeface="Wingdings" panose="05000000000000000000" pitchFamily="2" charset="2"/>
              <a:buChar char="§"/>
            </a:pPr>
            <a:r>
              <a:rPr lang="en-US" dirty="0"/>
              <a:t>Two </a:t>
            </a:r>
            <a:r>
              <a:rPr lang="en-US" i="1" dirty="0"/>
              <a:t>levels</a:t>
            </a:r>
            <a:r>
              <a:rPr lang="en-US" dirty="0"/>
              <a:t> of government </a:t>
            </a:r>
          </a:p>
          <a:p>
            <a:pPr lvl="2">
              <a:buClr>
                <a:srgbClr val="0039A6"/>
              </a:buClr>
            </a:pPr>
            <a:r>
              <a:rPr lang="en-US" dirty="0"/>
              <a:t>Federal (enumerated powers)</a:t>
            </a:r>
          </a:p>
          <a:p>
            <a:pPr lvl="2">
              <a:buClr>
                <a:srgbClr val="0039A6"/>
              </a:buClr>
            </a:pPr>
            <a:r>
              <a:rPr lang="en-US" dirty="0"/>
              <a:t>State (reserved powers)</a:t>
            </a:r>
          </a:p>
          <a:p>
            <a:pPr lvl="1">
              <a:buClr>
                <a:srgbClr val="0039A6"/>
              </a:buClr>
              <a:buFont typeface="Wingdings" panose="05000000000000000000" pitchFamily="2" charset="2"/>
              <a:buChar char="§"/>
            </a:pPr>
            <a:r>
              <a:rPr lang="en-US" dirty="0"/>
              <a:t>Three </a:t>
            </a:r>
            <a:r>
              <a:rPr lang="en-US" i="1" dirty="0"/>
              <a:t>branches </a:t>
            </a:r>
            <a:r>
              <a:rPr lang="en-US" dirty="0"/>
              <a:t>of the federal government</a:t>
            </a:r>
          </a:p>
          <a:p>
            <a:pPr lvl="2">
              <a:buClr>
                <a:srgbClr val="0039A6"/>
              </a:buClr>
            </a:pPr>
            <a:r>
              <a:rPr lang="en-US" dirty="0"/>
              <a:t>Separation of powers</a:t>
            </a:r>
          </a:p>
          <a:p>
            <a:pPr lvl="2">
              <a:buClr>
                <a:srgbClr val="0039A6"/>
              </a:buClr>
            </a:pPr>
            <a:r>
              <a:rPr lang="en-US" dirty="0"/>
              <a:t>Checks/balances</a:t>
            </a:r>
          </a:p>
          <a:p>
            <a:endParaRPr lang="en-US" dirty="0"/>
          </a:p>
        </p:txBody>
      </p:sp>
      <p:pic>
        <p:nvPicPr>
          <p:cNvPr id="5" name="Picture 4">
            <a:extLst>
              <a:ext uri="{FF2B5EF4-FFF2-40B4-BE49-F238E27FC236}">
                <a16:creationId xmlns:a16="http://schemas.microsoft.com/office/drawing/2014/main" id="{8369971C-07A1-496A-9D83-08105D4C2F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38491" y="1063229"/>
            <a:ext cx="2855343" cy="3631795"/>
          </a:xfrm>
          <a:prstGeom prst="rect">
            <a:avLst/>
          </a:prstGeom>
        </p:spPr>
      </p:pic>
      <p:pic>
        <p:nvPicPr>
          <p:cNvPr id="6" name="Picture 5">
            <a:extLst>
              <a:ext uri="{FF2B5EF4-FFF2-40B4-BE49-F238E27FC236}">
                <a16:creationId xmlns:a16="http://schemas.microsoft.com/office/drawing/2014/main" id="{27C04B4A-CB68-4D1F-B67C-CB88A51763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94626" y="3736366"/>
            <a:ext cx="953219" cy="1407133"/>
          </a:xfrm>
          <a:prstGeom prst="rect">
            <a:avLst/>
          </a:prstGeom>
        </p:spPr>
      </p:pic>
      <p:sp>
        <p:nvSpPr>
          <p:cNvPr id="7" name="Rectangle 6">
            <a:extLst>
              <a:ext uri="{FF2B5EF4-FFF2-40B4-BE49-F238E27FC236}">
                <a16:creationId xmlns:a16="http://schemas.microsoft.com/office/drawing/2014/main" id="{BA08EAB8-C4BC-4D6B-9EC2-ABFAC7CD9071}"/>
              </a:ext>
            </a:extLst>
          </p:cNvPr>
          <p:cNvSpPr/>
          <p:nvPr/>
        </p:nvSpPr>
        <p:spPr>
          <a:xfrm>
            <a:off x="3224122" y="3815132"/>
            <a:ext cx="2695755" cy="1200329"/>
          </a:xfrm>
          <a:prstGeom prst="rect">
            <a:avLst/>
          </a:prstGeom>
        </p:spPr>
        <p:txBody>
          <a:bodyPr wrap="square">
            <a:spAutoFit/>
          </a:bodyPr>
          <a:lstStyle/>
          <a:p>
            <a:pPr algn="ctr"/>
            <a:r>
              <a:rPr lang="en-US" i="1" dirty="0">
                <a:latin typeface="Calibri" panose="020F0502020204030204" pitchFamily="34" charset="0"/>
                <a:cs typeface="Calibri" panose="020F0502020204030204" pitchFamily="34" charset="0"/>
              </a:rPr>
              <a:t>Socratic question:</a:t>
            </a:r>
          </a:p>
          <a:p>
            <a:pPr algn="ctr"/>
            <a:r>
              <a:rPr lang="en-US" i="1" dirty="0">
                <a:latin typeface="Calibri" panose="020F0502020204030204" pitchFamily="34" charset="0"/>
                <a:cs typeface="Calibri" panose="020F0502020204030204" pitchFamily="34" charset="0"/>
              </a:rPr>
              <a:t>What are the three branches of the federal  government?</a:t>
            </a:r>
          </a:p>
        </p:txBody>
      </p:sp>
    </p:spTree>
    <p:extLst>
      <p:ext uri="{BB962C8B-B14F-4D97-AF65-F5344CB8AC3E}">
        <p14:creationId xmlns:p14="http://schemas.microsoft.com/office/powerpoint/2010/main" val="1847577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4000" dirty="0"/>
              <a:t>Legislature</a:t>
            </a:r>
          </a:p>
        </p:txBody>
      </p:sp>
      <p:pic>
        <p:nvPicPr>
          <p:cNvPr id="5" name="Picture 4" descr="Photo: Capitol Building">
            <a:extLst>
              <a:ext uri="{FF2B5EF4-FFF2-40B4-BE49-F238E27FC236}">
                <a16:creationId xmlns:a16="http://schemas.microsoft.com/office/drawing/2014/main" id="{F0918B7E-4596-428D-BB5C-B68B31F7B1F8}"/>
              </a:ext>
            </a:extLst>
          </p:cNvPr>
          <p:cNvPicPr>
            <a:picLocks noChangeAspect="1"/>
          </p:cNvPicPr>
          <p:nvPr/>
        </p:nvPicPr>
        <p:blipFill>
          <a:blip r:embed="rId3"/>
          <a:stretch>
            <a:fillRect/>
          </a:stretch>
        </p:blipFill>
        <p:spPr>
          <a:xfrm>
            <a:off x="1752343" y="1063229"/>
            <a:ext cx="5639313" cy="3919347"/>
          </a:xfrm>
          <a:prstGeom prst="rect">
            <a:avLst/>
          </a:prstGeom>
        </p:spPr>
      </p:pic>
    </p:spTree>
    <p:extLst>
      <p:ext uri="{BB962C8B-B14F-4D97-AF65-F5344CB8AC3E}">
        <p14:creationId xmlns:p14="http://schemas.microsoft.com/office/powerpoint/2010/main" val="319135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4400" dirty="0"/>
              <a:t>Judiciary</a:t>
            </a:r>
          </a:p>
        </p:txBody>
      </p:sp>
      <p:pic>
        <p:nvPicPr>
          <p:cNvPr id="5" name="Picture 4" descr="Photo: United States Supreme Court Building">
            <a:extLst>
              <a:ext uri="{FF2B5EF4-FFF2-40B4-BE49-F238E27FC236}">
                <a16:creationId xmlns:a16="http://schemas.microsoft.com/office/drawing/2014/main" id="{89B9ADFE-DFCF-405B-84F5-EC6AC5BEFB9D}"/>
              </a:ext>
            </a:extLst>
          </p:cNvPr>
          <p:cNvPicPr>
            <a:picLocks noChangeAspect="1"/>
          </p:cNvPicPr>
          <p:nvPr/>
        </p:nvPicPr>
        <p:blipFill>
          <a:blip r:embed="rId3"/>
          <a:stretch>
            <a:fillRect/>
          </a:stretch>
        </p:blipFill>
        <p:spPr>
          <a:xfrm>
            <a:off x="1596515" y="1063229"/>
            <a:ext cx="5950969" cy="3983506"/>
          </a:xfrm>
          <a:prstGeom prst="rect">
            <a:avLst/>
          </a:prstGeom>
        </p:spPr>
      </p:pic>
    </p:spTree>
    <p:extLst>
      <p:ext uri="{BB962C8B-B14F-4D97-AF65-F5344CB8AC3E}">
        <p14:creationId xmlns:p14="http://schemas.microsoft.com/office/powerpoint/2010/main" val="162246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0"/>
            <a:ext cx="8229600" cy="857250"/>
          </a:xfrm>
        </p:spPr>
        <p:txBody>
          <a:bodyPr/>
          <a:lstStyle/>
          <a:p>
            <a:pPr algn="ctr"/>
            <a:r>
              <a:rPr lang="en-US" sz="4400" dirty="0"/>
              <a:t>Executive</a:t>
            </a:r>
          </a:p>
        </p:txBody>
      </p:sp>
      <p:pic>
        <p:nvPicPr>
          <p:cNvPr id="5" name="Picture 4" descr="Photo: White House">
            <a:extLst>
              <a:ext uri="{FF2B5EF4-FFF2-40B4-BE49-F238E27FC236}">
                <a16:creationId xmlns:a16="http://schemas.microsoft.com/office/drawing/2014/main" id="{2D32B729-9484-441D-BA66-226E0AD9F2D9}"/>
              </a:ext>
            </a:extLst>
          </p:cNvPr>
          <p:cNvPicPr>
            <a:picLocks noChangeAspect="1"/>
          </p:cNvPicPr>
          <p:nvPr/>
        </p:nvPicPr>
        <p:blipFill>
          <a:blip r:embed="rId3"/>
          <a:stretch>
            <a:fillRect/>
          </a:stretch>
        </p:blipFill>
        <p:spPr>
          <a:xfrm>
            <a:off x="2928569" y="887267"/>
            <a:ext cx="3286862" cy="1985265"/>
          </a:xfrm>
          <a:prstGeom prst="rect">
            <a:avLst/>
          </a:prstGeom>
        </p:spPr>
      </p:pic>
      <p:pic>
        <p:nvPicPr>
          <p:cNvPr id="6" name="Picture 5" descr="Photo: President Obama at a Cabinet meeting April 20, 2009, at the White House">
            <a:extLst>
              <a:ext uri="{FF2B5EF4-FFF2-40B4-BE49-F238E27FC236}">
                <a16:creationId xmlns:a16="http://schemas.microsoft.com/office/drawing/2014/main" id="{FCC4EC06-ADDD-4C86-9C5D-467EAB816DF9}"/>
              </a:ext>
            </a:extLst>
          </p:cNvPr>
          <p:cNvPicPr>
            <a:picLocks noChangeAspect="1"/>
          </p:cNvPicPr>
          <p:nvPr/>
        </p:nvPicPr>
        <p:blipFill>
          <a:blip r:embed="rId4"/>
          <a:stretch>
            <a:fillRect/>
          </a:stretch>
        </p:blipFill>
        <p:spPr>
          <a:xfrm>
            <a:off x="2928569" y="2852073"/>
            <a:ext cx="3286862" cy="1850221"/>
          </a:xfrm>
          <a:prstGeom prst="rect">
            <a:avLst/>
          </a:prstGeom>
        </p:spPr>
      </p:pic>
      <p:sp>
        <p:nvSpPr>
          <p:cNvPr id="7" name="Rectangle 6">
            <a:extLst>
              <a:ext uri="{FF2B5EF4-FFF2-40B4-BE49-F238E27FC236}">
                <a16:creationId xmlns:a16="http://schemas.microsoft.com/office/drawing/2014/main" id="{4F7F5A6D-B408-4DCC-9BE4-D15E2C919AF4}"/>
              </a:ext>
            </a:extLst>
          </p:cNvPr>
          <p:cNvSpPr/>
          <p:nvPr/>
        </p:nvSpPr>
        <p:spPr>
          <a:xfrm>
            <a:off x="2286000" y="4681835"/>
            <a:ext cx="4572000" cy="461665"/>
          </a:xfrm>
          <a:prstGeom prst="rect">
            <a:avLst/>
          </a:prstGeom>
        </p:spPr>
        <p:txBody>
          <a:bodyPr>
            <a:spAutoFit/>
          </a:bodyPr>
          <a:lstStyle/>
          <a:p>
            <a:pPr algn="ctr"/>
            <a:r>
              <a:rPr lang="en-US" sz="1200" i="1" dirty="0">
                <a:latin typeface="Calibri" panose="020F0502020204030204" pitchFamily="34" charset="0"/>
                <a:cs typeface="Calibri" panose="020F0502020204030204" pitchFamily="34" charset="0"/>
              </a:rPr>
              <a:t>President Obama at a Cabinet meeting April 20, 2009, at the White House. </a:t>
            </a:r>
          </a:p>
        </p:txBody>
      </p:sp>
    </p:spTree>
    <p:extLst>
      <p:ext uri="{BB962C8B-B14F-4D97-AF65-F5344CB8AC3E}">
        <p14:creationId xmlns:p14="http://schemas.microsoft.com/office/powerpoint/2010/main" val="2754560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4400" dirty="0"/>
              <a:t>The Cabinet</a:t>
            </a:r>
          </a:p>
        </p:txBody>
      </p:sp>
      <p:sp>
        <p:nvSpPr>
          <p:cNvPr id="3" name="Content Placeholder 2"/>
          <p:cNvSpPr>
            <a:spLocks noGrp="1"/>
          </p:cNvSpPr>
          <p:nvPr>
            <p:ph type="body" sz="quarter" idx="10"/>
          </p:nvPr>
        </p:nvSpPr>
        <p:spPr>
          <a:xfrm>
            <a:off x="457200" y="1158874"/>
            <a:ext cx="3303917" cy="3361367"/>
          </a:xfrm>
        </p:spPr>
        <p:txBody>
          <a:bodyPr/>
          <a:lstStyle/>
          <a:p>
            <a:pPr>
              <a:buFont typeface="Wingdings" panose="05000000000000000000" pitchFamily="2" charset="2"/>
              <a:buChar char="q"/>
            </a:pPr>
            <a:r>
              <a:rPr lang="en-US" sz="1600" dirty="0"/>
              <a:t>Department of Agriculture</a:t>
            </a:r>
          </a:p>
          <a:p>
            <a:pPr>
              <a:buFont typeface="Wingdings" panose="05000000000000000000" pitchFamily="2" charset="2"/>
              <a:buChar char="q"/>
            </a:pPr>
            <a:r>
              <a:rPr lang="en-US" sz="1600" dirty="0"/>
              <a:t>Department of Commerce</a:t>
            </a:r>
          </a:p>
          <a:p>
            <a:pPr>
              <a:buFont typeface="Wingdings" panose="05000000000000000000" pitchFamily="2" charset="2"/>
              <a:buChar char="q"/>
            </a:pPr>
            <a:r>
              <a:rPr lang="en-US" sz="1600" dirty="0"/>
              <a:t>Department of Defense</a:t>
            </a:r>
          </a:p>
          <a:p>
            <a:pPr>
              <a:buFont typeface="Wingdings" panose="05000000000000000000" pitchFamily="2" charset="2"/>
              <a:buChar char="q"/>
            </a:pPr>
            <a:r>
              <a:rPr lang="en-US" sz="1600" dirty="0"/>
              <a:t>Department of Education</a:t>
            </a:r>
          </a:p>
          <a:p>
            <a:pPr>
              <a:buFont typeface="Wingdings" panose="05000000000000000000" pitchFamily="2" charset="2"/>
              <a:buChar char="q"/>
            </a:pPr>
            <a:r>
              <a:rPr lang="en-US" sz="1600" dirty="0"/>
              <a:t>Department of Energy</a:t>
            </a:r>
          </a:p>
          <a:p>
            <a:pPr>
              <a:buFont typeface="Wingdings" panose="05000000000000000000" pitchFamily="2" charset="2"/>
              <a:buChar char="q"/>
            </a:pPr>
            <a:r>
              <a:rPr lang="en-US" sz="1600" dirty="0"/>
              <a:t>Department of Health and Human Services</a:t>
            </a:r>
          </a:p>
          <a:p>
            <a:pPr>
              <a:buFont typeface="Wingdings" panose="05000000000000000000" pitchFamily="2" charset="2"/>
              <a:buChar char="q"/>
            </a:pPr>
            <a:r>
              <a:rPr lang="en-US" sz="1600" dirty="0"/>
              <a:t>Department of Homeland Security</a:t>
            </a:r>
          </a:p>
        </p:txBody>
      </p:sp>
      <p:sp>
        <p:nvSpPr>
          <p:cNvPr id="6" name="Rectangle 5">
            <a:extLst>
              <a:ext uri="{FF2B5EF4-FFF2-40B4-BE49-F238E27FC236}">
                <a16:creationId xmlns:a16="http://schemas.microsoft.com/office/drawing/2014/main" id="{483D55BC-C6AB-4542-A3FC-DEFD59255225}"/>
              </a:ext>
            </a:extLst>
          </p:cNvPr>
          <p:cNvSpPr/>
          <p:nvPr/>
        </p:nvSpPr>
        <p:spPr>
          <a:xfrm>
            <a:off x="4770407" y="1158874"/>
            <a:ext cx="3079631" cy="2554545"/>
          </a:xfrm>
          <a:prstGeom prst="rect">
            <a:avLst/>
          </a:prstGeom>
        </p:spPr>
        <p:txBody>
          <a:bodyPr wrap="square">
            <a:spAutoFit/>
          </a:bodyPr>
          <a:lstStyle/>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Housing and Urban Development</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the Interior</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Justice</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Labor</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State</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Transportation</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the Treasury</a:t>
            </a:r>
          </a:p>
          <a:p>
            <a:pPr marL="342900" indent="-342900">
              <a:buClr>
                <a:schemeClr val="accent5">
                  <a:lumMod val="75000"/>
                </a:schemeClr>
              </a:buClr>
              <a:buFont typeface="Wingdings" panose="05000000000000000000" pitchFamily="2" charset="2"/>
              <a:buChar char="q"/>
            </a:pPr>
            <a:r>
              <a:rPr lang="en-US" sz="1600" dirty="0">
                <a:solidFill>
                  <a:schemeClr val="accent4">
                    <a:lumMod val="75000"/>
                  </a:schemeClr>
                </a:solidFill>
                <a:latin typeface="Calibri" panose="020F0502020204030204" pitchFamily="34" charset="0"/>
                <a:cs typeface="Calibri" panose="020F0502020204030204" pitchFamily="34" charset="0"/>
              </a:rPr>
              <a:t>Department of Veterans Affairs</a:t>
            </a:r>
          </a:p>
        </p:txBody>
      </p:sp>
      <p:pic>
        <p:nvPicPr>
          <p:cNvPr id="8" name="Picture 7">
            <a:extLst>
              <a:ext uri="{FF2B5EF4-FFF2-40B4-BE49-F238E27FC236}">
                <a16:creationId xmlns:a16="http://schemas.microsoft.com/office/drawing/2014/main" id="{46E34587-6A43-45E7-A19F-C96AF07BDB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07898" y="3713419"/>
            <a:ext cx="953219" cy="1401793"/>
          </a:xfrm>
          <a:prstGeom prst="rect">
            <a:avLst/>
          </a:prstGeom>
        </p:spPr>
      </p:pic>
      <p:sp>
        <p:nvSpPr>
          <p:cNvPr id="9" name="Rectangle 8">
            <a:extLst>
              <a:ext uri="{FF2B5EF4-FFF2-40B4-BE49-F238E27FC236}">
                <a16:creationId xmlns:a16="http://schemas.microsoft.com/office/drawing/2014/main" id="{4B5A908D-42DF-4C89-A215-625B62B1DFB3}"/>
              </a:ext>
              <a:ext uri="{C183D7F6-B498-43B3-948B-1728B52AA6E4}">
                <adec:decorative xmlns:adec="http://schemas.microsoft.com/office/drawing/2017/decorative" val="1"/>
              </a:ext>
            </a:extLst>
          </p:cNvPr>
          <p:cNvSpPr/>
          <p:nvPr/>
        </p:nvSpPr>
        <p:spPr>
          <a:xfrm>
            <a:off x="3407434" y="4091149"/>
            <a:ext cx="4572000" cy="646331"/>
          </a:xfrm>
          <a:prstGeom prst="rect">
            <a:avLst/>
          </a:prstGeom>
        </p:spPr>
        <p:txBody>
          <a:bodyPr>
            <a:spAutoFit/>
          </a:bodyPr>
          <a:lstStyle/>
          <a:p>
            <a:pPr algn="ctr"/>
            <a:r>
              <a:rPr lang="en-US" i="1" dirty="0">
                <a:latin typeface="Calibri" panose="020F0502020204030204" pitchFamily="34" charset="0"/>
                <a:cs typeface="Calibri" panose="020F0502020204030204" pitchFamily="34" charset="0"/>
              </a:rPr>
              <a:t>Socratic question:</a:t>
            </a:r>
          </a:p>
          <a:p>
            <a:pPr algn="ctr"/>
            <a:r>
              <a:rPr lang="en-US" i="1" dirty="0">
                <a:latin typeface="Calibri" panose="020F0502020204030204" pitchFamily="34" charset="0"/>
                <a:cs typeface="Calibri" panose="020F0502020204030204" pitchFamily="34" charset="0"/>
              </a:rPr>
              <a:t>In which department is CDC is located?</a:t>
            </a:r>
          </a:p>
        </p:txBody>
      </p:sp>
    </p:spTree>
    <p:extLst>
      <p:ext uri="{BB962C8B-B14F-4D97-AF65-F5344CB8AC3E}">
        <p14:creationId xmlns:p14="http://schemas.microsoft.com/office/powerpoint/2010/main" val="335489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91706" y="-156331"/>
            <a:ext cx="8229600" cy="857250"/>
          </a:xfrm>
        </p:spPr>
        <p:txBody>
          <a:bodyPr/>
          <a:lstStyle/>
          <a:p>
            <a:pPr algn="ctr"/>
            <a:r>
              <a:rPr lang="en-US" sz="3200" dirty="0"/>
              <a:t>Department of Health and Human Services</a:t>
            </a:r>
          </a:p>
        </p:txBody>
      </p:sp>
      <p:pic>
        <p:nvPicPr>
          <p:cNvPr id="5" name="Picture 4" descr="Department of Health and Human Services organization chart. CDC Director answers to the Secretary of the US Department of Health and Human Services Secretary; the Secretary of the US Department of Health and Human Services Secretary answers to the President.">
            <a:extLst>
              <a:ext uri="{FF2B5EF4-FFF2-40B4-BE49-F238E27FC236}">
                <a16:creationId xmlns:a16="http://schemas.microsoft.com/office/drawing/2014/main" id="{716745E8-0446-4BE3-A435-3B5674FCA444}"/>
              </a:ext>
            </a:extLst>
          </p:cNvPr>
          <p:cNvPicPr>
            <a:picLocks noChangeAspect="1"/>
          </p:cNvPicPr>
          <p:nvPr/>
        </p:nvPicPr>
        <p:blipFill>
          <a:blip r:embed="rId3"/>
          <a:stretch>
            <a:fillRect/>
          </a:stretch>
        </p:blipFill>
        <p:spPr>
          <a:xfrm>
            <a:off x="348329" y="700919"/>
            <a:ext cx="4560498" cy="4261449"/>
          </a:xfrm>
          <a:prstGeom prst="rect">
            <a:avLst/>
          </a:prstGeom>
        </p:spPr>
      </p:pic>
      <p:sp>
        <p:nvSpPr>
          <p:cNvPr id="7" name="AutoShape 35" descr="Highlighting HHS secretary in the HHS organization chart">
            <a:extLst>
              <a:ext uri="{FF2B5EF4-FFF2-40B4-BE49-F238E27FC236}">
                <a16:creationId xmlns:a16="http://schemas.microsoft.com/office/drawing/2014/main" id="{2F1F7591-BB44-4660-ACEA-F7449461DF20}"/>
              </a:ext>
            </a:extLst>
          </p:cNvPr>
          <p:cNvSpPr>
            <a:spLocks noChangeArrowheads="1"/>
          </p:cNvSpPr>
          <p:nvPr/>
        </p:nvSpPr>
        <p:spPr bwMode="auto">
          <a:xfrm>
            <a:off x="2097335" y="700919"/>
            <a:ext cx="1062486" cy="179477"/>
          </a:xfrm>
          <a:prstGeom prst="roundRect">
            <a:avLst>
              <a:gd name="adj" fmla="val 16667"/>
            </a:avLst>
          </a:prstGeom>
          <a:solidFill>
            <a:srgbClr val="BBE0E3">
              <a:alpha val="0"/>
            </a:srgbClr>
          </a:solidFill>
          <a:ln w="57150">
            <a:solidFill>
              <a:srgbClr val="FF0000"/>
            </a:solidFill>
            <a:round/>
            <a:headEnd/>
            <a:tailEnd/>
          </a:ln>
        </p:spPr>
        <p:txBody>
          <a:bodyPr wrap="none" anchor="ctr"/>
          <a:lstStyle>
            <a:lvl1pPr eaLnBrk="0" hangingPunct="0">
              <a:spcBef>
                <a:spcPct val="20000"/>
              </a:spcBef>
              <a:buChar char="•"/>
              <a:defRPr sz="3600">
                <a:solidFill>
                  <a:schemeClr val="bg1"/>
                </a:solidFill>
                <a:latin typeface="Tahoma" pitchFamily="34" charset="0"/>
              </a:defRPr>
            </a:lvl1pPr>
            <a:lvl2pPr marL="742950" indent="-285750" eaLnBrk="0" hangingPunct="0">
              <a:spcBef>
                <a:spcPct val="20000"/>
              </a:spcBef>
              <a:buChar char="–"/>
              <a:defRPr sz="3200">
                <a:solidFill>
                  <a:schemeClr val="bg1"/>
                </a:solidFill>
                <a:latin typeface="Tahoma" pitchFamily="34" charset="0"/>
              </a:defRPr>
            </a:lvl2pPr>
            <a:lvl3pPr marL="1143000" indent="-228600" eaLnBrk="0" hangingPunct="0">
              <a:spcBef>
                <a:spcPct val="20000"/>
              </a:spcBef>
              <a:buChar char="•"/>
              <a:defRPr sz="2800">
                <a:solidFill>
                  <a:schemeClr val="bg1"/>
                </a:solidFill>
                <a:latin typeface="Tahoma" pitchFamily="34" charset="0"/>
              </a:defRPr>
            </a:lvl3pPr>
            <a:lvl4pPr marL="1600200" indent="-228600" eaLnBrk="0" hangingPunct="0">
              <a:spcBef>
                <a:spcPct val="20000"/>
              </a:spcBef>
              <a:buChar char="–"/>
              <a:defRPr sz="2800">
                <a:solidFill>
                  <a:schemeClr val="bg1"/>
                </a:solidFill>
                <a:latin typeface="Tahoma" pitchFamily="34" charset="0"/>
              </a:defRPr>
            </a:lvl4pPr>
            <a:lvl5pPr marL="2057400" indent="-228600" eaLnBrk="0" hangingPunct="0">
              <a:spcBef>
                <a:spcPct val="20000"/>
              </a:spcBef>
              <a:buChar char="»"/>
              <a:defRPr sz="2800">
                <a:solidFill>
                  <a:schemeClr val="bg1"/>
                </a:solidFill>
                <a:latin typeface="Tahoma" pitchFamily="34" charset="0"/>
              </a:defRPr>
            </a:lvl5pPr>
            <a:lvl6pPr marL="2514600" indent="-228600" eaLnBrk="0" fontAlgn="base" hangingPunct="0">
              <a:spcBef>
                <a:spcPct val="20000"/>
              </a:spcBef>
              <a:spcAft>
                <a:spcPct val="0"/>
              </a:spcAft>
              <a:buChar char="»"/>
              <a:defRPr sz="2800">
                <a:solidFill>
                  <a:schemeClr val="bg1"/>
                </a:solidFill>
                <a:latin typeface="Tahoma" pitchFamily="34" charset="0"/>
              </a:defRPr>
            </a:lvl6pPr>
            <a:lvl7pPr marL="2971800" indent="-228600" eaLnBrk="0" fontAlgn="base" hangingPunct="0">
              <a:spcBef>
                <a:spcPct val="20000"/>
              </a:spcBef>
              <a:spcAft>
                <a:spcPct val="0"/>
              </a:spcAft>
              <a:buChar char="»"/>
              <a:defRPr sz="2800">
                <a:solidFill>
                  <a:schemeClr val="bg1"/>
                </a:solidFill>
                <a:latin typeface="Tahoma" pitchFamily="34" charset="0"/>
              </a:defRPr>
            </a:lvl7pPr>
            <a:lvl8pPr marL="3429000" indent="-228600" eaLnBrk="0" fontAlgn="base" hangingPunct="0">
              <a:spcBef>
                <a:spcPct val="20000"/>
              </a:spcBef>
              <a:spcAft>
                <a:spcPct val="0"/>
              </a:spcAft>
              <a:buChar char="»"/>
              <a:defRPr sz="2800">
                <a:solidFill>
                  <a:schemeClr val="bg1"/>
                </a:solidFill>
                <a:latin typeface="Tahoma" pitchFamily="34" charset="0"/>
              </a:defRPr>
            </a:lvl8pPr>
            <a:lvl9pPr marL="3886200" indent="-228600" eaLnBrk="0" fontAlgn="base" hangingPunct="0">
              <a:spcBef>
                <a:spcPct val="20000"/>
              </a:spcBef>
              <a:spcAft>
                <a:spcPct val="0"/>
              </a:spcAft>
              <a:buChar char="»"/>
              <a:defRPr sz="2800">
                <a:solidFill>
                  <a:schemeClr val="bg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ndParaRPr>
          </a:p>
        </p:txBody>
      </p:sp>
      <p:pic>
        <p:nvPicPr>
          <p:cNvPr id="11" name="Picture 10" descr="Highlighting CDC in the HHS organization chart&#10;">
            <a:extLst>
              <a:ext uri="{FF2B5EF4-FFF2-40B4-BE49-F238E27FC236}">
                <a16:creationId xmlns:a16="http://schemas.microsoft.com/office/drawing/2014/main" id="{7D6F0196-4EE2-4C08-AC5F-1967645624CE}"/>
              </a:ext>
            </a:extLst>
          </p:cNvPr>
          <p:cNvPicPr>
            <a:picLocks noChangeAspect="1"/>
          </p:cNvPicPr>
          <p:nvPr/>
        </p:nvPicPr>
        <p:blipFill>
          <a:blip r:embed="rId4"/>
          <a:stretch>
            <a:fillRect/>
          </a:stretch>
        </p:blipFill>
        <p:spPr>
          <a:xfrm>
            <a:off x="2771034" y="1819593"/>
            <a:ext cx="991379" cy="454808"/>
          </a:xfrm>
          <a:prstGeom prst="rect">
            <a:avLst/>
          </a:prstGeom>
        </p:spPr>
      </p:pic>
      <p:pic>
        <p:nvPicPr>
          <p:cNvPr id="10" name="Picture 9">
            <a:extLst>
              <a:ext uri="{FF2B5EF4-FFF2-40B4-BE49-F238E27FC236}">
                <a16:creationId xmlns:a16="http://schemas.microsoft.com/office/drawing/2014/main" id="{45DA813C-7BEC-4AFF-9901-62AF86D089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58136" y="2505460"/>
            <a:ext cx="1524132" cy="2237426"/>
          </a:xfrm>
          <a:prstGeom prst="rect">
            <a:avLst/>
          </a:prstGeom>
        </p:spPr>
      </p:pic>
      <p:sp>
        <p:nvSpPr>
          <p:cNvPr id="12" name="Rectangle 11">
            <a:extLst>
              <a:ext uri="{FF2B5EF4-FFF2-40B4-BE49-F238E27FC236}">
                <a16:creationId xmlns:a16="http://schemas.microsoft.com/office/drawing/2014/main" id="{03D5EA21-8DA5-4656-9DC0-B86ABC5C493E}"/>
              </a:ext>
            </a:extLst>
          </p:cNvPr>
          <p:cNvSpPr/>
          <p:nvPr/>
        </p:nvSpPr>
        <p:spPr>
          <a:xfrm>
            <a:off x="5346419" y="880396"/>
            <a:ext cx="2622827" cy="1477328"/>
          </a:xfrm>
          <a:prstGeom prst="rect">
            <a:avLst/>
          </a:prstGeom>
        </p:spPr>
        <p:txBody>
          <a:bodyPr wrap="square">
            <a:spAutoFit/>
          </a:bodyPr>
          <a:lstStyle/>
          <a:p>
            <a:pPr algn="ctr"/>
            <a:r>
              <a:rPr lang="en-US" i="1" dirty="0">
                <a:latin typeface="Calibri" panose="020F0502020204030204" pitchFamily="34" charset="0"/>
                <a:cs typeface="Calibri" panose="020F0502020204030204" pitchFamily="34" charset="0"/>
              </a:rPr>
              <a:t>Socratic question:</a:t>
            </a:r>
          </a:p>
          <a:p>
            <a:pPr algn="ctr"/>
            <a:r>
              <a:rPr lang="en-US" i="1" dirty="0">
                <a:latin typeface="Calibri" panose="020F0502020204030204" pitchFamily="34" charset="0"/>
                <a:cs typeface="Calibri" panose="020F0502020204030204" pitchFamily="34" charset="0"/>
              </a:rPr>
              <a:t>Who does the Director of CDC answer to?</a:t>
            </a:r>
          </a:p>
          <a:p>
            <a:pPr algn="ctr"/>
            <a:r>
              <a:rPr lang="en-US" i="1" dirty="0">
                <a:latin typeface="Calibri" panose="020F0502020204030204" pitchFamily="34" charset="0"/>
                <a:cs typeface="Calibri" panose="020F0502020204030204" pitchFamily="34" charset="0"/>
              </a:rPr>
              <a:t>Who does the Secretary of HHS answer to?  </a:t>
            </a:r>
          </a:p>
        </p:txBody>
      </p:sp>
    </p:spTree>
    <p:extLst>
      <p:ext uri="{BB962C8B-B14F-4D97-AF65-F5344CB8AC3E}">
        <p14:creationId xmlns:p14="http://schemas.microsoft.com/office/powerpoint/2010/main" val="182549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Key Source of Law: State Statute</a:t>
            </a:r>
          </a:p>
        </p:txBody>
      </p:sp>
      <p:sp>
        <p:nvSpPr>
          <p:cNvPr id="4" name="Text Placeholder 3"/>
          <p:cNvSpPr>
            <a:spLocks noGrp="1"/>
          </p:cNvSpPr>
          <p:nvPr>
            <p:ph type="body" sz="quarter" idx="10"/>
          </p:nvPr>
        </p:nvSpPr>
        <p:spPr/>
        <p:txBody>
          <a:bodyPr/>
          <a:lstStyle/>
          <a:p>
            <a:pPr marL="0" indent="0">
              <a:buNone/>
            </a:pPr>
            <a:r>
              <a:rPr lang="en-US" dirty="0"/>
              <a:t>The Department of Human Resources is created and established to safeguard and promote the health of the people of this state and is empowered to employ all legal means appropriate to that end. Illustrating, without limiting, the foregoing grant of authority, the department is empowered to: </a:t>
            </a:r>
          </a:p>
          <a:p>
            <a:pPr marL="0" indent="0">
              <a:buNone/>
            </a:pPr>
            <a:r>
              <a:rPr lang="en-US" dirty="0"/>
              <a:t>(1) Provide epidemiological investigations and laboratory facilities and services in the detection and control of disease, disorders, and disabilities and to provide research, conduct investigations, and disseminate information concerning reduction in the incidence and proper control of disease, disorders, and disabilities . . . </a:t>
            </a:r>
          </a:p>
          <a:p>
            <a:pPr marL="0" indent="0">
              <a:buNone/>
            </a:pPr>
            <a:endParaRPr lang="en-US" dirty="0"/>
          </a:p>
          <a:p>
            <a:pPr marL="0" indent="0">
              <a:buNone/>
            </a:pPr>
            <a:r>
              <a:rPr lang="en-US" b="1" dirty="0"/>
              <a:t>Official Code of Georgia § 31-2-1.</a:t>
            </a:r>
          </a:p>
          <a:p>
            <a:endParaRPr lang="en-US" dirty="0"/>
          </a:p>
        </p:txBody>
      </p:sp>
    </p:spTree>
    <p:extLst>
      <p:ext uri="{BB962C8B-B14F-4D97-AF65-F5344CB8AC3E}">
        <p14:creationId xmlns:p14="http://schemas.microsoft.com/office/powerpoint/2010/main" val="283036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4400" dirty="0"/>
              <a:t>Key Source of Law: Cases</a:t>
            </a:r>
          </a:p>
        </p:txBody>
      </p:sp>
      <p:sp>
        <p:nvSpPr>
          <p:cNvPr id="3" name="Content Placeholder 2"/>
          <p:cNvSpPr>
            <a:spLocks noGrp="1"/>
          </p:cNvSpPr>
          <p:nvPr>
            <p:ph type="body" sz="quarter" idx="10"/>
          </p:nvPr>
        </p:nvSpPr>
        <p:spPr>
          <a:xfrm>
            <a:off x="457200" y="909493"/>
            <a:ext cx="4410635" cy="3341688"/>
          </a:xfrm>
        </p:spPr>
        <p:txBody>
          <a:bodyPr/>
          <a:lstStyle/>
          <a:p>
            <a:pPr marL="0" indent="0">
              <a:buNone/>
            </a:pPr>
            <a:r>
              <a:rPr lang="en-US" b="1" i="1" dirty="0"/>
              <a:t>Jacobson v. Massachusetts</a:t>
            </a:r>
          </a:p>
          <a:p>
            <a:pPr>
              <a:buFont typeface="Wingdings" panose="05000000000000000000" pitchFamily="2" charset="2"/>
              <a:buChar char="q"/>
            </a:pPr>
            <a:r>
              <a:rPr lang="en-US" dirty="0"/>
              <a:t>Setting: 1902 smallpox outbreak</a:t>
            </a:r>
          </a:p>
          <a:p>
            <a:pPr>
              <a:buFont typeface="Wingdings" panose="05000000000000000000" pitchFamily="2" charset="2"/>
              <a:buChar char="q"/>
            </a:pPr>
            <a:r>
              <a:rPr lang="en-US" dirty="0"/>
              <a:t>Law: State statute compelling vaccination</a:t>
            </a:r>
          </a:p>
          <a:p>
            <a:pPr>
              <a:buFont typeface="Wingdings" panose="05000000000000000000" pitchFamily="2" charset="2"/>
              <a:buChar char="q"/>
            </a:pPr>
            <a:r>
              <a:rPr lang="en-US" dirty="0"/>
              <a:t>Issue: Defendant refused vaccination and fined $5; challenged the constitutionality of the law</a:t>
            </a:r>
          </a:p>
          <a:p>
            <a:pPr>
              <a:buFont typeface="Wingdings" panose="05000000000000000000" pitchFamily="2" charset="2"/>
              <a:buChar char="q"/>
            </a:pPr>
            <a:r>
              <a:rPr lang="en-US" dirty="0"/>
              <a:t>Holding: US Supreme Court upheld the law in 1905</a:t>
            </a:r>
          </a:p>
          <a:p>
            <a:pPr lvl="1">
              <a:buClr>
                <a:srgbClr val="0039A6"/>
              </a:buClr>
              <a:buFont typeface="Wingdings" panose="05000000000000000000" pitchFamily="2" charset="2"/>
              <a:buChar char="§"/>
            </a:pPr>
            <a:r>
              <a:rPr lang="en-US" sz="1800" dirty="0"/>
              <a:t>“[T]here are manifold restraints to which every person is necessarily subject for the common good.”</a:t>
            </a:r>
          </a:p>
          <a:p>
            <a:pPr marL="457200" lvl="1" indent="0">
              <a:buNone/>
            </a:pPr>
            <a:endParaRPr lang="en-US" dirty="0"/>
          </a:p>
          <a:p>
            <a:pPr marL="457200" lvl="1" indent="0">
              <a:buNone/>
            </a:pPr>
            <a:endParaRPr lang="en-US" dirty="0"/>
          </a:p>
        </p:txBody>
      </p:sp>
      <p:pic>
        <p:nvPicPr>
          <p:cNvPr id="4" name="Picture 3" descr="Photo: Justice Harlan"/>
          <p:cNvPicPr>
            <a:picLocks noChangeAspect="1"/>
          </p:cNvPicPr>
          <p:nvPr/>
        </p:nvPicPr>
        <p:blipFill>
          <a:blip r:embed="rId3"/>
          <a:stretch>
            <a:fillRect/>
          </a:stretch>
        </p:blipFill>
        <p:spPr>
          <a:xfrm>
            <a:off x="6120529" y="1063229"/>
            <a:ext cx="2566271" cy="3426816"/>
          </a:xfrm>
          <a:prstGeom prst="rect">
            <a:avLst/>
          </a:prstGeom>
        </p:spPr>
      </p:pic>
      <p:sp>
        <p:nvSpPr>
          <p:cNvPr id="5" name="Rectangle 4"/>
          <p:cNvSpPr/>
          <p:nvPr/>
        </p:nvSpPr>
        <p:spPr>
          <a:xfrm>
            <a:off x="6661794" y="4490045"/>
            <a:ext cx="1483740" cy="369332"/>
          </a:xfrm>
          <a:prstGeom prst="rect">
            <a:avLst/>
          </a:prstGeom>
        </p:spPr>
        <p:txBody>
          <a:bodyPr wrap="none">
            <a:spAutoFit/>
          </a:bodyPr>
          <a:lstStyle/>
          <a:p>
            <a:r>
              <a:rPr lang="en-US" dirty="0">
                <a:solidFill>
                  <a:schemeClr val="accent4">
                    <a:lumMod val="75000"/>
                  </a:schemeClr>
                </a:solidFill>
                <a:latin typeface="Calibri" panose="020F0502020204030204" pitchFamily="34" charset="0"/>
              </a:rPr>
              <a:t>Justice Harlan</a:t>
            </a:r>
          </a:p>
        </p:txBody>
      </p:sp>
    </p:spTree>
    <p:extLst>
      <p:ext uri="{BB962C8B-B14F-4D97-AF65-F5344CB8AC3E}">
        <p14:creationId xmlns:p14="http://schemas.microsoft.com/office/powerpoint/2010/main" val="92175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Selected Legal Issues in Public Health</a:t>
            </a:r>
          </a:p>
        </p:txBody>
      </p:sp>
      <p:sp>
        <p:nvSpPr>
          <p:cNvPr id="3" name="Content Placeholder 2"/>
          <p:cNvSpPr>
            <a:spLocks noGrp="1"/>
          </p:cNvSpPr>
          <p:nvPr>
            <p:ph type="body" sz="quarter" idx="10"/>
          </p:nvPr>
        </p:nvSpPr>
        <p:spPr>
          <a:xfrm>
            <a:off x="457200" y="1158875"/>
            <a:ext cx="6941127" cy="3341688"/>
          </a:xfrm>
        </p:spPr>
        <p:txBody>
          <a:bodyPr/>
          <a:lstStyle/>
          <a:p>
            <a:pPr>
              <a:buFont typeface="Wingdings" panose="05000000000000000000" pitchFamily="2" charset="2"/>
              <a:buChar char="q"/>
            </a:pPr>
            <a:r>
              <a:rPr lang="en-US" sz="2400" dirty="0"/>
              <a:t>Balancing individual v. state interests </a:t>
            </a:r>
          </a:p>
          <a:p>
            <a:pPr>
              <a:buFont typeface="Wingdings" panose="05000000000000000000" pitchFamily="2" charset="2"/>
              <a:buChar char="q"/>
            </a:pPr>
            <a:r>
              <a:rPr lang="en-US" sz="2400" dirty="0"/>
              <a:t> Jurisdiction</a:t>
            </a:r>
          </a:p>
          <a:p>
            <a:pPr>
              <a:buFont typeface="Wingdings" panose="05000000000000000000" pitchFamily="2" charset="2"/>
              <a:buChar char="q"/>
            </a:pPr>
            <a:r>
              <a:rPr lang="en-US" sz="2400" dirty="0"/>
              <a:t> Duty</a:t>
            </a:r>
          </a:p>
          <a:p>
            <a:pPr>
              <a:buFont typeface="Wingdings" panose="05000000000000000000" pitchFamily="2" charset="2"/>
              <a:buChar char="q"/>
            </a:pPr>
            <a:r>
              <a:rPr lang="en-US" sz="2400" dirty="0"/>
              <a:t> Authority to act</a:t>
            </a:r>
          </a:p>
          <a:p>
            <a:pPr>
              <a:buFont typeface="Wingdings" panose="05000000000000000000" pitchFamily="2" charset="2"/>
              <a:buChar char="q"/>
            </a:pPr>
            <a:r>
              <a:rPr lang="en-US" sz="2400" dirty="0"/>
              <a:t> Liability</a:t>
            </a:r>
          </a:p>
          <a:p>
            <a:pPr>
              <a:buFont typeface="Wingdings" panose="05000000000000000000" pitchFamily="2" charset="2"/>
              <a:buChar char="q"/>
            </a:pPr>
            <a:r>
              <a:rPr lang="en-US" sz="2400" dirty="0"/>
              <a:t> Property</a:t>
            </a:r>
          </a:p>
          <a:p>
            <a:pPr>
              <a:buFont typeface="Wingdings" panose="05000000000000000000" pitchFamily="2" charset="2"/>
              <a:buChar char="q"/>
            </a:pPr>
            <a:r>
              <a:rPr lang="en-US" sz="2400" dirty="0"/>
              <a:t> Ethics</a:t>
            </a:r>
          </a:p>
          <a:p>
            <a:pPr>
              <a:buFont typeface="Wingdings" panose="05000000000000000000" pitchFamily="2" charset="2"/>
              <a:buChar char="q"/>
            </a:pPr>
            <a:r>
              <a:rPr lang="en-US" sz="2400" dirty="0"/>
              <a:t> Privacy</a:t>
            </a:r>
          </a:p>
          <a:p>
            <a:endParaRPr lang="en-US" dirty="0"/>
          </a:p>
        </p:txBody>
      </p:sp>
    </p:spTree>
    <p:extLst>
      <p:ext uri="{BB962C8B-B14F-4D97-AF65-F5344CB8AC3E}">
        <p14:creationId xmlns:p14="http://schemas.microsoft.com/office/powerpoint/2010/main" val="130357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dirty="0"/>
              <a:t>Disclaimer</a:t>
            </a:r>
          </a:p>
        </p:txBody>
      </p:sp>
      <p:sp>
        <p:nvSpPr>
          <p:cNvPr id="3" name="Content Placeholder 2"/>
          <p:cNvSpPr>
            <a:spLocks noGrp="1"/>
          </p:cNvSpPr>
          <p:nvPr>
            <p:ph type="body" sz="quarter" idx="10"/>
          </p:nvPr>
        </p:nvSpPr>
        <p:spPr>
          <a:xfrm>
            <a:off x="457200" y="1158875"/>
            <a:ext cx="8229600" cy="3341688"/>
          </a:xfrm>
        </p:spPr>
        <p:txBody>
          <a:bodyPr/>
          <a:lstStyle/>
          <a:p>
            <a:pPr marL="0" indent="0">
              <a:buNone/>
            </a:pPr>
            <a:r>
              <a:rPr lang="en-US" dirty="0"/>
              <a:t>The contents of this presentation have not been formally disseminated by the Centers for Disease Control and Prevention and should not be construed to represent any agency determination or policy. These materials are for instructional use only and are not intended as a substitute for professional legal or other advice.  While every effort has been made to verify the accuracy of these materials, legal authorities and requirements may vary from jurisdiction to jurisdiction.  Always seek the advice of an attorney or other qualified professional with any questions you may have regarding a legal matter.</a:t>
            </a:r>
          </a:p>
          <a:p>
            <a:pPr marL="0" indent="0">
              <a:buNone/>
            </a:pPr>
            <a:endParaRPr lang="en-US" dirty="0"/>
          </a:p>
        </p:txBody>
      </p:sp>
    </p:spTree>
    <p:extLst>
      <p:ext uri="{BB962C8B-B14F-4D97-AF65-F5344CB8AC3E}">
        <p14:creationId xmlns:p14="http://schemas.microsoft.com/office/powerpoint/2010/main" val="247195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Hypothetical Table Top Exercise</a:t>
            </a:r>
          </a:p>
        </p:txBody>
      </p:sp>
      <p:sp>
        <p:nvSpPr>
          <p:cNvPr id="4" name="Text Placeholder 3"/>
          <p:cNvSpPr>
            <a:spLocks noGrp="1"/>
          </p:cNvSpPr>
          <p:nvPr>
            <p:ph type="body" sz="quarter" idx="10"/>
          </p:nvPr>
        </p:nvSpPr>
        <p:spPr>
          <a:xfrm>
            <a:off x="1717963" y="4364181"/>
            <a:ext cx="4807527" cy="538163"/>
          </a:xfrm>
        </p:spPr>
        <p:txBody>
          <a:bodyPr/>
          <a:lstStyle/>
          <a:p>
            <a:pPr marL="0" indent="0" algn="ctr">
              <a:buNone/>
            </a:pPr>
            <a:r>
              <a:rPr lang="en-US" sz="4000" b="1" i="1" dirty="0"/>
              <a:t>Super Duck Flu! </a:t>
            </a:r>
          </a:p>
          <a:p>
            <a:endParaRPr lang="en-US" dirty="0"/>
          </a:p>
        </p:txBody>
      </p:sp>
      <p:pic>
        <p:nvPicPr>
          <p:cNvPr id="5" name="Picture 4" descr="Photo of a doctor carrying a sick duck."/>
          <p:cNvPicPr>
            <a:picLocks noChangeAspect="1"/>
          </p:cNvPicPr>
          <p:nvPr/>
        </p:nvPicPr>
        <p:blipFill>
          <a:blip r:embed="rId3"/>
          <a:stretch>
            <a:fillRect/>
          </a:stretch>
        </p:blipFill>
        <p:spPr>
          <a:xfrm>
            <a:off x="3048203" y="1063229"/>
            <a:ext cx="2147046" cy="3233503"/>
          </a:xfrm>
          <a:prstGeom prst="rect">
            <a:avLst/>
          </a:prstGeom>
        </p:spPr>
      </p:pic>
    </p:spTree>
    <p:extLst>
      <p:ext uri="{BB962C8B-B14F-4D97-AF65-F5344CB8AC3E}">
        <p14:creationId xmlns:p14="http://schemas.microsoft.com/office/powerpoint/2010/main" val="2257569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Hypothetical Table Top Exercise (Cont.)</a:t>
            </a:r>
          </a:p>
        </p:txBody>
      </p:sp>
      <p:sp>
        <p:nvSpPr>
          <p:cNvPr id="3" name="Content Placeholder 2"/>
          <p:cNvSpPr>
            <a:spLocks noGrp="1"/>
          </p:cNvSpPr>
          <p:nvPr>
            <p:ph type="body" sz="quarter" idx="10"/>
          </p:nvPr>
        </p:nvSpPr>
        <p:spPr>
          <a:xfrm>
            <a:off x="457200" y="1158875"/>
            <a:ext cx="8118764" cy="3341688"/>
          </a:xfrm>
        </p:spPr>
        <p:txBody>
          <a:bodyPr/>
          <a:lstStyle/>
          <a:p>
            <a:pPr>
              <a:buFont typeface="Wingdings" panose="05000000000000000000" pitchFamily="2" charset="2"/>
              <a:buChar char="q"/>
            </a:pPr>
            <a:r>
              <a:rPr lang="en-US" sz="2800" dirty="0"/>
              <a:t>Role play quarantine scenario</a:t>
            </a:r>
          </a:p>
          <a:p>
            <a:pPr lvl="1">
              <a:buClr>
                <a:srgbClr val="0039A6"/>
              </a:buClr>
              <a:buFont typeface="Wingdings" panose="05000000000000000000" pitchFamily="2" charset="2"/>
              <a:buChar char="§"/>
            </a:pPr>
            <a:r>
              <a:rPr lang="en-US" sz="2400" dirty="0"/>
              <a:t>Your role has been pre-assigned </a:t>
            </a:r>
          </a:p>
          <a:p>
            <a:pPr lvl="1">
              <a:buClr>
                <a:srgbClr val="0039A6"/>
              </a:buClr>
              <a:buFont typeface="Wingdings" panose="05000000000000000000" pitchFamily="2" charset="2"/>
              <a:buChar char="§"/>
            </a:pPr>
            <a:r>
              <a:rPr lang="en-US" sz="2400" dirty="0"/>
              <a:t>To make this fun and interesting, try to get into character</a:t>
            </a:r>
          </a:p>
          <a:p>
            <a:pPr lvl="2">
              <a:buClr>
                <a:srgbClr val="0039A6"/>
              </a:buClr>
            </a:pPr>
            <a:r>
              <a:rPr lang="en-US" dirty="0"/>
              <a:t>Think like the person you are supposed to be</a:t>
            </a:r>
          </a:p>
          <a:p>
            <a:pPr lvl="2">
              <a:buClr>
                <a:srgbClr val="0039A6"/>
              </a:buClr>
            </a:pPr>
            <a:r>
              <a:rPr lang="en-US" dirty="0"/>
              <a:t>Try to imagine what issues he or she would care about and why</a:t>
            </a:r>
          </a:p>
          <a:p>
            <a:pPr lvl="1">
              <a:buClr>
                <a:srgbClr val="0039A6"/>
              </a:buClr>
              <a:buFont typeface="Wingdings" panose="05000000000000000000" pitchFamily="2" charset="2"/>
              <a:buChar char="§"/>
            </a:pPr>
            <a:r>
              <a:rPr lang="en-US" sz="2400" dirty="0"/>
              <a:t>Try to refer to the laws and your own role description; if you have no idea . . . just  use common sense!</a:t>
            </a:r>
          </a:p>
          <a:p>
            <a:pPr lvl="1">
              <a:buClr>
                <a:srgbClr val="0039A6"/>
              </a:buClr>
              <a:buFont typeface="Wingdings" panose="05000000000000000000" pitchFamily="2" charset="2"/>
              <a:buChar char="§"/>
            </a:pPr>
            <a:r>
              <a:rPr lang="en-US" sz="2400" dirty="0"/>
              <a:t>Be creative in thinking about potential legal and practical solutions!</a:t>
            </a:r>
          </a:p>
        </p:txBody>
      </p:sp>
    </p:spTree>
    <p:extLst>
      <p:ext uri="{BB962C8B-B14F-4D97-AF65-F5344CB8AC3E}">
        <p14:creationId xmlns:p14="http://schemas.microsoft.com/office/powerpoint/2010/main" val="239087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0"/>
            <a:ext cx="8229600" cy="857250"/>
          </a:xfrm>
        </p:spPr>
        <p:txBody>
          <a:bodyPr/>
          <a:lstStyle/>
          <a:p>
            <a:pPr algn="ctr"/>
            <a:r>
              <a:rPr lang="en-US" sz="3600" dirty="0"/>
              <a:t>Introduction</a:t>
            </a:r>
          </a:p>
        </p:txBody>
      </p:sp>
      <p:sp>
        <p:nvSpPr>
          <p:cNvPr id="3" name="Content Placeholder 2"/>
          <p:cNvSpPr>
            <a:spLocks noGrp="1"/>
          </p:cNvSpPr>
          <p:nvPr>
            <p:ph type="body" sz="quarter" idx="10"/>
          </p:nvPr>
        </p:nvSpPr>
        <p:spPr>
          <a:xfrm>
            <a:off x="457200" y="857250"/>
            <a:ext cx="4410635" cy="3341688"/>
          </a:xfrm>
        </p:spPr>
        <p:txBody>
          <a:bodyPr/>
          <a:lstStyle/>
          <a:p>
            <a:pPr>
              <a:buFont typeface="Wingdings" panose="05000000000000000000" pitchFamily="2" charset="2"/>
              <a:buChar char="q"/>
            </a:pPr>
            <a:r>
              <a:rPr lang="en-US" sz="2400" b="1" dirty="0"/>
              <a:t>New lethal disease</a:t>
            </a:r>
          </a:p>
          <a:p>
            <a:pPr lvl="1">
              <a:buClr>
                <a:srgbClr val="0039A6"/>
              </a:buClr>
              <a:buFont typeface="Wingdings" panose="05000000000000000000" pitchFamily="2" charset="2"/>
              <a:buChar char="§"/>
            </a:pPr>
            <a:r>
              <a:rPr lang="en-US" dirty="0"/>
              <a:t>Super Duck Flu (SDF)</a:t>
            </a:r>
          </a:p>
          <a:p>
            <a:pPr lvl="1">
              <a:buClr>
                <a:srgbClr val="0039A6"/>
              </a:buClr>
              <a:buFont typeface="Wingdings" panose="05000000000000000000" pitchFamily="2" charset="2"/>
              <a:buChar char="§"/>
            </a:pPr>
            <a:r>
              <a:rPr lang="en-US" dirty="0"/>
              <a:t>Incubation period 4–5 days</a:t>
            </a:r>
          </a:p>
          <a:p>
            <a:pPr lvl="1">
              <a:buClr>
                <a:srgbClr val="0039A6"/>
              </a:buClr>
              <a:buFont typeface="Wingdings" panose="05000000000000000000" pitchFamily="2" charset="2"/>
              <a:buChar char="§"/>
            </a:pPr>
            <a:r>
              <a:rPr lang="en-US" dirty="0"/>
              <a:t>Transmissible (can be spread) before onset of symptoms</a:t>
            </a:r>
          </a:p>
          <a:p>
            <a:pPr lvl="2">
              <a:buClr>
                <a:srgbClr val="0039A6"/>
              </a:buClr>
            </a:pPr>
            <a:r>
              <a:rPr lang="en-US" dirty="0"/>
              <a:t>Spread through close person-to-person contact</a:t>
            </a:r>
          </a:p>
          <a:p>
            <a:pPr lvl="1">
              <a:buClr>
                <a:srgbClr val="0039A6"/>
              </a:buClr>
              <a:buFont typeface="Wingdings" panose="05000000000000000000" pitchFamily="2" charset="2"/>
              <a:buChar char="§"/>
            </a:pPr>
            <a:r>
              <a:rPr lang="en-US" dirty="0"/>
              <a:t>35% fatality rate (mainly 18–55 </a:t>
            </a:r>
            <a:r>
              <a:rPr lang="en-US" dirty="0" err="1"/>
              <a:t>yrs</a:t>
            </a:r>
            <a:r>
              <a:rPr lang="en-US" dirty="0"/>
              <a:t> old)</a:t>
            </a:r>
          </a:p>
          <a:p>
            <a:pPr lvl="2">
              <a:buClr>
                <a:srgbClr val="0039A6"/>
              </a:buClr>
            </a:pPr>
            <a:r>
              <a:rPr lang="en-US" dirty="0"/>
              <a:t>Compare to seasonal flu = 3% fatality rate (mainly 55+)</a:t>
            </a:r>
          </a:p>
          <a:p>
            <a:pPr lvl="1">
              <a:buClr>
                <a:srgbClr val="0039A6"/>
              </a:buClr>
              <a:buFont typeface="Wingdings" panose="05000000000000000000" pitchFamily="2" charset="2"/>
              <a:buChar char="§"/>
            </a:pPr>
            <a:r>
              <a:rPr lang="en-US" dirty="0"/>
              <a:t>Origin: Madagascar</a:t>
            </a:r>
          </a:p>
        </p:txBody>
      </p:sp>
      <p:pic>
        <p:nvPicPr>
          <p:cNvPr id="4" name="Picture 3" descr="Illustration of a sick duck with thermometer in mouth."/>
          <p:cNvPicPr>
            <a:picLocks noChangeAspect="1"/>
          </p:cNvPicPr>
          <p:nvPr/>
        </p:nvPicPr>
        <p:blipFill>
          <a:blip r:embed="rId3"/>
          <a:stretch>
            <a:fillRect/>
          </a:stretch>
        </p:blipFill>
        <p:spPr>
          <a:xfrm>
            <a:off x="6054330" y="404316"/>
            <a:ext cx="2438611" cy="1938696"/>
          </a:xfrm>
          <a:prstGeom prst="rect">
            <a:avLst/>
          </a:prstGeom>
        </p:spPr>
      </p:pic>
      <p:pic>
        <p:nvPicPr>
          <p:cNvPr id="5" name="Picture 4" descr="Map of Madagascar"/>
          <p:cNvPicPr>
            <a:picLocks noChangeAspect="1"/>
          </p:cNvPicPr>
          <p:nvPr/>
        </p:nvPicPr>
        <p:blipFill>
          <a:blip r:embed="rId4"/>
          <a:stretch>
            <a:fillRect/>
          </a:stretch>
        </p:blipFill>
        <p:spPr>
          <a:xfrm>
            <a:off x="6296482" y="2343012"/>
            <a:ext cx="1808427" cy="2720414"/>
          </a:xfrm>
          <a:prstGeom prst="rect">
            <a:avLst/>
          </a:prstGeom>
        </p:spPr>
      </p:pic>
    </p:spTree>
    <p:extLst>
      <p:ext uri="{BB962C8B-B14F-4D97-AF65-F5344CB8AC3E}">
        <p14:creationId xmlns:p14="http://schemas.microsoft.com/office/powerpoint/2010/main" val="5743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Isolation vs. Quarantine</a:t>
            </a:r>
          </a:p>
        </p:txBody>
      </p:sp>
      <p:sp>
        <p:nvSpPr>
          <p:cNvPr id="3" name="Content Placeholder 2"/>
          <p:cNvSpPr>
            <a:spLocks noGrp="1"/>
          </p:cNvSpPr>
          <p:nvPr>
            <p:ph type="body" sz="quarter" idx="10"/>
          </p:nvPr>
        </p:nvSpPr>
        <p:spPr>
          <a:xfrm>
            <a:off x="318655" y="1532947"/>
            <a:ext cx="5611091" cy="3341688"/>
          </a:xfrm>
        </p:spPr>
        <p:txBody>
          <a:bodyPr/>
          <a:lstStyle/>
          <a:p>
            <a:pPr>
              <a:buFont typeface="Wingdings" panose="05000000000000000000" pitchFamily="2" charset="2"/>
              <a:buChar char="q"/>
            </a:pPr>
            <a:r>
              <a:rPr lang="en-US" sz="2800" dirty="0"/>
              <a:t>What’s the difference?</a:t>
            </a:r>
          </a:p>
          <a:p>
            <a:pPr>
              <a:buFont typeface="Wingdings" panose="05000000000000000000" pitchFamily="2" charset="2"/>
              <a:buChar char="q"/>
            </a:pPr>
            <a:r>
              <a:rPr lang="en-US" sz="2800" dirty="0"/>
              <a:t> What authority does CDC have?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2509182"/>
            <a:ext cx="3048264" cy="2365453"/>
          </a:xfrm>
          <a:prstGeom prst="rect">
            <a:avLst/>
          </a:prstGeom>
        </p:spPr>
      </p:pic>
    </p:spTree>
    <p:extLst>
      <p:ext uri="{BB962C8B-B14F-4D97-AF65-F5344CB8AC3E}">
        <p14:creationId xmlns:p14="http://schemas.microsoft.com/office/powerpoint/2010/main" val="413848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3087" y="1393982"/>
            <a:ext cx="4584589" cy="3048264"/>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39672" y="3733818"/>
            <a:ext cx="3810330" cy="1194920"/>
          </a:xfrm>
          <a:prstGeom prst="rect">
            <a:avLst/>
          </a:prstGeom>
        </p:spPr>
      </p:pic>
      <p:sp>
        <p:nvSpPr>
          <p:cNvPr id="3" name="Content Placeholder 2">
            <a:extLst>
              <a:ext uri="{C183D7F6-B498-43B3-948B-1728B52AA6E4}">
                <adec:decorative xmlns:adec="http://schemas.microsoft.com/office/drawing/2017/decorative" val="1"/>
              </a:ext>
            </a:extLst>
          </p:cNvPr>
          <p:cNvSpPr>
            <a:spLocks noGrp="1"/>
          </p:cNvSpPr>
          <p:nvPr>
            <p:ph type="body" sz="quarter" idx="10"/>
          </p:nvPr>
        </p:nvSpPr>
        <p:spPr>
          <a:xfrm>
            <a:off x="5015345" y="1801812"/>
            <a:ext cx="4410635" cy="1698133"/>
          </a:xfrm>
        </p:spPr>
        <p:txBody>
          <a:bodyPr/>
          <a:lstStyle/>
          <a:p>
            <a:pPr>
              <a:buFont typeface="Wingdings" panose="05000000000000000000" pitchFamily="2" charset="2"/>
              <a:buChar char="q"/>
            </a:pPr>
            <a:r>
              <a:rPr lang="en-US" dirty="0"/>
              <a:t> </a:t>
            </a:r>
            <a:r>
              <a:rPr lang="en-US" sz="2800" dirty="0"/>
              <a:t>Oceanic 815</a:t>
            </a:r>
          </a:p>
          <a:p>
            <a:pPr lvl="1">
              <a:buClr>
                <a:srgbClr val="0039A6"/>
              </a:buClr>
              <a:buFont typeface="Wingdings" panose="05000000000000000000" pitchFamily="2" charset="2"/>
              <a:buChar char="§"/>
            </a:pPr>
            <a:r>
              <a:rPr lang="en-US" dirty="0"/>
              <a:t>Johannesburg, South Africa to Atlanta, Georgia, USA</a:t>
            </a:r>
          </a:p>
          <a:p>
            <a:pPr>
              <a:buFont typeface="Wingdings" panose="05000000000000000000" pitchFamily="2" charset="2"/>
              <a:buChar char="q"/>
            </a:pPr>
            <a:r>
              <a:rPr lang="en-US" dirty="0"/>
              <a:t> </a:t>
            </a:r>
            <a:r>
              <a:rPr lang="en-US" sz="2800" dirty="0"/>
              <a:t>Incoming!</a:t>
            </a:r>
          </a:p>
        </p:txBody>
      </p:sp>
      <p:sp>
        <p:nvSpPr>
          <p:cNvPr id="16" name="Title 15">
            <a:extLst>
              <a:ext uri="{C183D7F6-B498-43B3-948B-1728B52AA6E4}">
                <adec:decorative xmlns:adec="http://schemas.microsoft.com/office/drawing/2017/decorative" val="1"/>
              </a:ext>
            </a:extLst>
          </p:cNvPr>
          <p:cNvSpPr>
            <a:spLocks noGrp="1"/>
          </p:cNvSpPr>
          <p:nvPr>
            <p:ph type="title"/>
          </p:nvPr>
        </p:nvSpPr>
        <p:spPr/>
        <p:txBody>
          <a:bodyPr/>
          <a:lstStyle/>
          <a:p>
            <a:pPr algn="ctr"/>
            <a:r>
              <a:rPr lang="en-US" sz="3600" dirty="0"/>
              <a:t>The Flight – Day 1</a:t>
            </a:r>
          </a:p>
        </p:txBody>
      </p:sp>
    </p:spTree>
    <p:extLst>
      <p:ext uri="{BB962C8B-B14F-4D97-AF65-F5344CB8AC3E}">
        <p14:creationId xmlns:p14="http://schemas.microsoft.com/office/powerpoint/2010/main" val="3936488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Detention – Day 1</a:t>
            </a:r>
          </a:p>
        </p:txBody>
      </p:sp>
      <p:sp>
        <p:nvSpPr>
          <p:cNvPr id="3" name="Content Placeholder 2"/>
          <p:cNvSpPr>
            <a:spLocks noGrp="1"/>
          </p:cNvSpPr>
          <p:nvPr>
            <p:ph type="body" sz="quarter" idx="10"/>
          </p:nvPr>
        </p:nvSpPr>
        <p:spPr>
          <a:xfrm>
            <a:off x="457200" y="1158875"/>
            <a:ext cx="4410635" cy="3341688"/>
          </a:xfrm>
        </p:spPr>
        <p:txBody>
          <a:bodyPr/>
          <a:lstStyle/>
          <a:p>
            <a:pPr>
              <a:buFont typeface="Wingdings" panose="05000000000000000000" pitchFamily="2" charset="2"/>
              <a:buChar char="q"/>
            </a:pPr>
            <a:r>
              <a:rPr lang="en-US" sz="2400" dirty="0"/>
              <a:t>Hangar 56</a:t>
            </a:r>
          </a:p>
          <a:p>
            <a:pPr>
              <a:buFont typeface="Wingdings" panose="05000000000000000000" pitchFamily="2" charset="2"/>
              <a:buChar char="q"/>
            </a:pPr>
            <a:r>
              <a:rPr lang="en-US" sz="2400" dirty="0"/>
              <a:t>Protective gear?</a:t>
            </a:r>
          </a:p>
          <a:p>
            <a:pPr>
              <a:buFont typeface="Wingdings" panose="05000000000000000000" pitchFamily="2" charset="2"/>
              <a:buChar char="q"/>
            </a:pPr>
            <a:r>
              <a:rPr lang="en-US" sz="2400" dirty="0"/>
              <a:t>Sick passenger taken to hospital?</a:t>
            </a:r>
          </a:p>
          <a:p>
            <a:pPr>
              <a:buFont typeface="Wingdings" panose="05000000000000000000" pitchFamily="2" charset="2"/>
              <a:buChar char="q"/>
            </a:pPr>
            <a:r>
              <a:rPr lang="en-US" sz="2400" dirty="0"/>
              <a:t>Legal status?</a:t>
            </a:r>
          </a:p>
          <a:p>
            <a:pPr>
              <a:buFont typeface="Wingdings" panose="05000000000000000000" pitchFamily="2" charset="2"/>
              <a:buChar char="q"/>
            </a:pPr>
            <a:r>
              <a:rPr lang="en-US" sz="2400" dirty="0"/>
              <a:t>How do we keep  “healthy” people in the hangar?</a:t>
            </a:r>
          </a:p>
        </p:txBody>
      </p:sp>
      <p:pic>
        <p:nvPicPr>
          <p:cNvPr id="4" name="Picture 3" descr="Photo of a airplane hanger"/>
          <p:cNvPicPr>
            <a:picLocks noChangeAspect="1"/>
          </p:cNvPicPr>
          <p:nvPr/>
        </p:nvPicPr>
        <p:blipFill>
          <a:blip r:embed="rId3"/>
          <a:stretch>
            <a:fillRect/>
          </a:stretch>
        </p:blipFill>
        <p:spPr>
          <a:xfrm>
            <a:off x="4867835" y="1063229"/>
            <a:ext cx="3731075" cy="2493480"/>
          </a:xfrm>
          <a:prstGeom prst="rect">
            <a:avLst/>
          </a:prstGeom>
        </p:spPr>
      </p:pic>
      <p:pic>
        <p:nvPicPr>
          <p:cNvPr id="5" name="Picture 4" descr="Photo of a nurse wearing mask"/>
          <p:cNvPicPr>
            <a:picLocks noChangeAspect="1"/>
          </p:cNvPicPr>
          <p:nvPr/>
        </p:nvPicPr>
        <p:blipFill>
          <a:blip r:embed="rId4"/>
          <a:stretch>
            <a:fillRect/>
          </a:stretch>
        </p:blipFill>
        <p:spPr>
          <a:xfrm>
            <a:off x="4923213" y="3556709"/>
            <a:ext cx="1597290" cy="1505843"/>
          </a:xfrm>
          <a:prstGeom prst="rect">
            <a:avLst/>
          </a:prstGeom>
        </p:spPr>
      </p:pic>
      <p:pic>
        <p:nvPicPr>
          <p:cNvPr id="6" name="Picture 5" descr="VS."/>
          <p:cNvPicPr>
            <a:picLocks noChangeAspect="1"/>
          </p:cNvPicPr>
          <p:nvPr/>
        </p:nvPicPr>
        <p:blipFill>
          <a:blip r:embed="rId5"/>
          <a:stretch>
            <a:fillRect/>
          </a:stretch>
        </p:blipFill>
        <p:spPr>
          <a:xfrm>
            <a:off x="6608393" y="4167049"/>
            <a:ext cx="658425" cy="493819"/>
          </a:xfrm>
          <a:prstGeom prst="rect">
            <a:avLst/>
          </a:prstGeom>
        </p:spPr>
      </p:pic>
      <p:pic>
        <p:nvPicPr>
          <p:cNvPr id="7" name="Picture 6" descr="Man wearing hazmat suit"/>
          <p:cNvPicPr>
            <a:picLocks noChangeAspect="1"/>
          </p:cNvPicPr>
          <p:nvPr/>
        </p:nvPicPr>
        <p:blipFill>
          <a:blip r:embed="rId6"/>
          <a:stretch>
            <a:fillRect/>
          </a:stretch>
        </p:blipFill>
        <p:spPr>
          <a:xfrm>
            <a:off x="7242178" y="3550613"/>
            <a:ext cx="1597290" cy="1511939"/>
          </a:xfrm>
          <a:prstGeom prst="rect">
            <a:avLst/>
          </a:prstGeom>
        </p:spPr>
      </p:pic>
    </p:spTree>
    <p:extLst>
      <p:ext uri="{BB962C8B-B14F-4D97-AF65-F5344CB8AC3E}">
        <p14:creationId xmlns:p14="http://schemas.microsoft.com/office/powerpoint/2010/main" val="3432879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Formal Quarantine – Day 2</a:t>
            </a:r>
          </a:p>
        </p:txBody>
      </p:sp>
      <p:sp>
        <p:nvSpPr>
          <p:cNvPr id="3" name="Content Placeholder 2"/>
          <p:cNvSpPr>
            <a:spLocks noGrp="1"/>
          </p:cNvSpPr>
          <p:nvPr>
            <p:ph type="body" sz="quarter" idx="10"/>
          </p:nvPr>
        </p:nvSpPr>
        <p:spPr>
          <a:xfrm>
            <a:off x="457200" y="1158875"/>
            <a:ext cx="4410635" cy="3341688"/>
          </a:xfrm>
        </p:spPr>
        <p:txBody>
          <a:bodyPr/>
          <a:lstStyle/>
          <a:p>
            <a:pPr>
              <a:buFont typeface="Wingdings" panose="05000000000000000000" pitchFamily="2" charset="2"/>
              <a:buChar char="q"/>
            </a:pPr>
            <a:r>
              <a:rPr lang="en-US" sz="2400" dirty="0"/>
              <a:t>Sick passenger has preliminary positive test result for super duck flu (SDF)</a:t>
            </a:r>
          </a:p>
          <a:p>
            <a:pPr>
              <a:buFont typeface="Wingdings" panose="05000000000000000000" pitchFamily="2" charset="2"/>
              <a:buChar char="q"/>
            </a:pPr>
            <a:r>
              <a:rPr lang="en-US" sz="2400" dirty="0"/>
              <a:t>Quarantine order by CDC</a:t>
            </a:r>
          </a:p>
          <a:p>
            <a:pPr lvl="1">
              <a:buClr>
                <a:srgbClr val="0039A6"/>
              </a:buClr>
              <a:buFont typeface="Wingdings" panose="05000000000000000000" pitchFamily="2" charset="2"/>
              <a:buChar char="§"/>
            </a:pPr>
            <a:r>
              <a:rPr lang="en-US" sz="2400" dirty="0"/>
              <a:t>6 days</a:t>
            </a:r>
          </a:p>
          <a:p>
            <a:pPr lvl="2">
              <a:buClr>
                <a:srgbClr val="0039A6"/>
              </a:buClr>
            </a:pPr>
            <a:r>
              <a:rPr lang="en-US" dirty="0"/>
              <a:t>Atlanta residents go home</a:t>
            </a:r>
          </a:p>
          <a:p>
            <a:pPr lvl="2">
              <a:buClr>
                <a:srgbClr val="0039A6"/>
              </a:buClr>
            </a:pPr>
            <a:r>
              <a:rPr lang="en-US" dirty="0"/>
              <a:t>Non-Atlanta residents go to hotel</a:t>
            </a:r>
          </a:p>
          <a:p>
            <a:pPr lvl="1">
              <a:buClr>
                <a:srgbClr val="0039A6"/>
              </a:buClr>
              <a:buFont typeface="Wingdings" panose="05000000000000000000" pitchFamily="2" charset="2"/>
              <a:buChar char="§"/>
            </a:pPr>
            <a:r>
              <a:rPr lang="en-US" sz="2400" dirty="0"/>
              <a:t>Good idea?</a:t>
            </a:r>
          </a:p>
          <a:p>
            <a:pPr marL="457200" lvl="1" indent="0">
              <a:buNone/>
            </a:pPr>
            <a:endParaRPr lang="en-US" dirty="0"/>
          </a:p>
        </p:txBody>
      </p:sp>
      <p:pic>
        <p:nvPicPr>
          <p:cNvPr id="4" name="Picture 3" descr="Photo of ambulance"/>
          <p:cNvPicPr>
            <a:picLocks noChangeAspect="1"/>
          </p:cNvPicPr>
          <p:nvPr/>
        </p:nvPicPr>
        <p:blipFill>
          <a:blip r:embed="rId3"/>
          <a:stretch>
            <a:fillRect/>
          </a:stretch>
        </p:blipFill>
        <p:spPr>
          <a:xfrm>
            <a:off x="4864277" y="2131635"/>
            <a:ext cx="3822523" cy="2182557"/>
          </a:xfrm>
          <a:prstGeom prst="rect">
            <a:avLst/>
          </a:prstGeom>
        </p:spPr>
      </p:pic>
    </p:spTree>
    <p:extLst>
      <p:ext uri="{BB962C8B-B14F-4D97-AF65-F5344CB8AC3E}">
        <p14:creationId xmlns:p14="http://schemas.microsoft.com/office/powerpoint/2010/main" val="140972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0"/>
            <a:ext cx="8229600" cy="857250"/>
          </a:xfrm>
        </p:spPr>
        <p:txBody>
          <a:bodyPr/>
          <a:lstStyle/>
          <a:p>
            <a:pPr algn="ctr"/>
            <a:r>
              <a:rPr lang="en-US" sz="3200" dirty="0"/>
              <a:t>I’m a Celebrity! Get Me out of Here! – Day 2</a:t>
            </a:r>
          </a:p>
        </p:txBody>
      </p:sp>
      <p:sp>
        <p:nvSpPr>
          <p:cNvPr id="3" name="Content Placeholder 2"/>
          <p:cNvSpPr>
            <a:spLocks noGrp="1"/>
          </p:cNvSpPr>
          <p:nvPr>
            <p:ph type="body" sz="quarter" idx="10"/>
          </p:nvPr>
        </p:nvSpPr>
        <p:spPr>
          <a:xfrm>
            <a:off x="457200" y="1158875"/>
            <a:ext cx="4410635" cy="3341688"/>
          </a:xfrm>
        </p:spPr>
        <p:txBody>
          <a:bodyPr/>
          <a:lstStyle/>
          <a:p>
            <a:pPr>
              <a:buFont typeface="Wingdings" panose="05000000000000000000" pitchFamily="2" charset="2"/>
              <a:buChar char="q"/>
            </a:pPr>
            <a:r>
              <a:rPr lang="en-US" sz="2800" dirty="0"/>
              <a:t>Rock star wants OUT!</a:t>
            </a:r>
          </a:p>
          <a:p>
            <a:pPr>
              <a:buFont typeface="Wingdings" panose="05000000000000000000" pitchFamily="2" charset="2"/>
              <a:buChar char="q"/>
            </a:pPr>
            <a:r>
              <a:rPr lang="en-US" sz="2800" dirty="0"/>
              <a:t> Take the case?</a:t>
            </a:r>
          </a:p>
          <a:p>
            <a:pPr>
              <a:buFont typeface="Wingdings" panose="05000000000000000000" pitchFamily="2" charset="2"/>
              <a:buChar char="q"/>
            </a:pPr>
            <a:r>
              <a:rPr lang="en-US" sz="2800" dirty="0"/>
              <a:t> Arguments?</a:t>
            </a:r>
          </a:p>
          <a:p>
            <a:pPr>
              <a:buFont typeface="Wingdings" panose="05000000000000000000" pitchFamily="2" charset="2"/>
              <a:buChar char="q"/>
            </a:pPr>
            <a:r>
              <a:rPr lang="en-US" sz="2800" dirty="0"/>
              <a:t> Is CDC buying it?</a:t>
            </a:r>
          </a:p>
        </p:txBody>
      </p:sp>
      <p:pic>
        <p:nvPicPr>
          <p:cNvPr id="4" name="Picture 3" descr="Illustration of a singer"/>
          <p:cNvPicPr>
            <a:picLocks noChangeAspect="1"/>
          </p:cNvPicPr>
          <p:nvPr/>
        </p:nvPicPr>
        <p:blipFill>
          <a:blip r:embed="rId3"/>
          <a:stretch>
            <a:fillRect/>
          </a:stretch>
        </p:blipFill>
        <p:spPr>
          <a:xfrm>
            <a:off x="5549192" y="1057877"/>
            <a:ext cx="2336387" cy="3543683"/>
          </a:xfrm>
          <a:prstGeom prst="rect">
            <a:avLst/>
          </a:prstGeom>
        </p:spPr>
      </p:pic>
    </p:spTree>
    <p:extLst>
      <p:ext uri="{BB962C8B-B14F-4D97-AF65-F5344CB8AC3E}">
        <p14:creationId xmlns:p14="http://schemas.microsoft.com/office/powerpoint/2010/main" val="204775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Habeas Corpus – Day 2</a:t>
            </a:r>
          </a:p>
        </p:txBody>
      </p:sp>
      <p:sp>
        <p:nvSpPr>
          <p:cNvPr id="3" name="Content Placeholder 2"/>
          <p:cNvSpPr>
            <a:spLocks noGrp="1"/>
          </p:cNvSpPr>
          <p:nvPr>
            <p:ph type="body" sz="quarter" idx="10"/>
          </p:nvPr>
        </p:nvSpPr>
        <p:spPr>
          <a:xfrm>
            <a:off x="457200" y="1158875"/>
            <a:ext cx="4410635" cy="3341688"/>
          </a:xfrm>
        </p:spPr>
        <p:txBody>
          <a:bodyPr/>
          <a:lstStyle/>
          <a:p>
            <a:pPr>
              <a:buFont typeface="Wingdings" panose="05000000000000000000" pitchFamily="2" charset="2"/>
              <a:buChar char="q"/>
            </a:pPr>
            <a:r>
              <a:rPr lang="en-US" sz="3200" dirty="0"/>
              <a:t>Habeas corpus</a:t>
            </a:r>
          </a:p>
          <a:p>
            <a:pPr>
              <a:buFont typeface="Wingdings" panose="05000000000000000000" pitchFamily="2" charset="2"/>
              <a:buChar char="q"/>
            </a:pPr>
            <a:r>
              <a:rPr lang="en-US" sz="3200" dirty="0"/>
              <a:t>Arguments for release</a:t>
            </a:r>
          </a:p>
          <a:p>
            <a:pPr>
              <a:buFont typeface="Wingdings" panose="05000000000000000000" pitchFamily="2" charset="2"/>
              <a:buChar char="q"/>
            </a:pPr>
            <a:r>
              <a:rPr lang="en-US" sz="3200" dirty="0"/>
              <a:t>Arguments for quarantine</a:t>
            </a:r>
          </a:p>
          <a:p>
            <a:pPr>
              <a:buFont typeface="Wingdings" panose="05000000000000000000" pitchFamily="2" charset="2"/>
              <a:buChar char="q"/>
            </a:pPr>
            <a:r>
              <a:rPr lang="en-US" sz="3200" dirty="0"/>
              <a:t>Ruling . . . </a:t>
            </a:r>
          </a:p>
        </p:txBody>
      </p:sp>
      <p:pic>
        <p:nvPicPr>
          <p:cNvPr id="4" name="Picture 3" descr="Photo of a person behind bars"/>
          <p:cNvPicPr>
            <a:picLocks noChangeAspect="1"/>
          </p:cNvPicPr>
          <p:nvPr/>
        </p:nvPicPr>
        <p:blipFill>
          <a:blip r:embed="rId3"/>
          <a:stretch>
            <a:fillRect/>
          </a:stretch>
        </p:blipFill>
        <p:spPr>
          <a:xfrm>
            <a:off x="4867835" y="1540303"/>
            <a:ext cx="3426249" cy="2578832"/>
          </a:xfrm>
          <a:prstGeom prst="rect">
            <a:avLst/>
          </a:prstGeom>
        </p:spPr>
      </p:pic>
    </p:spTree>
    <p:extLst>
      <p:ext uri="{BB962C8B-B14F-4D97-AF65-F5344CB8AC3E}">
        <p14:creationId xmlns:p14="http://schemas.microsoft.com/office/powerpoint/2010/main" val="324915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2 Weeks Later . . . </a:t>
            </a:r>
          </a:p>
        </p:txBody>
      </p:sp>
      <p:sp>
        <p:nvSpPr>
          <p:cNvPr id="3" name="Content Placeholder 2"/>
          <p:cNvSpPr>
            <a:spLocks noGrp="1"/>
          </p:cNvSpPr>
          <p:nvPr>
            <p:ph type="body" sz="quarter" idx="10"/>
          </p:nvPr>
        </p:nvSpPr>
        <p:spPr>
          <a:xfrm>
            <a:off x="457200" y="1158875"/>
            <a:ext cx="8451273" cy="3341688"/>
          </a:xfrm>
        </p:spPr>
        <p:txBody>
          <a:bodyPr/>
          <a:lstStyle/>
          <a:p>
            <a:pPr>
              <a:buFont typeface="Wingdings" panose="05000000000000000000" pitchFamily="2" charset="2"/>
              <a:buChar char="q"/>
            </a:pPr>
            <a:r>
              <a:rPr lang="en-US" sz="2400" dirty="0"/>
              <a:t>Everyone on the flight was SDF-free after all, BUT there are SDF cases confirmed in Georgia now . . . </a:t>
            </a:r>
          </a:p>
          <a:p>
            <a:pPr lvl="1">
              <a:buClr>
                <a:srgbClr val="0039A6"/>
              </a:buClr>
              <a:buFont typeface="Wingdings" panose="05000000000000000000" pitchFamily="2" charset="2"/>
              <a:buChar char="§"/>
            </a:pPr>
            <a:r>
              <a:rPr lang="en-US" dirty="0"/>
              <a:t>What should governor do?	</a:t>
            </a:r>
          </a:p>
          <a:p>
            <a:pPr>
              <a:buFont typeface="Wingdings" panose="05000000000000000000" pitchFamily="2" charset="2"/>
              <a:buChar char="q"/>
            </a:pPr>
            <a:r>
              <a:rPr lang="en-US" dirty="0"/>
              <a:t> </a:t>
            </a:r>
            <a:r>
              <a:rPr lang="en-US" sz="2400" dirty="0"/>
              <a:t>Park Fest is coming up</a:t>
            </a:r>
            <a:endParaRPr lang="en-US" dirty="0"/>
          </a:p>
          <a:p>
            <a:pPr lvl="1">
              <a:buClr>
                <a:srgbClr val="0039A6"/>
              </a:buClr>
              <a:buFont typeface="Wingdings" panose="05000000000000000000" pitchFamily="2" charset="2"/>
              <a:buChar char="§"/>
            </a:pPr>
            <a:r>
              <a:rPr lang="en-US" dirty="0"/>
              <a:t>100,000+ people</a:t>
            </a:r>
          </a:p>
          <a:p>
            <a:pPr lvl="1">
              <a:buClr>
                <a:srgbClr val="0039A6"/>
              </a:buClr>
              <a:buFont typeface="Wingdings" panose="05000000000000000000" pitchFamily="2" charset="2"/>
              <a:buChar char="§"/>
            </a:pPr>
            <a:r>
              <a:rPr lang="en-US" dirty="0"/>
              <a:t>3 days</a:t>
            </a:r>
          </a:p>
          <a:p>
            <a:pPr lvl="1">
              <a:buClr>
                <a:srgbClr val="0039A6"/>
              </a:buClr>
              <a:buFont typeface="Wingdings" panose="05000000000000000000" pitchFamily="2" charset="2"/>
              <a:buChar char="§"/>
            </a:pPr>
            <a:r>
              <a:rPr lang="en-US" dirty="0"/>
              <a:t>Camping</a:t>
            </a:r>
          </a:p>
          <a:p>
            <a:pPr>
              <a:buFont typeface="Wingdings" panose="05000000000000000000" pitchFamily="2" charset="2"/>
              <a:buChar char="q"/>
            </a:pPr>
            <a:r>
              <a:rPr lang="en-US" dirty="0"/>
              <a:t> </a:t>
            </a:r>
            <a:r>
              <a:rPr lang="en-US" sz="2400" dirty="0"/>
              <a:t>Should the show go on?</a:t>
            </a:r>
          </a:p>
          <a:p>
            <a:pPr lvl="1">
              <a:buClr>
                <a:srgbClr val="0039A6"/>
              </a:buClr>
              <a:buFont typeface="Wingdings" panose="05000000000000000000" pitchFamily="2" charset="2"/>
              <a:buChar char="§"/>
            </a:pPr>
            <a:r>
              <a:rPr lang="en-US" dirty="0"/>
              <a:t>Political factors?</a:t>
            </a:r>
          </a:p>
          <a:p>
            <a:pPr lvl="1">
              <a:buClr>
                <a:srgbClr val="0039A6"/>
              </a:buClr>
              <a:buFont typeface="Wingdings" panose="05000000000000000000" pitchFamily="2" charset="2"/>
              <a:buChar char="§"/>
            </a:pPr>
            <a:r>
              <a:rPr lang="en-US" dirty="0"/>
              <a:t>Lost revenue?</a:t>
            </a:r>
          </a:p>
        </p:txBody>
      </p:sp>
      <p:pic>
        <p:nvPicPr>
          <p:cNvPr id="4" name="Picture 3" descr="Photo of a guitar player"/>
          <p:cNvPicPr>
            <a:picLocks noChangeAspect="1"/>
          </p:cNvPicPr>
          <p:nvPr/>
        </p:nvPicPr>
        <p:blipFill>
          <a:blip r:embed="rId3"/>
          <a:stretch>
            <a:fillRect/>
          </a:stretch>
        </p:blipFill>
        <p:spPr>
          <a:xfrm>
            <a:off x="4593699" y="2230581"/>
            <a:ext cx="3857574" cy="2575206"/>
          </a:xfrm>
          <a:prstGeom prst="rect">
            <a:avLst/>
          </a:prstGeom>
        </p:spPr>
      </p:pic>
    </p:spTree>
    <p:extLst>
      <p:ext uri="{BB962C8B-B14F-4D97-AF65-F5344CB8AC3E}">
        <p14:creationId xmlns:p14="http://schemas.microsoft.com/office/powerpoint/2010/main" val="95635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dirty="0"/>
              <a:t>Agenda</a:t>
            </a:r>
          </a:p>
        </p:txBody>
      </p:sp>
      <p:sp>
        <p:nvSpPr>
          <p:cNvPr id="3" name="Content Placeholder 2"/>
          <p:cNvSpPr>
            <a:spLocks noGrp="1"/>
          </p:cNvSpPr>
          <p:nvPr>
            <p:ph type="body" sz="quarter" idx="10"/>
          </p:nvPr>
        </p:nvSpPr>
        <p:spPr>
          <a:xfrm>
            <a:off x="457200" y="1158875"/>
            <a:ext cx="5100762" cy="3341688"/>
          </a:xfrm>
        </p:spPr>
        <p:txBody>
          <a:bodyPr/>
          <a:lstStyle/>
          <a:p>
            <a:pPr>
              <a:buFont typeface="Wingdings" panose="05000000000000000000" pitchFamily="2" charset="2"/>
              <a:buChar char="q"/>
            </a:pPr>
            <a:r>
              <a:rPr lang="en-US" sz="2400" dirty="0"/>
              <a:t>Introductions</a:t>
            </a:r>
          </a:p>
          <a:p>
            <a:pPr>
              <a:buFont typeface="Wingdings" panose="05000000000000000000" pitchFamily="2" charset="2"/>
              <a:buChar char="q"/>
            </a:pPr>
            <a:r>
              <a:rPr lang="en-US" sz="2400" dirty="0"/>
              <a:t>Icebreaker</a:t>
            </a:r>
          </a:p>
          <a:p>
            <a:pPr>
              <a:buFont typeface="Wingdings" panose="05000000000000000000" pitchFamily="2" charset="2"/>
              <a:buChar char="q"/>
            </a:pPr>
            <a:r>
              <a:rPr lang="en-US" sz="2400" dirty="0"/>
              <a:t>Introduction to Public Health Law: Public Health Law 101</a:t>
            </a:r>
          </a:p>
          <a:p>
            <a:pPr>
              <a:buFont typeface="Wingdings" panose="05000000000000000000" pitchFamily="2" charset="2"/>
              <a:buChar char="q"/>
            </a:pPr>
            <a:r>
              <a:rPr lang="en-US" sz="2400" dirty="0"/>
              <a:t>Quarantine Exercise: Super Duck Flu!</a:t>
            </a:r>
          </a:p>
          <a:p>
            <a:pPr>
              <a:buFont typeface="Wingdings" panose="05000000000000000000" pitchFamily="2" charset="2"/>
              <a:buChar char="q"/>
            </a:pPr>
            <a:endParaRPr lang="en-US" sz="2400" dirty="0"/>
          </a:p>
        </p:txBody>
      </p:sp>
    </p:spTree>
    <p:extLst>
      <p:ext uri="{BB962C8B-B14F-4D97-AF65-F5344CB8AC3E}">
        <p14:creationId xmlns:p14="http://schemas.microsoft.com/office/powerpoint/2010/main" val="2438214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Shut It Down?</a:t>
            </a:r>
          </a:p>
        </p:txBody>
      </p:sp>
      <p:sp>
        <p:nvSpPr>
          <p:cNvPr id="3" name="Content Placeholder 2"/>
          <p:cNvSpPr>
            <a:spLocks noGrp="1"/>
          </p:cNvSpPr>
          <p:nvPr>
            <p:ph idx="1"/>
          </p:nvPr>
        </p:nvSpPr>
        <p:spPr>
          <a:xfrm>
            <a:off x="457200" y="1200151"/>
            <a:ext cx="7536873" cy="3143250"/>
          </a:xfrm>
        </p:spPr>
        <p:txBody>
          <a:bodyPr/>
          <a:lstStyle/>
          <a:p>
            <a:pPr>
              <a:buClr>
                <a:srgbClr val="0E66AF"/>
              </a:buClr>
              <a:buFont typeface="Wingdings" panose="05000000000000000000" pitchFamily="2" charset="2"/>
              <a:buChar char="q"/>
            </a:pPr>
            <a:r>
              <a:rPr lang="en-US" sz="2800" b="0" dirty="0">
                <a:solidFill>
                  <a:schemeClr val="accent4">
                    <a:lumMod val="75000"/>
                  </a:schemeClr>
                </a:solidFill>
              </a:rPr>
              <a:t>Can CDC do anything now?</a:t>
            </a:r>
          </a:p>
          <a:p>
            <a:pPr>
              <a:buClr>
                <a:srgbClr val="0E66AF"/>
              </a:buClr>
              <a:buFont typeface="Wingdings" panose="05000000000000000000" pitchFamily="2" charset="2"/>
              <a:buChar char="q"/>
            </a:pPr>
            <a:r>
              <a:rPr lang="en-US" sz="2800" b="0" dirty="0">
                <a:solidFill>
                  <a:schemeClr val="accent4">
                    <a:lumMod val="75000"/>
                  </a:schemeClr>
                </a:solidFill>
              </a:rPr>
              <a:t>Governor, what’s your decision?</a:t>
            </a:r>
          </a:p>
          <a:p>
            <a:pPr>
              <a:buClr>
                <a:srgbClr val="0E66AF"/>
              </a:buClr>
              <a:buFont typeface="Wingdings" panose="05000000000000000000" pitchFamily="2" charset="2"/>
              <a:buChar char="q"/>
            </a:pPr>
            <a:r>
              <a:rPr lang="en-US" sz="2800" b="0" dirty="0">
                <a:solidFill>
                  <a:schemeClr val="accent4">
                    <a:lumMod val="75000"/>
                  </a:schemeClr>
                </a:solidFill>
              </a:rPr>
              <a:t>And now, a performance by our very own rock star!</a:t>
            </a:r>
          </a:p>
        </p:txBody>
      </p:sp>
      <p:sp>
        <p:nvSpPr>
          <p:cNvPr id="5" name="Rectangle 4"/>
          <p:cNvSpPr/>
          <p:nvPr/>
        </p:nvSpPr>
        <p:spPr>
          <a:xfrm>
            <a:off x="3827931" y="4110991"/>
            <a:ext cx="1361270" cy="523220"/>
          </a:xfrm>
          <a:prstGeom prst="rect">
            <a:avLst/>
          </a:prstGeom>
        </p:spPr>
        <p:txBody>
          <a:bodyPr wrap="none">
            <a:spAutoFit/>
          </a:bodyPr>
          <a:lstStyle/>
          <a:p>
            <a:r>
              <a:rPr lang="en-US" sz="2800" dirty="0">
                <a:solidFill>
                  <a:schemeClr val="accent4">
                    <a:lumMod val="75000"/>
                  </a:schemeClr>
                </a:solidFill>
                <a:latin typeface="Calibri" panose="020F0502020204030204" pitchFamily="34" charset="0"/>
              </a:rPr>
              <a:t>The End</a:t>
            </a:r>
          </a:p>
        </p:txBody>
      </p:sp>
      <p:pic>
        <p:nvPicPr>
          <p:cNvPr id="6" name="Picture 5" descr="Photo of a singer with microphone"/>
          <p:cNvPicPr>
            <a:picLocks noChangeAspect="1"/>
          </p:cNvPicPr>
          <p:nvPr/>
        </p:nvPicPr>
        <p:blipFill>
          <a:blip r:embed="rId3"/>
          <a:stretch>
            <a:fillRect/>
          </a:stretch>
        </p:blipFill>
        <p:spPr>
          <a:xfrm>
            <a:off x="5857005" y="2771776"/>
            <a:ext cx="1469263" cy="2206943"/>
          </a:xfrm>
          <a:prstGeom prst="rect">
            <a:avLst/>
          </a:prstGeom>
        </p:spPr>
      </p:pic>
    </p:spTree>
    <p:extLst>
      <p:ext uri="{BB962C8B-B14F-4D97-AF65-F5344CB8AC3E}">
        <p14:creationId xmlns:p14="http://schemas.microsoft.com/office/powerpoint/2010/main" val="296204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17"/>
            <a:ext cx="8229600" cy="857250"/>
          </a:xfrm>
        </p:spPr>
        <p:txBody>
          <a:bodyPr/>
          <a:lstStyle/>
          <a:p>
            <a:pPr algn="ctr"/>
            <a:r>
              <a:rPr lang="en-US" sz="3600" dirty="0"/>
              <a:t>For More Information</a:t>
            </a:r>
          </a:p>
        </p:txBody>
      </p:sp>
      <p:sp>
        <p:nvSpPr>
          <p:cNvPr id="3" name="Content Placeholder 2"/>
          <p:cNvSpPr>
            <a:spLocks noGrp="1"/>
          </p:cNvSpPr>
          <p:nvPr>
            <p:ph idx="1"/>
          </p:nvPr>
        </p:nvSpPr>
        <p:spPr>
          <a:xfrm>
            <a:off x="457200" y="2909455"/>
            <a:ext cx="8354290" cy="2788227"/>
          </a:xfrm>
        </p:spPr>
        <p:txBody>
          <a:bodyPr/>
          <a:lstStyle/>
          <a:p>
            <a:pPr>
              <a:buClr>
                <a:srgbClr val="0E66AF"/>
              </a:buClr>
              <a:buFont typeface="Wingdings" panose="05000000000000000000" pitchFamily="2" charset="2"/>
              <a:buChar char="q"/>
            </a:pPr>
            <a:r>
              <a:rPr lang="en-US" b="0" dirty="0">
                <a:solidFill>
                  <a:schemeClr val="accent4">
                    <a:lumMod val="75000"/>
                  </a:schemeClr>
                </a:solidFill>
              </a:rPr>
              <a:t>Visit www.cdc.gov/phlp </a:t>
            </a:r>
          </a:p>
          <a:p>
            <a:pPr lvl="1">
              <a:buClr>
                <a:srgbClr val="0E66AF"/>
              </a:buClr>
              <a:buFont typeface="Wingdings" panose="05000000000000000000" pitchFamily="2" charset="2"/>
              <a:buChar char="§"/>
            </a:pPr>
            <a:r>
              <a:rPr lang="en-US" b="0" dirty="0">
                <a:solidFill>
                  <a:schemeClr val="accent4">
                    <a:lumMod val="75000"/>
                  </a:schemeClr>
                </a:solidFill>
              </a:rPr>
              <a:t>Subscribe to the monthly CDC Public Health Law News</a:t>
            </a:r>
          </a:p>
          <a:p>
            <a:pPr lvl="1">
              <a:buClr>
                <a:srgbClr val="0E66AF"/>
              </a:buClr>
              <a:buFont typeface="Wingdings" panose="05000000000000000000" pitchFamily="2" charset="2"/>
              <a:buChar char="§"/>
            </a:pPr>
            <a:r>
              <a:rPr lang="en-US" b="0" dirty="0">
                <a:solidFill>
                  <a:schemeClr val="accent4">
                    <a:lumMod val="75000"/>
                  </a:schemeClr>
                </a:solidFill>
              </a:rPr>
              <a:t>Take the Public Health Law 101 course online</a:t>
            </a:r>
          </a:p>
          <a:p>
            <a:pPr>
              <a:buClr>
                <a:srgbClr val="0E66AF"/>
              </a:buClr>
              <a:buFont typeface="Wingdings" panose="05000000000000000000" pitchFamily="2" charset="2"/>
              <a:buChar char="q"/>
            </a:pPr>
            <a:r>
              <a:rPr lang="en-US" b="0" dirty="0">
                <a:solidFill>
                  <a:schemeClr val="accent4">
                    <a:lumMod val="75000"/>
                  </a:schemeClr>
                </a:solidFill>
              </a:rPr>
              <a:t>Read “Law in Public Health Practice,” edited by Goodman, et. al., Oxford Univ. Press, 2007 (second edition)</a:t>
            </a:r>
          </a:p>
        </p:txBody>
      </p:sp>
      <p:pic>
        <p:nvPicPr>
          <p:cNvPr id="4" name="Picture 3" descr="Collage of CDC work in action"/>
          <p:cNvPicPr>
            <a:picLocks noChangeAspect="1"/>
          </p:cNvPicPr>
          <p:nvPr/>
        </p:nvPicPr>
        <p:blipFill>
          <a:blip r:embed="rId3"/>
          <a:stretch>
            <a:fillRect/>
          </a:stretch>
        </p:blipFill>
        <p:spPr>
          <a:xfrm>
            <a:off x="457200" y="964543"/>
            <a:ext cx="8077900" cy="1828959"/>
          </a:xfrm>
          <a:prstGeom prst="rect">
            <a:avLst/>
          </a:prstGeom>
        </p:spPr>
      </p:pic>
    </p:spTree>
    <p:extLst>
      <p:ext uri="{BB962C8B-B14F-4D97-AF65-F5344CB8AC3E}">
        <p14:creationId xmlns:p14="http://schemas.microsoft.com/office/powerpoint/2010/main" val="357749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CDC work in action"/>
          <p:cNvPicPr>
            <a:picLocks noChangeAspect="1"/>
          </p:cNvPicPr>
          <p:nvPr/>
        </p:nvPicPr>
        <p:blipFill>
          <a:blip r:embed="rId3"/>
          <a:stretch>
            <a:fillRect/>
          </a:stretch>
        </p:blipFill>
        <p:spPr>
          <a:xfrm>
            <a:off x="1282838" y="667802"/>
            <a:ext cx="6309907" cy="1566808"/>
          </a:xfrm>
          <a:prstGeom prst="rect">
            <a:avLst/>
          </a:prstGeom>
        </p:spPr>
      </p:pic>
      <p:sp>
        <p:nvSpPr>
          <p:cNvPr id="4" name="Title 3">
            <a:extLst>
              <a:ext uri="{FF2B5EF4-FFF2-40B4-BE49-F238E27FC236}">
                <a16:creationId xmlns:a16="http://schemas.microsoft.com/office/drawing/2014/main" id="{35256747-61C2-4DC9-AF6A-91968D1BE277}"/>
              </a:ext>
            </a:extLst>
          </p:cNvPr>
          <p:cNvSpPr>
            <a:spLocks noGrp="1"/>
          </p:cNvSpPr>
          <p:nvPr>
            <p:ph type="title" idx="4294967295"/>
          </p:nvPr>
        </p:nvSpPr>
        <p:spPr>
          <a:xfrm>
            <a:off x="494441" y="2213588"/>
            <a:ext cx="7886700" cy="695303"/>
          </a:xfrm>
          <a:prstGeom prst="rect">
            <a:avLst/>
          </a:prstGeom>
        </p:spPr>
        <p:txBody>
          <a:bodyPr/>
          <a:lstStyle/>
          <a:p>
            <a:pPr rtl="0" eaLnBrk="0" fontAlgn="base" hangingPunct="0"/>
            <a:r>
              <a:rPr lang="en-US" sz="2000" kern="1200" dirty="0">
                <a:solidFill>
                  <a:srgbClr val="5F5F5F"/>
                </a:solidFill>
                <a:effectLst/>
                <a:latin typeface="Calibri" panose="020F0502020204030204" pitchFamily="34" charset="0"/>
                <a:ea typeface="+mn-ea"/>
                <a:cs typeface="+mn-cs"/>
              </a:rPr>
              <a:t>For more information on PHLP, visit:</a:t>
            </a:r>
            <a:endParaRPr lang="en-US" dirty="0">
              <a:effectLst/>
            </a:endParaRPr>
          </a:p>
          <a:p>
            <a:pPr rtl="0" eaLnBrk="0" fontAlgn="base" hangingPunct="0"/>
            <a:r>
              <a:rPr lang="en-US" sz="2000" kern="1200" dirty="0">
                <a:solidFill>
                  <a:srgbClr val="0F56DC"/>
                </a:solidFill>
                <a:effectLst/>
                <a:latin typeface="Calibri" panose="020F0502020204030204" pitchFamily="34" charset="0"/>
                <a:ea typeface="+mn-ea"/>
                <a:cs typeface="+mn-cs"/>
                <a:hlinkClick r:id="rId4"/>
              </a:rPr>
              <a:t>http://www.cdc.gov/phlp </a:t>
            </a:r>
            <a:endParaRPr lang="en-US" dirty="0">
              <a:effectLst/>
            </a:endParaRPr>
          </a:p>
          <a:p>
            <a:endParaRPr lang="en-US" dirty="0"/>
          </a:p>
        </p:txBody>
      </p:sp>
    </p:spTree>
    <p:extLst>
      <p:ext uri="{BB962C8B-B14F-4D97-AF65-F5344CB8AC3E}">
        <p14:creationId xmlns:p14="http://schemas.microsoft.com/office/powerpoint/2010/main" val="7601584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563724"/>
            <a:ext cx="8229600" cy="857250"/>
          </a:xfrm>
        </p:spPr>
        <p:txBody>
          <a:bodyPr/>
          <a:lstStyle/>
          <a:p>
            <a:pPr algn="ctr"/>
            <a:r>
              <a:rPr lang="en-US" sz="4400" dirty="0"/>
              <a:t>Introductions</a:t>
            </a:r>
          </a:p>
        </p:txBody>
      </p:sp>
    </p:spTree>
    <p:extLst>
      <p:ext uri="{BB962C8B-B14F-4D97-AF65-F5344CB8AC3E}">
        <p14:creationId xmlns:p14="http://schemas.microsoft.com/office/powerpoint/2010/main" val="53861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4800" dirty="0"/>
              <a:t>Public Health Law 101</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915" y="1192233"/>
            <a:ext cx="4858933" cy="3645724"/>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4624" y="1143461"/>
            <a:ext cx="2511770" cy="3694496"/>
          </a:xfrm>
          <a:prstGeom prst="rect">
            <a:avLst/>
          </a:prstGeom>
        </p:spPr>
      </p:pic>
    </p:spTree>
    <p:extLst>
      <p:ext uri="{BB962C8B-B14F-4D97-AF65-F5344CB8AC3E}">
        <p14:creationId xmlns:p14="http://schemas.microsoft.com/office/powerpoint/2010/main" val="564054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dirty="0"/>
              <a:t>Key Definition: Public Health </a:t>
            </a:r>
          </a:p>
        </p:txBody>
      </p:sp>
      <p:sp>
        <p:nvSpPr>
          <p:cNvPr id="6" name="Rectangle 5">
            <a:extLst>
              <a:ext uri="{FF2B5EF4-FFF2-40B4-BE49-F238E27FC236}">
                <a16:creationId xmlns:a16="http://schemas.microsoft.com/office/drawing/2014/main" id="{654CB526-FBF7-478F-999B-C1DE9F9BA5C9}"/>
              </a:ext>
            </a:extLst>
          </p:cNvPr>
          <p:cNvSpPr/>
          <p:nvPr/>
        </p:nvSpPr>
        <p:spPr>
          <a:xfrm>
            <a:off x="1936630" y="1690778"/>
            <a:ext cx="5270740" cy="1384995"/>
          </a:xfrm>
          <a:prstGeom prst="rect">
            <a:avLst/>
          </a:prstGeom>
        </p:spPr>
        <p:txBody>
          <a:bodyPr wrap="square">
            <a:spAutoFit/>
          </a:bodyPr>
          <a:lstStyle/>
          <a:p>
            <a:r>
              <a:rPr lang="en-US" sz="2800" dirty="0">
                <a:solidFill>
                  <a:schemeClr val="accent4">
                    <a:lumMod val="75000"/>
                  </a:schemeClr>
                </a:solidFill>
                <a:latin typeface="Calibri" panose="020F0502020204030204" pitchFamily="34" charset="0"/>
                <a:cs typeface="Calibri" panose="020F0502020204030204" pitchFamily="34" charset="0"/>
              </a:rPr>
              <a:t>Public health: “Fulfilling society’s interest in assuring conditions in which people can be healthy.” </a:t>
            </a:r>
          </a:p>
        </p:txBody>
      </p:sp>
    </p:spTree>
    <p:extLst>
      <p:ext uri="{BB962C8B-B14F-4D97-AF65-F5344CB8AC3E}">
        <p14:creationId xmlns:p14="http://schemas.microsoft.com/office/powerpoint/2010/main" val="250843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200" dirty="0"/>
              <a:t>Key Definition: Law </a:t>
            </a:r>
          </a:p>
        </p:txBody>
      </p:sp>
      <p:sp>
        <p:nvSpPr>
          <p:cNvPr id="4" name="Text Placeholder 3">
            <a:extLst>
              <a:ext uri="{FF2B5EF4-FFF2-40B4-BE49-F238E27FC236}">
                <a16:creationId xmlns:a16="http://schemas.microsoft.com/office/drawing/2014/main" id="{C94B152D-9CA9-4DF8-BECC-48CD93BB0529}"/>
              </a:ext>
            </a:extLst>
          </p:cNvPr>
          <p:cNvSpPr>
            <a:spLocks noGrp="1"/>
          </p:cNvSpPr>
          <p:nvPr>
            <p:ph type="body" sz="quarter" idx="10"/>
          </p:nvPr>
        </p:nvSpPr>
        <p:spPr/>
        <p:txBody>
          <a:bodyPr/>
          <a:lstStyle/>
          <a:p>
            <a:pPr>
              <a:buFont typeface="Wingdings" panose="05000000000000000000" pitchFamily="2" charset="2"/>
              <a:buChar char="q"/>
            </a:pPr>
            <a:r>
              <a:rPr lang="en-US" dirty="0"/>
              <a:t>Law has many definitions</a:t>
            </a:r>
          </a:p>
          <a:p>
            <a:pPr lvl="1">
              <a:buClr>
                <a:srgbClr val="0039A6"/>
              </a:buClr>
              <a:buFont typeface="Wingdings" panose="05000000000000000000" pitchFamily="2" charset="2"/>
              <a:buChar char="§"/>
            </a:pPr>
            <a:r>
              <a:rPr lang="en-US" dirty="0"/>
              <a:t>Rules that are subject to the enforcement power of a government entity </a:t>
            </a:r>
          </a:p>
          <a:p>
            <a:pPr lvl="1">
              <a:buClr>
                <a:srgbClr val="0039A6"/>
              </a:buClr>
              <a:buFont typeface="Wingdings" panose="05000000000000000000" pitchFamily="2" charset="2"/>
              <a:buChar char="§"/>
            </a:pPr>
            <a:r>
              <a:rPr lang="en-US" dirty="0"/>
              <a:t>The structures, norms, and rules that a society uses to resolve disputes, govern itself, and order the relations between members of the society</a:t>
            </a:r>
          </a:p>
          <a:p>
            <a:pPr lvl="1">
              <a:buClr>
                <a:srgbClr val="0039A6"/>
              </a:buClr>
              <a:buFont typeface="Wingdings" panose="05000000000000000000" pitchFamily="2" charset="2"/>
              <a:buChar char="§"/>
            </a:pPr>
            <a:r>
              <a:rPr lang="en-US" dirty="0"/>
              <a:t>“The enterprise of subjecting human conduct to the governance of rules”*</a:t>
            </a:r>
          </a:p>
          <a:p>
            <a:pPr>
              <a:buFont typeface="Wingdings" panose="05000000000000000000" pitchFamily="2" charset="2"/>
              <a:buChar char="q"/>
            </a:pPr>
            <a:r>
              <a:rPr lang="en-US" dirty="0"/>
              <a:t>What does law mean to you? </a:t>
            </a:r>
          </a:p>
          <a:p>
            <a:endParaRPr lang="en-US" dirty="0"/>
          </a:p>
        </p:txBody>
      </p:sp>
    </p:spTree>
    <p:extLst>
      <p:ext uri="{BB962C8B-B14F-4D97-AF65-F5344CB8AC3E}">
        <p14:creationId xmlns:p14="http://schemas.microsoft.com/office/powerpoint/2010/main" val="2553681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So, What Are Public Health Laws</a:t>
            </a:r>
            <a:r>
              <a:rPr lang="en-US" dirty="0"/>
              <a:t>?</a:t>
            </a:r>
          </a:p>
        </p:txBody>
      </p:sp>
      <p:pic>
        <p:nvPicPr>
          <p:cNvPr id="5" name="Picture 4">
            <a:extLst>
              <a:ext uri="{FF2B5EF4-FFF2-40B4-BE49-F238E27FC236}">
                <a16:creationId xmlns:a16="http://schemas.microsoft.com/office/drawing/2014/main" id="{FFDE3767-8015-4A7C-ADCD-D90F8BB713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769" y="1434251"/>
            <a:ext cx="3450635" cy="3103133"/>
          </a:xfrm>
          <a:prstGeom prst="rect">
            <a:avLst/>
          </a:prstGeom>
        </p:spPr>
      </p:pic>
      <p:sp>
        <p:nvSpPr>
          <p:cNvPr id="6" name="Rectangle 5">
            <a:extLst>
              <a:ext uri="{FF2B5EF4-FFF2-40B4-BE49-F238E27FC236}">
                <a16:creationId xmlns:a16="http://schemas.microsoft.com/office/drawing/2014/main" id="{81D0DA0B-89F6-4596-BBA6-5BBC292B15FC}"/>
              </a:ext>
            </a:extLst>
          </p:cNvPr>
          <p:cNvSpPr/>
          <p:nvPr/>
        </p:nvSpPr>
        <p:spPr>
          <a:xfrm>
            <a:off x="4787660" y="1434251"/>
            <a:ext cx="3027872" cy="3416320"/>
          </a:xfrm>
          <a:prstGeom prst="rect">
            <a:avLst/>
          </a:prstGeom>
        </p:spPr>
        <p:txBody>
          <a:bodyPr wrap="square">
            <a:spAutoFit/>
          </a:bodyPr>
          <a:lstStyle/>
          <a:p>
            <a:pPr algn="ctr"/>
            <a:r>
              <a:rPr lang="en-US" sz="2400" dirty="0">
                <a:solidFill>
                  <a:schemeClr val="accent4">
                    <a:lumMod val="75000"/>
                  </a:schemeClr>
                </a:solidFill>
              </a:rPr>
              <a:t>At the federal and state levels, public health laws establish public health infrastructure, authorize public health activities, and appropriate funds for these activities.</a:t>
            </a:r>
            <a:endParaRPr lang="en-US" dirty="0">
              <a:solidFill>
                <a:schemeClr val="accent4">
                  <a:lumMod val="75000"/>
                </a:schemeClr>
              </a:solidFill>
            </a:endParaRPr>
          </a:p>
        </p:txBody>
      </p:sp>
    </p:spTree>
    <p:extLst>
      <p:ext uri="{BB962C8B-B14F-4D97-AF65-F5344CB8AC3E}">
        <p14:creationId xmlns:p14="http://schemas.microsoft.com/office/powerpoint/2010/main" val="153858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Public Health Laws</a:t>
            </a:r>
          </a:p>
        </p:txBody>
      </p:sp>
      <p:sp>
        <p:nvSpPr>
          <p:cNvPr id="4" name="Text Placeholder 3">
            <a:extLst>
              <a:ext uri="{FF2B5EF4-FFF2-40B4-BE49-F238E27FC236}">
                <a16:creationId xmlns:a16="http://schemas.microsoft.com/office/drawing/2014/main" id="{856B1B46-BFE3-4FBE-A903-9C28DC4D090B}"/>
              </a:ext>
            </a:extLst>
          </p:cNvPr>
          <p:cNvSpPr>
            <a:spLocks noGrp="1"/>
          </p:cNvSpPr>
          <p:nvPr>
            <p:ph type="body" sz="quarter" idx="10"/>
          </p:nvPr>
        </p:nvSpPr>
        <p:spPr/>
        <p:txBody>
          <a:bodyPr/>
          <a:lstStyle/>
          <a:p>
            <a:pPr>
              <a:buFont typeface="Wingdings" panose="05000000000000000000" pitchFamily="2" charset="2"/>
              <a:buChar char="q"/>
            </a:pPr>
            <a:r>
              <a:rPr lang="en-US" sz="2800" dirty="0"/>
              <a:t>Examples of how public health laws work</a:t>
            </a:r>
          </a:p>
          <a:p>
            <a:pPr lvl="1">
              <a:buClr>
                <a:srgbClr val="0039A6"/>
              </a:buClr>
              <a:buFont typeface="Wingdings" panose="05000000000000000000" pitchFamily="2" charset="2"/>
              <a:buChar char="§"/>
            </a:pPr>
            <a:r>
              <a:rPr lang="en-US" sz="2400" dirty="0"/>
              <a:t>Change the physical environment</a:t>
            </a:r>
          </a:p>
          <a:p>
            <a:pPr lvl="2">
              <a:buClr>
                <a:srgbClr val="0039A6"/>
              </a:buClr>
            </a:pPr>
            <a:r>
              <a:rPr lang="en-US" dirty="0"/>
              <a:t>Fluoridation of water; zoning of certain areas as residential v. industrial</a:t>
            </a:r>
          </a:p>
          <a:p>
            <a:pPr lvl="1">
              <a:buClr>
                <a:srgbClr val="0039A6"/>
              </a:buClr>
              <a:buFont typeface="Wingdings" panose="05000000000000000000" pitchFamily="2" charset="2"/>
              <a:buChar char="§"/>
            </a:pPr>
            <a:r>
              <a:rPr lang="en-US" sz="2400" dirty="0"/>
              <a:t>Penalize risky behavior</a:t>
            </a:r>
          </a:p>
          <a:p>
            <a:pPr lvl="2">
              <a:buClr>
                <a:srgbClr val="0039A6"/>
              </a:buClr>
            </a:pPr>
            <a:r>
              <a:rPr lang="en-US" dirty="0"/>
              <a:t>Tickets for not wearing seatbelts; fines for polluting</a:t>
            </a:r>
          </a:p>
          <a:p>
            <a:pPr lvl="1">
              <a:buClr>
                <a:srgbClr val="0039A6"/>
              </a:buClr>
              <a:buFont typeface="Wingdings" panose="05000000000000000000" pitchFamily="2" charset="2"/>
              <a:buChar char="§"/>
            </a:pPr>
            <a:r>
              <a:rPr lang="en-US" sz="2400" dirty="0"/>
              <a:t>Alter the informational environment</a:t>
            </a:r>
          </a:p>
          <a:p>
            <a:pPr lvl="2">
              <a:buClr>
                <a:srgbClr val="0039A6"/>
              </a:buClr>
            </a:pPr>
            <a:r>
              <a:rPr lang="en-US" dirty="0"/>
              <a:t>Violence or drug prevention programs in schools; food labeling; regulation of advertising of cigarettes or alcohol</a:t>
            </a:r>
          </a:p>
          <a:p>
            <a:endParaRPr lang="en-US" dirty="0"/>
          </a:p>
        </p:txBody>
      </p:sp>
    </p:spTree>
    <p:extLst>
      <p:ext uri="{BB962C8B-B14F-4D97-AF65-F5344CB8AC3E}">
        <p14:creationId xmlns:p14="http://schemas.microsoft.com/office/powerpoint/2010/main" val="252380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4408</TotalTime>
  <Words>3095</Words>
  <Application>Microsoft Office PowerPoint</Application>
  <PresentationFormat>On-screen Show (16:9)</PresentationFormat>
  <Paragraphs>350</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Wingdings</vt:lpstr>
      <vt:lpstr>Courier New</vt:lpstr>
      <vt:lpstr>Myriad Web Pro</vt:lpstr>
      <vt:lpstr>Calibri</vt:lpstr>
      <vt:lpstr>NCEH_ATSDR_combined</vt:lpstr>
      <vt:lpstr>An Introduction to Public Health Law </vt:lpstr>
      <vt:lpstr>Disclaimer</vt:lpstr>
      <vt:lpstr>Agenda</vt:lpstr>
      <vt:lpstr>Introductions</vt:lpstr>
      <vt:lpstr>Public Health Law 101</vt:lpstr>
      <vt:lpstr>Key Definition: Public Health </vt:lpstr>
      <vt:lpstr>Key Definition: Law </vt:lpstr>
      <vt:lpstr>So, What Are Public Health Laws?</vt:lpstr>
      <vt:lpstr>Public Health Laws</vt:lpstr>
      <vt:lpstr>Who Can Make Public Health Law?</vt:lpstr>
      <vt:lpstr>Key Source of Law: US Constitution </vt:lpstr>
      <vt:lpstr>Legislature</vt:lpstr>
      <vt:lpstr>Judiciary</vt:lpstr>
      <vt:lpstr>Executive</vt:lpstr>
      <vt:lpstr>The Cabinet</vt:lpstr>
      <vt:lpstr>Department of Health and Human Services</vt:lpstr>
      <vt:lpstr>Key Source of Law: State Statute</vt:lpstr>
      <vt:lpstr>Key Source of Law: Cases</vt:lpstr>
      <vt:lpstr>Selected Legal Issues in Public Health</vt:lpstr>
      <vt:lpstr>Hypothetical Table Top Exercise</vt:lpstr>
      <vt:lpstr>Hypothetical Table Top Exercise (Cont.)</vt:lpstr>
      <vt:lpstr>Introduction</vt:lpstr>
      <vt:lpstr>Isolation vs. Quarantine</vt:lpstr>
      <vt:lpstr>The Flight – Day 1</vt:lpstr>
      <vt:lpstr>Detention – Day 1</vt:lpstr>
      <vt:lpstr>Formal Quarantine – Day 2</vt:lpstr>
      <vt:lpstr>I’m a Celebrity! Get Me out of Here! – Day 2</vt:lpstr>
      <vt:lpstr>Habeas Corpus – Day 2</vt:lpstr>
      <vt:lpstr>2 Weeks Later . . . </vt:lpstr>
      <vt:lpstr>Shut It Down?</vt:lpstr>
      <vt:lpstr>For More Information</vt:lpstr>
      <vt:lpstr>For more information on PHLP, visit: http://www.cdc.gov/phlp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Deshpande, Swapna S. (CDC/DDPHSIS/CSTLTS/OD) (CTR)</cp:lastModifiedBy>
  <cp:revision>215</cp:revision>
  <dcterms:created xsi:type="dcterms:W3CDTF">2011-03-17T17:43:16Z</dcterms:created>
  <dcterms:modified xsi:type="dcterms:W3CDTF">2021-03-05T16:33:33Z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2021-03-04T20:57:49Z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fac37145-a298-4bf6-8fc6-738e73fa5a12</vt:lpwstr>
  </property>
  <property fmtid="{D5CDD505-2E9C-101B-9397-08002B2CF9AE}" pid="9" name="MSIP_Label_7b94a7b8-f06c-4dfe-bdcc-9b548fd58c31_ContentBits">
    <vt:lpwstr>0</vt:lpwstr>
  </property>
</Properties>
</file>