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62" r:id="rId2"/>
  </p:sldMasterIdLst>
  <p:notesMasterIdLst>
    <p:notesMasterId r:id="rId12"/>
  </p:notesMasterIdLst>
  <p:handoutMasterIdLst>
    <p:handoutMasterId r:id="rId13"/>
  </p:handoutMasterIdLst>
  <p:sldIdLst>
    <p:sldId id="1120" r:id="rId3"/>
    <p:sldId id="1085" r:id="rId4"/>
    <p:sldId id="1108" r:id="rId5"/>
    <p:sldId id="1121" r:id="rId6"/>
    <p:sldId id="1105" r:id="rId7"/>
    <p:sldId id="1110" r:id="rId8"/>
    <p:sldId id="1112" r:id="rId9"/>
    <p:sldId id="1113" r:id="rId10"/>
    <p:sldId id="297" r:id="rId11"/>
  </p:sldIdLst>
  <p:sldSz cx="9144000" cy="5143500" type="screen16x9"/>
  <p:notesSz cx="7010400" cy="9296400"/>
  <p:embeddedFontLst>
    <p:embeddedFont>
      <p:font typeface="Calibri" panose="020F0502020204030204" pitchFamily="34" charset="0"/>
      <p:regular r:id="rId14"/>
      <p:bold r:id="rId15"/>
      <p:italic r:id="rId16"/>
      <p:boldItalic r:id="rId17"/>
    </p:embeddedFont>
    <p:embeddedFont>
      <p:font typeface="Myriad Web Pro" panose="020B0604020202020204" charset="0"/>
      <p:regular r:id="rId18"/>
      <p:bold r:id="rId19"/>
      <p:italic r:id="rId20"/>
      <p:boldItalic r:id="rId21"/>
    </p:embeddedFont>
  </p:embeddedFontLst>
  <p:custDataLst>
    <p:tags r:id="rId22"/>
  </p:custData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452CCE-7E17-E0F6-1DDB-8A7950CDC83D}" name="Brown, Amy (CDC/DDPHSS/NCHS/DHIS)" initials="BA(" userId="S::wri1@cdc.gov::4376576c-7aad-4cfa-afd5-091a14b688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ssem, Sarah (CDC/OPHSS/NCHS)" initials="LS(" lastIdx="47" clrIdx="0">
    <p:extLst>
      <p:ext uri="{19B8F6BF-5375-455C-9EA6-DF929625EA0E}">
        <p15:presenceInfo xmlns:p15="http://schemas.microsoft.com/office/powerpoint/2012/main" userId="S-1-5-21-1207783550-2075000910-922709458-441847" providerId="AD"/>
      </p:ext>
    </p:extLst>
  </p:cmAuthor>
  <p:cmAuthor id="2" name="Cynamon, Marcie L. (CDC/OPHSS/NCHS)" initials="CML(" lastIdx="19" clrIdx="1">
    <p:extLst>
      <p:ext uri="{19B8F6BF-5375-455C-9EA6-DF929625EA0E}">
        <p15:presenceInfo xmlns:p15="http://schemas.microsoft.com/office/powerpoint/2012/main" userId="S-1-5-21-1207783550-2075000910-922709458-185178" providerId="AD"/>
      </p:ext>
    </p:extLst>
  </p:cmAuthor>
  <p:cmAuthor id="3" name="Renee Gindi" initials="RMG" lastIdx="14" clrIdx="2">
    <p:extLst>
      <p:ext uri="{19B8F6BF-5375-455C-9EA6-DF929625EA0E}">
        <p15:presenceInfo xmlns:p15="http://schemas.microsoft.com/office/powerpoint/2012/main" userId="Renee Gindi" providerId="None"/>
      </p:ext>
    </p:extLst>
  </p:cmAuthor>
  <p:cmAuthor id="4" name="Gindi, Renee (CDC/OPHSS/NCHS)" initials="GR(" lastIdx="20" clrIdx="3">
    <p:extLst>
      <p:ext uri="{19B8F6BF-5375-455C-9EA6-DF929625EA0E}">
        <p15:presenceInfo xmlns:p15="http://schemas.microsoft.com/office/powerpoint/2012/main" userId="S-1-5-21-1207783550-2075000910-922709458-271729" providerId="AD"/>
      </p:ext>
    </p:extLst>
  </p:cmAuthor>
  <p:cmAuthor id="5" name="Zablotsky, Benjamin (CDC/OPHSS/NCHS)" initials="ZB(" lastIdx="23" clrIdx="4">
    <p:extLst>
      <p:ext uri="{19B8F6BF-5375-455C-9EA6-DF929625EA0E}">
        <p15:presenceInfo xmlns:p15="http://schemas.microsoft.com/office/powerpoint/2012/main" userId="S-1-5-21-1207783550-2075000910-922709458-399978" providerId="AD"/>
      </p:ext>
    </p:extLst>
  </p:cmAuthor>
  <p:cmAuthor id="6" name="Madans, Jennifer H. (CDC/OPHSS/NCHS)" initials="MJH(" lastIdx="5" clrIdx="5">
    <p:extLst>
      <p:ext uri="{19B8F6BF-5375-455C-9EA6-DF929625EA0E}">
        <p15:presenceInfo xmlns:p15="http://schemas.microsoft.com/office/powerpoint/2012/main" userId="S-1-5-21-1207783550-2075000910-922709458-185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8"/>
    <a:srgbClr val="000000"/>
    <a:srgbClr val="006166"/>
    <a:srgbClr val="618E7C"/>
    <a:srgbClr val="008BB0"/>
    <a:srgbClr val="695E4A"/>
    <a:srgbClr val="0088B7"/>
    <a:srgbClr val="B45340"/>
    <a:srgbClr val="9A4E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04" autoAdjust="0"/>
    <p:restoredTop sz="86410" autoAdjust="0"/>
  </p:normalViewPr>
  <p:slideViewPr>
    <p:cSldViewPr snapToGrid="0">
      <p:cViewPr varScale="1">
        <p:scale>
          <a:sx n="86" d="100"/>
          <a:sy n="86" d="100"/>
        </p:scale>
        <p:origin x="1092" y="6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11/9/2022</a:t>
            </a:fld>
            <a:endParaRPr lang="en-US" dirty="0"/>
          </a:p>
        </p:txBody>
      </p:sp>
      <p:sp>
        <p:nvSpPr>
          <p:cNvPr id="4" name="Footer Placeholder 3"/>
          <p:cNvSpPr>
            <a:spLocks noGrp="1"/>
          </p:cNvSpPr>
          <p:nvPr>
            <p:ph type="ftr" sz="quarter" idx="2"/>
          </p:nvPr>
        </p:nvSpPr>
        <p:spPr>
          <a:xfrm>
            <a:off x="1" y="8830659"/>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11/9/2022</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8189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557415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3860"/>
          <a:stretch/>
        </p:blipFill>
        <p:spPr>
          <a:xfrm>
            <a:off x="0" y="0"/>
            <a:ext cx="9144000" cy="920839"/>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baseline="0">
                <a:solidFill>
                  <a:srgbClr val="000000"/>
                </a:solidFill>
              </a:defRPr>
            </a:lvl1pPr>
            <a:lvl2pPr>
              <a:buClr>
                <a:srgbClr val="006858"/>
              </a:buClr>
              <a:defRPr sz="2000" baseline="0">
                <a:solidFill>
                  <a:srgbClr val="000000"/>
                </a:solidFill>
              </a:defRPr>
            </a:lvl2pPr>
            <a:lvl3pPr>
              <a:buClr>
                <a:srgbClr val="695E4A"/>
              </a:buClr>
              <a:defRPr sz="2000" baseline="0">
                <a:solidFill>
                  <a:srgbClr val="000000"/>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3"/>
            <a:ext cx="9144000" cy="153046"/>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4464252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29" name="Rectangle 28"/>
          <p:cNvSpPr>
            <a:spLocks noChangeArrowheads="1"/>
          </p:cNvSpPr>
          <p:nvPr userDrawn="1"/>
        </p:nvSpPr>
        <p:spPr bwMode="auto">
          <a:xfrm>
            <a:off x="0" y="171450"/>
            <a:ext cx="9144000" cy="723900"/>
          </a:xfrm>
          <a:prstGeom prst="rect">
            <a:avLst/>
          </a:prstGeom>
          <a:solidFill>
            <a:srgbClr val="122C41"/>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7" name="Group 46"/>
          <p:cNvGrpSpPr/>
          <p:nvPr userDrawn="1"/>
        </p:nvGrpSpPr>
        <p:grpSpPr>
          <a:xfrm>
            <a:off x="0" y="0"/>
            <a:ext cx="9144000" cy="171450"/>
            <a:chOff x="0" y="0"/>
            <a:chExt cx="9144000" cy="171450"/>
          </a:xfrm>
        </p:grpSpPr>
        <p:sp>
          <p:nvSpPr>
            <p:cNvPr id="37" name="bk object 25"/>
            <p:cNvSpPr/>
            <p:nvPr userDrawn="1"/>
          </p:nvSpPr>
          <p:spPr>
            <a:xfrm>
              <a:off x="0" y="0"/>
              <a:ext cx="522365" cy="171450"/>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22537C"/>
            </a:solidFill>
          </p:spPr>
          <p:txBody>
            <a:bodyPr wrap="square" lIns="0" tIns="0" rIns="0" bIns="0" rtlCol="0"/>
            <a:lstStyle/>
            <a:p>
              <a:endParaRPr sz="1800"/>
            </a:p>
          </p:txBody>
        </p:sp>
        <p:sp>
          <p:nvSpPr>
            <p:cNvPr id="38" name="bk object 26"/>
            <p:cNvSpPr/>
            <p:nvPr userDrawn="1"/>
          </p:nvSpPr>
          <p:spPr>
            <a:xfrm>
              <a:off x="346426" y="0"/>
              <a:ext cx="863535" cy="171450"/>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56A0D3"/>
            </a:solidFill>
          </p:spPr>
          <p:txBody>
            <a:bodyPr wrap="square" lIns="0" tIns="0" rIns="0" bIns="0" rtlCol="0"/>
            <a:lstStyle/>
            <a:p>
              <a:endParaRPr sz="1800"/>
            </a:p>
          </p:txBody>
        </p:sp>
        <p:sp>
          <p:nvSpPr>
            <p:cNvPr id="39" name="bk object 27"/>
            <p:cNvSpPr/>
            <p:nvPr userDrawn="1"/>
          </p:nvSpPr>
          <p:spPr>
            <a:xfrm>
              <a:off x="878275" y="0"/>
              <a:ext cx="1343452" cy="171450"/>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93E5D"/>
            </a:solidFill>
          </p:spPr>
          <p:txBody>
            <a:bodyPr wrap="square" lIns="0" tIns="0" rIns="0" bIns="0" rtlCol="0"/>
            <a:lstStyle/>
            <a:p>
              <a:endParaRPr sz="1800"/>
            </a:p>
          </p:txBody>
        </p:sp>
        <p:sp>
          <p:nvSpPr>
            <p:cNvPr id="40" name="bk object 28"/>
            <p:cNvSpPr/>
            <p:nvPr userDrawn="1"/>
          </p:nvSpPr>
          <p:spPr>
            <a:xfrm>
              <a:off x="1654598" y="0"/>
              <a:ext cx="1362458" cy="171450"/>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chemeClr val="accent5"/>
            </a:solidFill>
          </p:spPr>
          <p:txBody>
            <a:bodyPr wrap="square" lIns="0" tIns="0" rIns="0" bIns="0" rtlCol="0"/>
            <a:lstStyle/>
            <a:p>
              <a:endParaRPr sz="1800"/>
            </a:p>
          </p:txBody>
        </p:sp>
        <p:sp>
          <p:nvSpPr>
            <p:cNvPr id="41" name="bk object 29"/>
            <p:cNvSpPr/>
            <p:nvPr userDrawn="1"/>
          </p:nvSpPr>
          <p:spPr>
            <a:xfrm>
              <a:off x="2304805" y="0"/>
              <a:ext cx="937660" cy="171450"/>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77F0FF"/>
            </a:solidFill>
          </p:spPr>
          <p:txBody>
            <a:bodyPr wrap="square" lIns="0" tIns="0" rIns="0" bIns="0" rtlCol="0"/>
            <a:lstStyle/>
            <a:p>
              <a:endParaRPr sz="1800"/>
            </a:p>
          </p:txBody>
        </p:sp>
        <p:sp>
          <p:nvSpPr>
            <p:cNvPr id="42" name="bk object 30"/>
            <p:cNvSpPr/>
            <p:nvPr userDrawn="1"/>
          </p:nvSpPr>
          <p:spPr>
            <a:xfrm>
              <a:off x="2554809" y="0"/>
              <a:ext cx="2483849" cy="171450"/>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56A0D3"/>
            </a:solidFill>
          </p:spPr>
          <p:txBody>
            <a:bodyPr wrap="square" lIns="0" tIns="0" rIns="0" bIns="0" rtlCol="0"/>
            <a:lstStyle/>
            <a:p>
              <a:endParaRPr sz="1800"/>
            </a:p>
          </p:txBody>
        </p:sp>
        <p:sp>
          <p:nvSpPr>
            <p:cNvPr id="43" name="bk object 31"/>
            <p:cNvSpPr/>
            <p:nvPr userDrawn="1"/>
          </p:nvSpPr>
          <p:spPr>
            <a:xfrm>
              <a:off x="3835845" y="0"/>
              <a:ext cx="1915234" cy="171450"/>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565A"/>
            </a:solidFill>
          </p:spPr>
          <p:txBody>
            <a:bodyPr wrap="square" lIns="0" tIns="0" rIns="0" bIns="0" rtlCol="0"/>
            <a:lstStyle/>
            <a:p>
              <a:endParaRPr sz="1800"/>
            </a:p>
          </p:txBody>
        </p:sp>
        <p:sp>
          <p:nvSpPr>
            <p:cNvPr id="44" name="bk object 32"/>
            <p:cNvSpPr/>
            <p:nvPr userDrawn="1"/>
          </p:nvSpPr>
          <p:spPr>
            <a:xfrm>
              <a:off x="4458868" y="0"/>
              <a:ext cx="4685132" cy="171450"/>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solidFill>
              <a:srgbClr val="22537C"/>
            </a:solidFill>
          </p:spPr>
          <p:txBody>
            <a:bodyPr wrap="square" lIns="0" tIns="0" rIns="0" bIns="0" rtlCol="0"/>
            <a:lstStyle/>
            <a:p>
              <a:endParaRPr sz="1800"/>
            </a:p>
          </p:txBody>
        </p:sp>
        <p:cxnSp>
          <p:nvCxnSpPr>
            <p:cNvPr id="45" name="Straight Connector 44"/>
            <p:cNvCxnSpPr/>
            <p:nvPr userDrawn="1"/>
          </p:nvCxnSpPr>
          <p:spPr>
            <a:xfrm>
              <a:off x="0" y="171450"/>
              <a:ext cx="9144000" cy="0"/>
            </a:xfrm>
            <a:prstGeom prst="line">
              <a:avLst/>
            </a:prstGeom>
            <a:ln w="6350">
              <a:solidFill>
                <a:srgbClr val="458ECB"/>
              </a:solidFill>
            </a:ln>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title" hasCustomPrompt="1"/>
          </p:nvPr>
        </p:nvSpPr>
        <p:spPr>
          <a:xfrm>
            <a:off x="457200" y="1039554"/>
            <a:ext cx="8408977" cy="885728"/>
          </a:xfrm>
          <a:prstGeom prst="rect">
            <a:avLst/>
          </a:prstGeom>
        </p:spPr>
        <p:txBody>
          <a:bodyPr/>
          <a:lstStyle>
            <a:lvl1pPr algn="l">
              <a:lnSpc>
                <a:spcPts val="3000"/>
              </a:lnSpc>
              <a:defRPr sz="2800" b="1" baseline="0">
                <a:solidFill>
                  <a:srgbClr val="000000"/>
                </a:solidFill>
                <a:effectLst/>
                <a:latin typeface="Calibri" pitchFamily="34" charset="0"/>
              </a:defRPr>
            </a:lvl1pPr>
          </a:lstStyle>
          <a:p>
            <a:r>
              <a:rPr lang="en-US"/>
              <a:t>Title </a:t>
            </a:r>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0000"/>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22C4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8" name="Picture 27"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0327" y="85080"/>
            <a:ext cx="1254584" cy="719251"/>
          </a:xfrm>
          <a:prstGeom prst="rect">
            <a:avLst/>
          </a:prstGeom>
        </p:spPr>
      </p:pic>
      <p:sp>
        <p:nvSpPr>
          <p:cNvPr id="25" name="bk object 29">
            <a:extLst>
              <a:ext uri="{FF2B5EF4-FFF2-40B4-BE49-F238E27FC236}">
                <a16:creationId xmlns:a16="http://schemas.microsoft.com/office/drawing/2014/main" id="{3D922CE2-6299-452B-93A2-B3DE03B77374}"/>
              </a:ext>
            </a:extLst>
          </p:cNvPr>
          <p:cNvSpPr/>
          <p:nvPr userDrawn="1"/>
        </p:nvSpPr>
        <p:spPr>
          <a:xfrm>
            <a:off x="607839" y="-2552"/>
            <a:ext cx="821350" cy="171450"/>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chemeClr val="accent1"/>
          </a:solidFill>
        </p:spPr>
        <p:txBody>
          <a:bodyPr wrap="square" lIns="0" tIns="0" rIns="0" bIns="0" rtlCol="0"/>
          <a:lstStyle/>
          <a:p>
            <a:endParaRPr sz="1800"/>
          </a:p>
        </p:txBody>
      </p:sp>
    </p:spTree>
    <p:extLst>
      <p:ext uri="{BB962C8B-B14F-4D97-AF65-F5344CB8AC3E}">
        <p14:creationId xmlns:p14="http://schemas.microsoft.com/office/powerpoint/2010/main" val="242979689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122C41"/>
                </a:solidFill>
                <a:effectLst/>
                <a:latin typeface="Calibri" pitchFamily="34" charset="0"/>
              </a:defRPr>
            </a:lvl1pPr>
          </a:lstStyle>
          <a:p>
            <a:r>
              <a:rPr lang="en-US"/>
              <a:t>Bottom band:</a:t>
            </a:r>
          </a:p>
        </p:txBody>
      </p:sp>
      <p:sp>
        <p:nvSpPr>
          <p:cNvPr id="6" name="Text Placeholder 7"/>
          <p:cNvSpPr>
            <a:spLocks noGrp="1"/>
          </p:cNvSpPr>
          <p:nvPr>
            <p:ph type="body" sz="quarter" idx="10"/>
          </p:nvPr>
        </p:nvSpPr>
        <p:spPr>
          <a:xfrm>
            <a:off x="457200" y="1158875"/>
            <a:ext cx="8229600" cy="3341688"/>
          </a:xfrm>
        </p:spPr>
        <p:txBody>
          <a:bodyPr/>
          <a:lstStyle>
            <a:lvl1pPr marL="342892" indent="-342892">
              <a:buClr>
                <a:srgbClr val="122C41"/>
              </a:buClr>
              <a:buFont typeface="Wingdings" panose="05000000000000000000" pitchFamily="2" charset="2"/>
              <a:buChar char="§"/>
              <a:defRPr sz="2400" b="1">
                <a:solidFill>
                  <a:srgbClr val="122C41"/>
                </a:solidFill>
              </a:defRPr>
            </a:lvl1pPr>
            <a:lvl2pPr>
              <a:buClr>
                <a:srgbClr val="FF7351"/>
              </a:buClr>
              <a:defRPr sz="2000">
                <a:solidFill>
                  <a:schemeClr val="accent4">
                    <a:lumMod val="75000"/>
                  </a:schemeClr>
                </a:solidFill>
              </a:defRPr>
            </a:lvl2pPr>
            <a:lvl3pPr>
              <a:buClr>
                <a:srgbClr val="56A0D3"/>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5" name="Group 4"/>
          <p:cNvGrpSpPr/>
          <p:nvPr userDrawn="1"/>
        </p:nvGrpSpPr>
        <p:grpSpPr>
          <a:xfrm>
            <a:off x="0" y="5044440"/>
            <a:ext cx="9144000" cy="99060"/>
            <a:chOff x="-1286095" y="13290696"/>
            <a:chExt cx="21930367" cy="545666"/>
          </a:xfrm>
        </p:grpSpPr>
        <p:sp>
          <p:nvSpPr>
            <p:cNvPr id="7" name="Rectangle 6"/>
            <p:cNvSpPr>
              <a:spLocks noChangeArrowheads="1"/>
            </p:cNvSpPr>
            <p:nvPr userDrawn="1"/>
          </p:nvSpPr>
          <p:spPr bwMode="auto">
            <a:xfrm>
              <a:off x="13302170" y="13290696"/>
              <a:ext cx="1446394" cy="545666"/>
            </a:xfrm>
            <a:prstGeom prst="rect">
              <a:avLst/>
            </a:prstGeom>
            <a:solidFill>
              <a:schemeClr val="accent5">
                <a:lumMod val="40000"/>
                <a:lumOff val="60000"/>
              </a:schemeClr>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8" name="Rectangle 7"/>
            <p:cNvSpPr>
              <a:spLocks noChangeArrowheads="1"/>
            </p:cNvSpPr>
            <p:nvPr userDrawn="1"/>
          </p:nvSpPr>
          <p:spPr bwMode="auto">
            <a:xfrm>
              <a:off x="14729702" y="13290696"/>
              <a:ext cx="1446394" cy="545666"/>
            </a:xfrm>
            <a:prstGeom prst="rect">
              <a:avLst/>
            </a:prstGeom>
            <a:solidFill>
              <a:schemeClr val="accent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6176093" y="13290696"/>
              <a:ext cx="1447572" cy="545666"/>
            </a:xfrm>
            <a:prstGeom prst="rect">
              <a:avLst/>
            </a:prstGeom>
            <a:solidFill>
              <a:schemeClr val="accent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7590466" y="13290696"/>
              <a:ext cx="3053806" cy="545666"/>
            </a:xfrm>
            <a:prstGeom prst="rect">
              <a:avLst/>
            </a:prstGeom>
            <a:solidFill>
              <a:schemeClr val="tx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20"/>
            <p:cNvSpPr>
              <a:spLocks noChangeArrowheads="1"/>
            </p:cNvSpPr>
            <p:nvPr userDrawn="1"/>
          </p:nvSpPr>
          <p:spPr bwMode="auto">
            <a:xfrm>
              <a:off x="-1286095" y="13290696"/>
              <a:ext cx="13620736" cy="545666"/>
            </a:xfrm>
            <a:prstGeom prst="rect">
              <a:avLst/>
            </a:prstGeom>
            <a:solidFill>
              <a:srgbClr val="122C4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11"/>
            <p:cNvSpPr>
              <a:spLocks noChangeArrowheads="1"/>
            </p:cNvSpPr>
            <p:nvPr userDrawn="1"/>
          </p:nvSpPr>
          <p:spPr bwMode="auto">
            <a:xfrm>
              <a:off x="11859313" y="13290696"/>
              <a:ext cx="1446394" cy="545666"/>
            </a:xfrm>
            <a:prstGeom prst="rect">
              <a:avLst/>
            </a:prstGeom>
            <a:solidFill>
              <a:srgbClr val="56A0D3"/>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2622722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grpSp>
        <p:nvGrpSpPr>
          <p:cNvPr id="7" name="Group 6">
            <a:extLst>
              <a:ext uri="{FF2B5EF4-FFF2-40B4-BE49-F238E27FC236}">
                <a16:creationId xmlns:a16="http://schemas.microsoft.com/office/drawing/2014/main" id="{758A0E95-FDE4-4E02-B0D8-D3D68F4E521F}"/>
              </a:ext>
            </a:extLst>
          </p:cNvPr>
          <p:cNvGrpSpPr/>
          <p:nvPr userDrawn="1"/>
        </p:nvGrpSpPr>
        <p:grpSpPr>
          <a:xfrm>
            <a:off x="0" y="5044440"/>
            <a:ext cx="9144000" cy="99060"/>
            <a:chOff x="-1286095" y="13290696"/>
            <a:chExt cx="21930367" cy="545666"/>
          </a:xfrm>
        </p:grpSpPr>
        <p:sp>
          <p:nvSpPr>
            <p:cNvPr id="8" name="Rectangle 7">
              <a:extLst>
                <a:ext uri="{FF2B5EF4-FFF2-40B4-BE49-F238E27FC236}">
                  <a16:creationId xmlns:a16="http://schemas.microsoft.com/office/drawing/2014/main" id="{F53589AD-45E6-4F95-AE3B-B09F0408A3D5}"/>
                </a:ext>
              </a:extLst>
            </p:cNvPr>
            <p:cNvSpPr>
              <a:spLocks noChangeArrowheads="1"/>
            </p:cNvSpPr>
            <p:nvPr userDrawn="1"/>
          </p:nvSpPr>
          <p:spPr bwMode="auto">
            <a:xfrm>
              <a:off x="13302170" y="13290696"/>
              <a:ext cx="1446394" cy="545666"/>
            </a:xfrm>
            <a:prstGeom prst="rect">
              <a:avLst/>
            </a:prstGeom>
            <a:solidFill>
              <a:schemeClr val="accent5">
                <a:lumMod val="40000"/>
                <a:lumOff val="60000"/>
              </a:schemeClr>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a:extLst>
                <a:ext uri="{FF2B5EF4-FFF2-40B4-BE49-F238E27FC236}">
                  <a16:creationId xmlns:a16="http://schemas.microsoft.com/office/drawing/2014/main" id="{68F3D9AA-1CAE-4A2F-8ECB-9A0C7F61B6CA}"/>
                </a:ext>
              </a:extLst>
            </p:cNvPr>
            <p:cNvSpPr>
              <a:spLocks noChangeArrowheads="1"/>
            </p:cNvSpPr>
            <p:nvPr userDrawn="1"/>
          </p:nvSpPr>
          <p:spPr bwMode="auto">
            <a:xfrm>
              <a:off x="14729702" y="13290696"/>
              <a:ext cx="1446394" cy="545666"/>
            </a:xfrm>
            <a:prstGeom prst="rect">
              <a:avLst/>
            </a:prstGeom>
            <a:solidFill>
              <a:schemeClr val="accent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a:extLst>
                <a:ext uri="{FF2B5EF4-FFF2-40B4-BE49-F238E27FC236}">
                  <a16:creationId xmlns:a16="http://schemas.microsoft.com/office/drawing/2014/main" id="{783091A0-E0A8-4FD8-BAB0-17EEF1BEBB9E}"/>
                </a:ext>
              </a:extLst>
            </p:cNvPr>
            <p:cNvSpPr>
              <a:spLocks noChangeArrowheads="1"/>
            </p:cNvSpPr>
            <p:nvPr userDrawn="1"/>
          </p:nvSpPr>
          <p:spPr bwMode="auto">
            <a:xfrm>
              <a:off x="16176093" y="13290696"/>
              <a:ext cx="1447572" cy="545666"/>
            </a:xfrm>
            <a:prstGeom prst="rect">
              <a:avLst/>
            </a:prstGeom>
            <a:solidFill>
              <a:schemeClr val="accent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a:extLst>
                <a:ext uri="{FF2B5EF4-FFF2-40B4-BE49-F238E27FC236}">
                  <a16:creationId xmlns:a16="http://schemas.microsoft.com/office/drawing/2014/main" id="{4CACC2D2-701C-4F8E-9260-29474F5562FD}"/>
                </a:ext>
              </a:extLst>
            </p:cNvPr>
            <p:cNvSpPr>
              <a:spLocks noChangeArrowheads="1"/>
            </p:cNvSpPr>
            <p:nvPr userDrawn="1"/>
          </p:nvSpPr>
          <p:spPr bwMode="auto">
            <a:xfrm>
              <a:off x="17590466" y="13290696"/>
              <a:ext cx="3053806" cy="545666"/>
            </a:xfrm>
            <a:prstGeom prst="rect">
              <a:avLst/>
            </a:prstGeom>
            <a:solidFill>
              <a:schemeClr val="tx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a:extLst>
                <a:ext uri="{FF2B5EF4-FFF2-40B4-BE49-F238E27FC236}">
                  <a16:creationId xmlns:a16="http://schemas.microsoft.com/office/drawing/2014/main" id="{3A1F2C46-6064-42B0-8A6A-08B85D8DB8B9}"/>
                </a:ext>
              </a:extLst>
            </p:cNvPr>
            <p:cNvSpPr>
              <a:spLocks noChangeArrowheads="1"/>
            </p:cNvSpPr>
            <p:nvPr userDrawn="1"/>
          </p:nvSpPr>
          <p:spPr bwMode="auto">
            <a:xfrm>
              <a:off x="-1286095" y="13290696"/>
              <a:ext cx="13620736" cy="545666"/>
            </a:xfrm>
            <a:prstGeom prst="rect">
              <a:avLst/>
            </a:prstGeom>
            <a:solidFill>
              <a:srgbClr val="122C4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4" name="Rectangle 13">
              <a:extLst>
                <a:ext uri="{FF2B5EF4-FFF2-40B4-BE49-F238E27FC236}">
                  <a16:creationId xmlns:a16="http://schemas.microsoft.com/office/drawing/2014/main" id="{3D02EBB9-829E-407E-9F7F-8AD2657B9897}"/>
                </a:ext>
              </a:extLst>
            </p:cNvPr>
            <p:cNvSpPr>
              <a:spLocks noChangeArrowheads="1"/>
            </p:cNvSpPr>
            <p:nvPr userDrawn="1"/>
          </p:nvSpPr>
          <p:spPr bwMode="auto">
            <a:xfrm>
              <a:off x="11859313" y="13290696"/>
              <a:ext cx="1446394" cy="545666"/>
            </a:xfrm>
            <a:prstGeom prst="rect">
              <a:avLst/>
            </a:prstGeom>
            <a:solidFill>
              <a:srgbClr val="56A0D3"/>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26605562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122C4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969636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61" r:id="rId5"/>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2733809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039553"/>
            <a:ext cx="8229600" cy="1118110"/>
          </a:xfrm>
        </p:spPr>
        <p:txBody>
          <a:bodyPr/>
          <a:lstStyle/>
          <a:p>
            <a:r>
              <a:rPr lang="en-US" dirty="0">
                <a:solidFill>
                  <a:srgbClr val="006166"/>
                </a:solidFill>
              </a:rPr>
              <a:t>An Update on the “Rapid Surveys” Program</a:t>
            </a:r>
            <a:br>
              <a:rPr lang="en-US" altLang="en-US" dirty="0"/>
            </a:br>
            <a:endParaRPr lang="en-US" altLang="en-US" dirty="0"/>
          </a:p>
        </p:txBody>
      </p:sp>
      <p:sp>
        <p:nvSpPr>
          <p:cNvPr id="2" name="Subtitle 1"/>
          <p:cNvSpPr>
            <a:spLocks noGrp="1"/>
          </p:cNvSpPr>
          <p:nvPr>
            <p:ph type="subTitle" idx="1"/>
          </p:nvPr>
        </p:nvSpPr>
        <p:spPr>
          <a:xfrm>
            <a:off x="457200" y="2170581"/>
            <a:ext cx="8448595" cy="2630019"/>
          </a:xfrm>
        </p:spPr>
        <p:txBody>
          <a:bodyPr/>
          <a:lstStyle/>
          <a:p>
            <a:pPr>
              <a:spcBef>
                <a:spcPts val="460"/>
              </a:spcBef>
            </a:pPr>
            <a:r>
              <a:rPr lang="en-US" dirty="0">
                <a:solidFill>
                  <a:srgbClr val="006166"/>
                </a:solidFill>
              </a:rPr>
              <a:t>Stephen Blumberg</a:t>
            </a:r>
          </a:p>
          <a:p>
            <a:pPr>
              <a:spcBef>
                <a:spcPts val="460"/>
              </a:spcBef>
            </a:pPr>
            <a:r>
              <a:rPr lang="en-US" b="0" i="1" dirty="0">
                <a:solidFill>
                  <a:srgbClr val="006166"/>
                </a:solidFill>
              </a:rPr>
              <a:t>Director, Division of Health Interview Statistics</a:t>
            </a:r>
          </a:p>
          <a:p>
            <a:pPr>
              <a:spcBef>
                <a:spcPts val="460"/>
              </a:spcBef>
            </a:pPr>
            <a:endParaRPr lang="en-US" dirty="0">
              <a:solidFill>
                <a:srgbClr val="006166"/>
              </a:solidFill>
            </a:endParaRPr>
          </a:p>
          <a:p>
            <a:pPr>
              <a:spcBef>
                <a:spcPts val="460"/>
              </a:spcBef>
            </a:pPr>
            <a:endParaRPr lang="en-US" dirty="0">
              <a:solidFill>
                <a:srgbClr val="006166"/>
              </a:solidFill>
            </a:endParaRPr>
          </a:p>
          <a:p>
            <a:pPr>
              <a:spcBef>
                <a:spcPts val="460"/>
              </a:spcBef>
            </a:pPr>
            <a:endParaRPr lang="en-US" dirty="0">
              <a:solidFill>
                <a:srgbClr val="006166"/>
              </a:solidFill>
            </a:endParaRPr>
          </a:p>
          <a:p>
            <a:pPr>
              <a:spcBef>
                <a:spcPts val="460"/>
              </a:spcBef>
            </a:pPr>
            <a:r>
              <a:rPr lang="en-US" dirty="0">
                <a:solidFill>
                  <a:srgbClr val="006166"/>
                </a:solidFill>
              </a:rPr>
              <a:t>NCHS Board of Scientific Counselors Meeting</a:t>
            </a:r>
          </a:p>
          <a:p>
            <a:pPr>
              <a:spcBef>
                <a:spcPts val="460"/>
              </a:spcBef>
            </a:pPr>
            <a:r>
              <a:rPr lang="en-US" dirty="0">
                <a:solidFill>
                  <a:srgbClr val="006166"/>
                </a:solidFill>
              </a:rPr>
              <a:t>October 24, 2022</a:t>
            </a:r>
          </a:p>
          <a:p>
            <a:pPr>
              <a:spcBef>
                <a:spcPts val="460"/>
              </a:spcBef>
            </a:pPr>
            <a:r>
              <a:rPr lang="en-US" dirty="0"/>
              <a:t> </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335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FF44-1012-404A-BD19-0A93D748D9F2}"/>
              </a:ext>
            </a:extLst>
          </p:cNvPr>
          <p:cNvSpPr>
            <a:spLocks noGrp="1"/>
          </p:cNvSpPr>
          <p:nvPr>
            <p:ph type="title"/>
          </p:nvPr>
        </p:nvSpPr>
        <p:spPr/>
        <p:txBody>
          <a:bodyPr/>
          <a:lstStyle/>
          <a:p>
            <a:r>
              <a:rPr lang="en-US" dirty="0"/>
              <a:t>Vision for a “Rapid Surveys” Program</a:t>
            </a:r>
          </a:p>
        </p:txBody>
      </p:sp>
      <p:sp>
        <p:nvSpPr>
          <p:cNvPr id="3" name="Text Placeholder 2">
            <a:extLst>
              <a:ext uri="{FF2B5EF4-FFF2-40B4-BE49-F238E27FC236}">
                <a16:creationId xmlns:a16="http://schemas.microsoft.com/office/drawing/2014/main" id="{CF19008E-EC04-4E53-B196-2ED14B4D3E7B}"/>
              </a:ext>
            </a:extLst>
          </p:cNvPr>
          <p:cNvSpPr>
            <a:spLocks noGrp="1"/>
          </p:cNvSpPr>
          <p:nvPr>
            <p:ph type="body" sz="quarter" idx="10"/>
          </p:nvPr>
        </p:nvSpPr>
        <p:spPr>
          <a:xfrm>
            <a:off x="457200" y="1158875"/>
            <a:ext cx="8042744" cy="3341688"/>
          </a:xfrm>
        </p:spPr>
        <p:txBody>
          <a:bodyPr/>
          <a:lstStyle/>
          <a:p>
            <a:r>
              <a:rPr lang="en-US" dirty="0"/>
              <a:t>A new data system for NCHS, emphasizing </a:t>
            </a:r>
            <a:r>
              <a:rPr lang="en-US" b="1" dirty="0">
                <a:solidFill>
                  <a:srgbClr val="006858"/>
                </a:solidFill>
              </a:rPr>
              <a:t>timeliness</a:t>
            </a:r>
            <a:r>
              <a:rPr lang="en-US" dirty="0"/>
              <a:t> and </a:t>
            </a:r>
            <a:r>
              <a:rPr lang="en-US" b="1" dirty="0">
                <a:solidFill>
                  <a:srgbClr val="006858"/>
                </a:solidFill>
              </a:rPr>
              <a:t>relevance</a:t>
            </a:r>
            <a:r>
              <a:rPr lang="en-US" dirty="0"/>
              <a:t>, providing CDC partners with data on new, emerging, and priority health topics that are fit-for-use for decision making</a:t>
            </a:r>
          </a:p>
          <a:p>
            <a:endParaRPr lang="en-US" dirty="0"/>
          </a:p>
          <a:p>
            <a:r>
              <a:rPr lang="en-US" dirty="0"/>
              <a:t>A new data collection program, emphasizing </a:t>
            </a:r>
            <a:r>
              <a:rPr lang="en-US" b="1" dirty="0">
                <a:solidFill>
                  <a:srgbClr val="006858"/>
                </a:solidFill>
              </a:rPr>
              <a:t>transparency</a:t>
            </a:r>
            <a:r>
              <a:rPr lang="en-US" dirty="0"/>
              <a:t> and </a:t>
            </a:r>
            <a:r>
              <a:rPr lang="en-US" b="1" dirty="0">
                <a:solidFill>
                  <a:srgbClr val="006858"/>
                </a:solidFill>
              </a:rPr>
              <a:t>continuous improvement</a:t>
            </a:r>
            <a:r>
              <a:rPr lang="en-US" dirty="0"/>
              <a:t>, that will </a:t>
            </a:r>
            <a:r>
              <a:rPr lang="en-US" sz="2000" dirty="0">
                <a:effectLst/>
                <a:latin typeface="Calibri" panose="020F0502020204030204" pitchFamily="34" charset="0"/>
                <a:ea typeface="Calibri" panose="020F0502020204030204" pitchFamily="34" charset="0"/>
                <a:cs typeface="Times New Roman" panose="02020603050405020304" pitchFamily="18" charset="0"/>
              </a:rPr>
              <a:t>carefully evaluate and communicate the fitness for use of health estimates from commercial online panels</a:t>
            </a:r>
          </a:p>
          <a:p>
            <a:endParaRPr lang="en-US" dirty="0">
              <a:ea typeface="Calibri" panose="020F0502020204030204" pitchFamily="34" charset="0"/>
              <a:cs typeface="Times New Roman" panose="02020603050405020304" pitchFamily="18" charset="0"/>
            </a:endParaRPr>
          </a:p>
          <a:p>
            <a:r>
              <a:rPr lang="en-US" sz="2000" b="1" dirty="0">
                <a:solidFill>
                  <a:srgbClr val="006858"/>
                </a:solidFill>
                <a:effectLst/>
                <a:latin typeface="Calibri" panose="020F0502020204030204" pitchFamily="34" charset="0"/>
                <a:ea typeface="Calibri" panose="020F0502020204030204" pitchFamily="34" charset="0"/>
                <a:cs typeface="Times New Roman" panose="02020603050405020304" pitchFamily="18" charset="0"/>
              </a:rPr>
              <a:t>Collaboration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between Division of Health Interview Statistics and Division of Research and Methodology</a:t>
            </a:r>
          </a:p>
          <a:p>
            <a:endParaRPr lang="en-US" dirty="0"/>
          </a:p>
        </p:txBody>
      </p:sp>
    </p:spTree>
    <p:extLst>
      <p:ext uri="{BB962C8B-B14F-4D97-AF65-F5344CB8AC3E}">
        <p14:creationId xmlns:p14="http://schemas.microsoft.com/office/powerpoint/2010/main" val="2249530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0536-7F16-4FE4-97AA-A52476820B96}"/>
              </a:ext>
            </a:extLst>
          </p:cNvPr>
          <p:cNvSpPr>
            <a:spLocks noGrp="1"/>
          </p:cNvSpPr>
          <p:nvPr>
            <p:ph type="title"/>
          </p:nvPr>
        </p:nvSpPr>
        <p:spPr/>
        <p:txBody>
          <a:bodyPr/>
          <a:lstStyle/>
          <a:p>
            <a:r>
              <a:rPr lang="en-US" dirty="0"/>
              <a:t>CDC Moving Forward Initiative</a:t>
            </a:r>
          </a:p>
        </p:txBody>
      </p:sp>
      <p:sp>
        <p:nvSpPr>
          <p:cNvPr id="3" name="Text Placeholder 2">
            <a:extLst>
              <a:ext uri="{FF2B5EF4-FFF2-40B4-BE49-F238E27FC236}">
                <a16:creationId xmlns:a16="http://schemas.microsoft.com/office/drawing/2014/main" id="{30841786-91DE-4C90-B62F-FCBE92DD67DD}"/>
              </a:ext>
            </a:extLst>
          </p:cNvPr>
          <p:cNvSpPr>
            <a:spLocks noGrp="1"/>
          </p:cNvSpPr>
          <p:nvPr>
            <p:ph type="body" sz="quarter" idx="10"/>
          </p:nvPr>
        </p:nvSpPr>
        <p:spPr>
          <a:xfrm>
            <a:off x="457200" y="1158875"/>
            <a:ext cx="8229600" cy="3689750"/>
          </a:xfrm>
        </p:spPr>
        <p:txBody>
          <a:bodyPr/>
          <a:lstStyle/>
          <a:p>
            <a:r>
              <a:rPr lang="en-US" b="1" i="0" dirty="0">
                <a:solidFill>
                  <a:srgbClr val="006858"/>
                </a:solidFill>
                <a:effectLst/>
                <a:cs typeface="Calibri" panose="020F0502020204030204" pitchFamily="34" charset="0"/>
              </a:rPr>
              <a:t>Dr. Walensky:</a:t>
            </a:r>
            <a:r>
              <a:rPr lang="en-US" b="0" i="0" dirty="0">
                <a:solidFill>
                  <a:srgbClr val="000000"/>
                </a:solidFill>
                <a:effectLst/>
                <a:cs typeface="Calibri" panose="020F0502020204030204" pitchFamily="34" charset="0"/>
              </a:rPr>
              <a:t>  “We must institutionalize new internal systems, processes, and policies to </a:t>
            </a:r>
            <a:r>
              <a:rPr lang="en-US" i="0" dirty="0">
                <a:solidFill>
                  <a:srgbClr val="000000"/>
                </a:solidFill>
                <a:effectLst/>
                <a:cs typeface="Calibri" panose="020F0502020204030204" pitchFamily="34" charset="0"/>
              </a:rPr>
              <a:t>improve our </a:t>
            </a:r>
            <a:r>
              <a:rPr lang="en-US" b="1" i="0" dirty="0">
                <a:solidFill>
                  <a:srgbClr val="000000"/>
                </a:solidFill>
                <a:effectLst/>
                <a:cs typeface="Calibri" panose="020F0502020204030204" pitchFamily="34" charset="0"/>
              </a:rPr>
              <a:t>accountability, collaboration, communication, and timeliness </a:t>
            </a:r>
            <a:r>
              <a:rPr lang="en-US" i="0" dirty="0">
                <a:solidFill>
                  <a:srgbClr val="000000"/>
                </a:solidFill>
                <a:effectLst/>
                <a:cs typeface="Calibri" panose="020F0502020204030204" pitchFamily="34" charset="0"/>
              </a:rPr>
              <a:t>within </a:t>
            </a:r>
            <a:r>
              <a:rPr lang="en-US" b="0" i="0" dirty="0">
                <a:solidFill>
                  <a:srgbClr val="000000"/>
                </a:solidFill>
                <a:effectLst/>
                <a:cs typeface="Calibri" panose="020F0502020204030204" pitchFamily="34" charset="0"/>
              </a:rPr>
              <a:t>CDC and with our customers.”</a:t>
            </a:r>
          </a:p>
          <a:p>
            <a:endParaRPr lang="en-US" b="0" i="0" dirty="0">
              <a:solidFill>
                <a:srgbClr val="000000"/>
              </a:solidFill>
              <a:effectLst/>
              <a:cs typeface="Calibri" panose="020F0502020204030204" pitchFamily="34" charset="0"/>
            </a:endParaRPr>
          </a:p>
          <a:p>
            <a:r>
              <a:rPr lang="en-US" b="1" i="0" dirty="0">
                <a:solidFill>
                  <a:srgbClr val="006858"/>
                </a:solidFill>
                <a:effectLst/>
                <a:cs typeface="Calibri" panose="020F0502020204030204" pitchFamily="34" charset="0"/>
              </a:rPr>
              <a:t>Operational objectives:</a:t>
            </a:r>
          </a:p>
          <a:p>
            <a:pPr lvl="1"/>
            <a:r>
              <a:rPr lang="en-US" b="1" i="0" dirty="0">
                <a:solidFill>
                  <a:srgbClr val="000000"/>
                </a:solidFill>
                <a:effectLst/>
                <a:cs typeface="Calibri" panose="020F0502020204030204" pitchFamily="34" charset="0"/>
              </a:rPr>
              <a:t>Share scientific findings and data faster</a:t>
            </a:r>
          </a:p>
          <a:p>
            <a:pPr lvl="1"/>
            <a:r>
              <a:rPr lang="en-US" b="0" i="0" dirty="0">
                <a:solidFill>
                  <a:srgbClr val="000000"/>
                </a:solidFill>
                <a:effectLst/>
                <a:cs typeface="Calibri" panose="020F0502020204030204" pitchFamily="34" charset="0"/>
              </a:rPr>
              <a:t>Translate science into practical, easy to understand policy</a:t>
            </a:r>
          </a:p>
          <a:p>
            <a:pPr lvl="1"/>
            <a:r>
              <a:rPr lang="en-US" b="0" i="0" dirty="0">
                <a:solidFill>
                  <a:srgbClr val="000000"/>
                </a:solidFill>
                <a:effectLst/>
                <a:cs typeface="Calibri" panose="020F0502020204030204" pitchFamily="34" charset="0"/>
              </a:rPr>
              <a:t>Prioritize public health communications</a:t>
            </a:r>
          </a:p>
          <a:p>
            <a:pPr lvl="1"/>
            <a:r>
              <a:rPr lang="en-US" b="0" i="0" dirty="0">
                <a:solidFill>
                  <a:srgbClr val="000000"/>
                </a:solidFill>
                <a:effectLst/>
                <a:cs typeface="Calibri" panose="020F0502020204030204" pitchFamily="34" charset="0"/>
              </a:rPr>
              <a:t>Promote results-based partnerships</a:t>
            </a:r>
          </a:p>
          <a:p>
            <a:pPr lvl="1"/>
            <a:r>
              <a:rPr lang="en-US" b="0" i="0" dirty="0">
                <a:solidFill>
                  <a:srgbClr val="000000"/>
                </a:solidFill>
                <a:effectLst/>
                <a:cs typeface="Calibri" panose="020F0502020204030204" pitchFamily="34" charset="0"/>
              </a:rPr>
              <a:t>Develop a workforce prepared for future emergencies</a:t>
            </a:r>
            <a:endParaRPr lang="en-US" dirty="0">
              <a:cs typeface="Calibri" panose="020F0502020204030204" pitchFamily="34" charset="0"/>
            </a:endParaRPr>
          </a:p>
        </p:txBody>
      </p:sp>
    </p:spTree>
    <p:extLst>
      <p:ext uri="{BB962C8B-B14F-4D97-AF65-F5344CB8AC3E}">
        <p14:creationId xmlns:p14="http://schemas.microsoft.com/office/powerpoint/2010/main" val="927312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A5F0-D855-4E75-86F2-FE1CE9D81DDA}"/>
              </a:ext>
            </a:extLst>
          </p:cNvPr>
          <p:cNvSpPr>
            <a:spLocks noGrp="1"/>
          </p:cNvSpPr>
          <p:nvPr>
            <p:ph type="title"/>
          </p:nvPr>
        </p:nvSpPr>
        <p:spPr/>
        <p:txBody>
          <a:bodyPr/>
          <a:lstStyle/>
          <a:p>
            <a:r>
              <a:rPr lang="en-US" dirty="0"/>
              <a:t>Three Contracts Awarded in September 2022</a:t>
            </a:r>
          </a:p>
        </p:txBody>
      </p:sp>
      <p:sp>
        <p:nvSpPr>
          <p:cNvPr id="3" name="Text Placeholder 2">
            <a:extLst>
              <a:ext uri="{FF2B5EF4-FFF2-40B4-BE49-F238E27FC236}">
                <a16:creationId xmlns:a16="http://schemas.microsoft.com/office/drawing/2014/main" id="{6446A689-442D-4E9E-8583-E56F590E99AF}"/>
              </a:ext>
            </a:extLst>
          </p:cNvPr>
          <p:cNvSpPr>
            <a:spLocks noGrp="1"/>
          </p:cNvSpPr>
          <p:nvPr>
            <p:ph type="body" sz="quarter" idx="10"/>
          </p:nvPr>
        </p:nvSpPr>
        <p:spPr/>
        <p:txBody>
          <a:bodyPr/>
          <a:lstStyle/>
          <a:p>
            <a:r>
              <a:rPr lang="en-US" b="1" dirty="0">
                <a:solidFill>
                  <a:srgbClr val="006858"/>
                </a:solidFill>
              </a:rPr>
              <a:t>Data collection</a:t>
            </a:r>
          </a:p>
          <a:p>
            <a:pPr lvl="1"/>
            <a:r>
              <a:rPr lang="en-US" dirty="0"/>
              <a:t>IPSOS Public Affairs (</a:t>
            </a:r>
            <a:r>
              <a:rPr lang="en-US" dirty="0" err="1"/>
              <a:t>KnowledgePanel</a:t>
            </a:r>
            <a:r>
              <a:rPr lang="en-US" dirty="0"/>
              <a:t>)</a:t>
            </a:r>
          </a:p>
          <a:p>
            <a:pPr lvl="1"/>
            <a:r>
              <a:rPr lang="en-US" dirty="0"/>
              <a:t>NORC at the University of Chicago (</a:t>
            </a:r>
            <a:r>
              <a:rPr lang="en-US" dirty="0" err="1"/>
              <a:t>AmeriSpeak</a:t>
            </a:r>
            <a:r>
              <a:rPr lang="en-US" dirty="0"/>
              <a:t> panel)</a:t>
            </a:r>
          </a:p>
          <a:p>
            <a:endParaRPr lang="en-US" dirty="0"/>
          </a:p>
          <a:p>
            <a:r>
              <a:rPr lang="en-US" b="1" dirty="0">
                <a:solidFill>
                  <a:srgbClr val="006858"/>
                </a:solidFill>
              </a:rPr>
              <a:t>Survey support</a:t>
            </a:r>
          </a:p>
          <a:p>
            <a:pPr lvl="1"/>
            <a:r>
              <a:rPr lang="en-US" dirty="0"/>
              <a:t>RTI International</a:t>
            </a:r>
          </a:p>
          <a:p>
            <a:endParaRPr lang="en-US" dirty="0"/>
          </a:p>
        </p:txBody>
      </p:sp>
    </p:spTree>
    <p:extLst>
      <p:ext uri="{BB962C8B-B14F-4D97-AF65-F5344CB8AC3E}">
        <p14:creationId xmlns:p14="http://schemas.microsoft.com/office/powerpoint/2010/main" val="11478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159E-4EF3-4551-8B1C-4426132A6D29}"/>
              </a:ext>
            </a:extLst>
          </p:cNvPr>
          <p:cNvSpPr>
            <a:spLocks noGrp="1"/>
          </p:cNvSpPr>
          <p:nvPr>
            <p:ph type="title"/>
          </p:nvPr>
        </p:nvSpPr>
        <p:spPr/>
        <p:txBody>
          <a:bodyPr/>
          <a:lstStyle/>
          <a:p>
            <a:r>
              <a:rPr lang="en-US" dirty="0"/>
              <a:t>Key Characteristics of “Rapid Surveys” Program</a:t>
            </a:r>
          </a:p>
        </p:txBody>
      </p:sp>
      <p:sp>
        <p:nvSpPr>
          <p:cNvPr id="3" name="Text Placeholder 2">
            <a:extLst>
              <a:ext uri="{FF2B5EF4-FFF2-40B4-BE49-F238E27FC236}">
                <a16:creationId xmlns:a16="http://schemas.microsoft.com/office/drawing/2014/main" id="{87C3C3F7-2CF9-4A3C-9B3C-217C79C6C34A}"/>
              </a:ext>
            </a:extLst>
          </p:cNvPr>
          <p:cNvSpPr>
            <a:spLocks noGrp="1"/>
          </p:cNvSpPr>
          <p:nvPr>
            <p:ph type="body" sz="quarter" idx="10"/>
          </p:nvPr>
        </p:nvSpPr>
        <p:spPr>
          <a:xfrm>
            <a:off x="457200" y="1158875"/>
            <a:ext cx="8229600" cy="3580102"/>
          </a:xfrm>
        </p:spPr>
        <p:txBody>
          <a:bodyPr/>
          <a:lstStyle/>
          <a:p>
            <a:r>
              <a:rPr lang="en-US" dirty="0"/>
              <a:t>Based on two commercial probability-based online survey panels</a:t>
            </a:r>
          </a:p>
          <a:p>
            <a:r>
              <a:rPr lang="en-US" dirty="0"/>
              <a:t>Quarterly data collection, with at least 4,000 surveys per quarter</a:t>
            </a:r>
          </a:p>
          <a:p>
            <a:r>
              <a:rPr lang="en-US" dirty="0"/>
              <a:t>Topics will be solicited from CDC and other HHS programs</a:t>
            </a:r>
          </a:p>
          <a:p>
            <a:r>
              <a:rPr lang="en-US" dirty="0"/>
              <a:t>Short data collection period and timely release of estimates</a:t>
            </a:r>
          </a:p>
          <a:p>
            <a:r>
              <a:rPr lang="en-US" dirty="0"/>
              <a:t>Model-based sampling weights</a:t>
            </a:r>
          </a:p>
          <a:p>
            <a:r>
              <a:rPr lang="en-US" dirty="0"/>
              <a:t>Calibration using data from NCHS core data systems</a:t>
            </a:r>
          </a:p>
          <a:p>
            <a:r>
              <a:rPr lang="en-US" dirty="0"/>
              <a:t>Production of public use and restricted-access data files</a:t>
            </a:r>
          </a:p>
          <a:p>
            <a:r>
              <a:rPr lang="en-US" dirty="0"/>
              <a:t>Regular transparent evaluations (scientific and statistical) of data quality</a:t>
            </a:r>
          </a:p>
          <a:p>
            <a:endParaRPr lang="en-US" dirty="0"/>
          </a:p>
        </p:txBody>
      </p:sp>
    </p:spTree>
    <p:extLst>
      <p:ext uri="{BB962C8B-B14F-4D97-AF65-F5344CB8AC3E}">
        <p14:creationId xmlns:p14="http://schemas.microsoft.com/office/powerpoint/2010/main" val="322527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8AFA-ECE3-4CC5-9B3E-3FA39516944B}"/>
              </a:ext>
            </a:extLst>
          </p:cNvPr>
          <p:cNvSpPr>
            <a:spLocks noGrp="1"/>
          </p:cNvSpPr>
          <p:nvPr>
            <p:ph type="title"/>
          </p:nvPr>
        </p:nvSpPr>
        <p:spPr/>
        <p:txBody>
          <a:bodyPr/>
          <a:lstStyle/>
          <a:p>
            <a:r>
              <a:rPr lang="en-US" dirty="0"/>
              <a:t>NCHS Board of Scientific Counselors</a:t>
            </a:r>
          </a:p>
        </p:txBody>
      </p:sp>
      <p:sp>
        <p:nvSpPr>
          <p:cNvPr id="3" name="Text Placeholder 2">
            <a:extLst>
              <a:ext uri="{FF2B5EF4-FFF2-40B4-BE49-F238E27FC236}">
                <a16:creationId xmlns:a16="http://schemas.microsoft.com/office/drawing/2014/main" id="{DCA9CAFE-D6FE-49FC-8A4C-6A44CE741916}"/>
              </a:ext>
            </a:extLst>
          </p:cNvPr>
          <p:cNvSpPr>
            <a:spLocks noGrp="1"/>
          </p:cNvSpPr>
          <p:nvPr>
            <p:ph type="body" sz="quarter" idx="10"/>
          </p:nvPr>
        </p:nvSpPr>
        <p:spPr/>
        <p:txBody>
          <a:bodyPr/>
          <a:lstStyle/>
          <a:p>
            <a:r>
              <a:rPr lang="en-US" sz="2000" b="1" dirty="0">
                <a:solidFill>
                  <a:srgbClr val="006858"/>
                </a:solidFill>
                <a:effectLst/>
                <a:ea typeface="Times New Roman" panose="02020603050405020304" pitchFamily="18" charset="0"/>
                <a:cs typeface="Calibri" panose="020F0502020204030204" pitchFamily="34" charset="0"/>
              </a:rPr>
              <a:t>Charged with answering the following questions:</a:t>
            </a:r>
          </a:p>
          <a:p>
            <a:pPr lvl="1"/>
            <a:r>
              <a:rPr lang="en-US" dirty="0"/>
              <a:t>Given the current scientific knowledge, </a:t>
            </a:r>
            <a:r>
              <a:rPr lang="en-US" b="1" dirty="0"/>
              <a:t>under what conditions would you recommend the use of panel surveys </a:t>
            </a:r>
            <a:r>
              <a:rPr lang="en-US" dirty="0"/>
              <a:t>for emerging or supplemental topics where “gold-standard” survey data may or may not be available? </a:t>
            </a:r>
          </a:p>
          <a:p>
            <a:pPr lvl="1"/>
            <a:r>
              <a:rPr lang="en-US" b="1" dirty="0"/>
              <a:t>What additional research and evaluation is recommended</a:t>
            </a:r>
            <a:r>
              <a:rPr lang="en-US" dirty="0"/>
              <a:t>, if any, to increase your confidence in the fitness-for-use of estimates from panel surveys for these purposes?</a:t>
            </a:r>
          </a:p>
          <a:p>
            <a:pPr lvl="1"/>
            <a:endParaRPr lang="en-US" sz="1600" dirty="0"/>
          </a:p>
        </p:txBody>
      </p:sp>
    </p:spTree>
    <p:extLst>
      <p:ext uri="{BB962C8B-B14F-4D97-AF65-F5344CB8AC3E}">
        <p14:creationId xmlns:p14="http://schemas.microsoft.com/office/powerpoint/2010/main" val="1740417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8AFA-ECE3-4CC5-9B3E-3FA39516944B}"/>
              </a:ext>
            </a:extLst>
          </p:cNvPr>
          <p:cNvSpPr>
            <a:spLocks noGrp="1"/>
          </p:cNvSpPr>
          <p:nvPr>
            <p:ph type="title"/>
          </p:nvPr>
        </p:nvSpPr>
        <p:spPr/>
        <p:txBody>
          <a:bodyPr/>
          <a:lstStyle/>
          <a:p>
            <a:r>
              <a:rPr lang="en-US" dirty="0"/>
              <a:t>BSC Recommendations for Using Panel Surveys</a:t>
            </a:r>
          </a:p>
        </p:txBody>
      </p:sp>
      <p:sp>
        <p:nvSpPr>
          <p:cNvPr id="3" name="Text Placeholder 2">
            <a:extLst>
              <a:ext uri="{FF2B5EF4-FFF2-40B4-BE49-F238E27FC236}">
                <a16:creationId xmlns:a16="http://schemas.microsoft.com/office/drawing/2014/main" id="{DCA9CAFE-D6FE-49FC-8A4C-6A44CE741916}"/>
              </a:ext>
            </a:extLst>
          </p:cNvPr>
          <p:cNvSpPr>
            <a:spLocks noGrp="1"/>
          </p:cNvSpPr>
          <p:nvPr>
            <p:ph type="body" sz="quarter" idx="10"/>
          </p:nvPr>
        </p:nvSpPr>
        <p:spPr/>
        <p:txBody>
          <a:bodyPr/>
          <a:lstStyle/>
          <a:p>
            <a:pPr>
              <a:spcBef>
                <a:spcPts val="1200"/>
              </a:spcBef>
              <a:buFont typeface="+mj-lt"/>
              <a:buAutoNum type="arabicPeriod"/>
            </a:pPr>
            <a:r>
              <a:rPr lang="en-US" sz="1700" dirty="0"/>
              <a:t>Consider online panels for timely estimates for new, emerging, or supplemental topics.</a:t>
            </a:r>
            <a:endParaRPr lang="en-US" sz="1700" dirty="0">
              <a:solidFill>
                <a:srgbClr val="006858"/>
              </a:solidFill>
              <a:ea typeface="Times New Roman" panose="02020603050405020304" pitchFamily="18" charset="0"/>
              <a:cs typeface="Calibri" panose="020F0502020204030204" pitchFamily="34" charset="0"/>
            </a:endParaRPr>
          </a:p>
          <a:p>
            <a:pPr lvl="1">
              <a:spcBef>
                <a:spcPts val="0"/>
              </a:spcBef>
            </a:pPr>
            <a:r>
              <a:rPr lang="en-US" sz="1700" i="0" u="none" strike="noStrike" baseline="0" dirty="0">
                <a:solidFill>
                  <a:srgbClr val="000000"/>
                </a:solidFill>
              </a:rPr>
              <a:t>Avoid estimates that can be produced by NCHS’s current cross-sectional surveys.</a:t>
            </a:r>
          </a:p>
          <a:p>
            <a:pPr lvl="1">
              <a:spcBef>
                <a:spcPts val="0"/>
              </a:spcBef>
            </a:pPr>
            <a:r>
              <a:rPr lang="en-US" sz="1700" i="0" u="none" strike="noStrike" baseline="0" dirty="0">
                <a:solidFill>
                  <a:srgbClr val="000000"/>
                </a:solidFill>
              </a:rPr>
              <a:t>A risk to NCHS is the production of alternative and discrepant estimates.  </a:t>
            </a:r>
            <a:endParaRPr lang="en-US" sz="1700" dirty="0"/>
          </a:p>
          <a:p>
            <a:pPr>
              <a:spcBef>
                <a:spcPts val="1200"/>
              </a:spcBef>
              <a:buFont typeface="+mj-lt"/>
              <a:buAutoNum type="arabicPeriod"/>
            </a:pPr>
            <a:r>
              <a:rPr lang="en-US" sz="1700" i="0" u="none" strike="noStrike" baseline="0" dirty="0">
                <a:solidFill>
                  <a:srgbClr val="000000"/>
                </a:solidFill>
              </a:rPr>
              <a:t>Consider online panels for generating estimates of change over time.</a:t>
            </a:r>
          </a:p>
          <a:p>
            <a:pPr>
              <a:spcBef>
                <a:spcPts val="1200"/>
              </a:spcBef>
              <a:buFont typeface="+mj-lt"/>
              <a:buAutoNum type="arabicPeriod"/>
            </a:pPr>
            <a:r>
              <a:rPr lang="en-US" sz="1700" dirty="0"/>
              <a:t>Avoid estimates related to the data collection methods or to willingness to participate.</a:t>
            </a:r>
          </a:p>
          <a:p>
            <a:pPr>
              <a:spcBef>
                <a:spcPts val="1200"/>
              </a:spcBef>
              <a:buFont typeface="+mj-lt"/>
              <a:buAutoNum type="arabicPeriod"/>
            </a:pPr>
            <a:r>
              <a:rPr lang="en-US" sz="1700" u="none" strike="noStrike" baseline="0" dirty="0">
                <a:solidFill>
                  <a:srgbClr val="000000"/>
                </a:solidFill>
              </a:rPr>
              <a:t>Avoid some subgroup/subdomain estimates.</a:t>
            </a:r>
            <a:endParaRPr lang="en-US" sz="1700" i="0" u="none" strike="noStrike" baseline="0" dirty="0">
              <a:solidFill>
                <a:srgbClr val="000000"/>
              </a:solidFill>
            </a:endParaRPr>
          </a:p>
          <a:p>
            <a:pPr>
              <a:spcBef>
                <a:spcPts val="1200"/>
              </a:spcBef>
              <a:buFont typeface="+mj-lt"/>
              <a:buAutoNum type="arabicPeriod"/>
            </a:pPr>
            <a:r>
              <a:rPr lang="en-US" sz="1700" i="0" u="none" strike="noStrike" baseline="0" dirty="0">
                <a:solidFill>
                  <a:srgbClr val="000000"/>
                </a:solidFill>
              </a:rPr>
              <a:t>Consider online panels for gathering information on the performance of new or altered survey questions while retaining inference to the general population, to inform decisions about new content or changes to the household population surveys.</a:t>
            </a:r>
            <a:endParaRPr lang="en-US" sz="1700" dirty="0"/>
          </a:p>
        </p:txBody>
      </p:sp>
    </p:spTree>
    <p:extLst>
      <p:ext uri="{BB962C8B-B14F-4D97-AF65-F5344CB8AC3E}">
        <p14:creationId xmlns:p14="http://schemas.microsoft.com/office/powerpoint/2010/main" val="306942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8AFA-ECE3-4CC5-9B3E-3FA39516944B}"/>
              </a:ext>
            </a:extLst>
          </p:cNvPr>
          <p:cNvSpPr>
            <a:spLocks noGrp="1"/>
          </p:cNvSpPr>
          <p:nvPr>
            <p:ph type="title"/>
          </p:nvPr>
        </p:nvSpPr>
        <p:spPr/>
        <p:txBody>
          <a:bodyPr/>
          <a:lstStyle/>
          <a:p>
            <a:r>
              <a:rPr lang="en-US" dirty="0"/>
              <a:t>BSC Recommendations for Additional Research</a:t>
            </a:r>
          </a:p>
        </p:txBody>
      </p:sp>
      <p:sp>
        <p:nvSpPr>
          <p:cNvPr id="3" name="Text Placeholder 2">
            <a:extLst>
              <a:ext uri="{FF2B5EF4-FFF2-40B4-BE49-F238E27FC236}">
                <a16:creationId xmlns:a16="http://schemas.microsoft.com/office/drawing/2014/main" id="{DCA9CAFE-D6FE-49FC-8A4C-6A44CE741916}"/>
              </a:ext>
            </a:extLst>
          </p:cNvPr>
          <p:cNvSpPr>
            <a:spLocks noGrp="1"/>
          </p:cNvSpPr>
          <p:nvPr>
            <p:ph type="body" sz="quarter" idx="10"/>
          </p:nvPr>
        </p:nvSpPr>
        <p:spPr/>
        <p:txBody>
          <a:bodyPr/>
          <a:lstStyle/>
          <a:p>
            <a:pPr>
              <a:lnSpc>
                <a:spcPct val="90000"/>
              </a:lnSpc>
              <a:spcBef>
                <a:spcPts val="1200"/>
              </a:spcBef>
              <a:buFont typeface="+mj-lt"/>
              <a:buAutoNum type="arabicPeriod" startAt="6"/>
            </a:pPr>
            <a:r>
              <a:rPr lang="en-US" sz="1700" dirty="0"/>
              <a:t>Research on augmenting a panel with other samples or administrative data to address </a:t>
            </a:r>
            <a:r>
              <a:rPr lang="en-US" sz="1700" dirty="0" err="1"/>
              <a:t>undercoverage</a:t>
            </a:r>
            <a:r>
              <a:rPr lang="en-US" sz="1700" dirty="0"/>
              <a:t> and nonresponse</a:t>
            </a:r>
          </a:p>
          <a:p>
            <a:pPr>
              <a:lnSpc>
                <a:spcPct val="90000"/>
              </a:lnSpc>
              <a:spcBef>
                <a:spcPts val="1200"/>
              </a:spcBef>
              <a:buFont typeface="+mj-lt"/>
              <a:buAutoNum type="arabicPeriod" startAt="6"/>
            </a:pPr>
            <a:r>
              <a:rPr lang="en-US" sz="1700" dirty="0"/>
              <a:t>Conduct an evaluation study to better inform the suitability of an online panel for particular types of estimates, the limitations of the panel approach, any needed changes to the design, and any improvements to the weighting and estimation</a:t>
            </a:r>
          </a:p>
          <a:p>
            <a:pPr>
              <a:lnSpc>
                <a:spcPct val="90000"/>
              </a:lnSpc>
              <a:spcBef>
                <a:spcPts val="1200"/>
              </a:spcBef>
              <a:buFont typeface="+mj-lt"/>
              <a:buAutoNum type="arabicPeriod" startAt="6"/>
            </a:pPr>
            <a:r>
              <a:rPr lang="en-US" sz="1700" dirty="0"/>
              <a:t>Evaluate different postsurvey weighting adjustment methods</a:t>
            </a:r>
          </a:p>
          <a:p>
            <a:pPr>
              <a:lnSpc>
                <a:spcPct val="90000"/>
              </a:lnSpc>
              <a:spcBef>
                <a:spcPts val="1200"/>
              </a:spcBef>
              <a:buFont typeface="+mj-lt"/>
              <a:buAutoNum type="arabicPeriod" startAt="6"/>
            </a:pPr>
            <a:r>
              <a:rPr lang="en-US" sz="1700" dirty="0"/>
              <a:t>Design auxiliary variables to aid weighting adjustments, rather than only rely on measures that are currently available</a:t>
            </a:r>
          </a:p>
          <a:p>
            <a:pPr>
              <a:lnSpc>
                <a:spcPct val="90000"/>
              </a:lnSpc>
              <a:spcBef>
                <a:spcPts val="1200"/>
              </a:spcBef>
              <a:buFont typeface="+mj-lt"/>
              <a:buAutoNum type="arabicPeriod" startAt="6"/>
            </a:pPr>
            <a:r>
              <a:rPr lang="en-US" sz="1700" dirty="0"/>
              <a:t>Periodically evaluate online panel methodology</a:t>
            </a:r>
          </a:p>
          <a:p>
            <a:pPr>
              <a:lnSpc>
                <a:spcPct val="90000"/>
              </a:lnSpc>
              <a:spcBef>
                <a:spcPts val="1200"/>
              </a:spcBef>
              <a:buFont typeface="+mj-lt"/>
              <a:buAutoNum type="arabicPeriod" startAt="6"/>
            </a:pPr>
            <a:r>
              <a:rPr lang="en-US" sz="1700" dirty="0"/>
              <a:t>Research how to communicate data quality for web panel data relative to established NCHS survey data</a:t>
            </a:r>
          </a:p>
        </p:txBody>
      </p:sp>
    </p:spTree>
    <p:extLst>
      <p:ext uri="{BB962C8B-B14F-4D97-AF65-F5344CB8AC3E}">
        <p14:creationId xmlns:p14="http://schemas.microsoft.com/office/powerpoint/2010/main" val="3867945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807C-B5D7-4F60-B3E1-3550CD5C826C}"/>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AB69C2FC-F5E4-4CFE-A059-F76797E52B1F}"/>
              </a:ext>
            </a:extLst>
          </p:cNvPr>
          <p:cNvSpPr>
            <a:spLocks noGrp="1"/>
          </p:cNvSpPr>
          <p:nvPr>
            <p:ph type="body" sz="quarter" idx="10"/>
          </p:nvPr>
        </p:nvSpPr>
        <p:spPr/>
        <p:txBody>
          <a:bodyPr>
            <a:normAutofit/>
          </a:bodyPr>
          <a:lstStyle/>
          <a:p>
            <a:r>
              <a:rPr lang="en-US" b="0" dirty="0"/>
              <a:t>RANDS data collection in late 2022 and early 2023 will continue to inform development of the “Rapid Surveys” program </a:t>
            </a:r>
          </a:p>
          <a:p>
            <a:pPr lvl="1"/>
            <a:r>
              <a:rPr lang="en-US" sz="1600" dirty="0"/>
              <a:t>Constructs selected can help with evaluating the types of variables that could be on Rapid Surveys</a:t>
            </a:r>
          </a:p>
          <a:p>
            <a:pPr lvl="1"/>
            <a:r>
              <a:rPr lang="en-US" sz="1600" dirty="0"/>
              <a:t>Variables will be included for ongoing evaluation of calibration methods and benchmarking</a:t>
            </a:r>
          </a:p>
          <a:p>
            <a:endParaRPr lang="en-US" b="0" dirty="0"/>
          </a:p>
          <a:p>
            <a:r>
              <a:rPr lang="en-US" b="0" dirty="0"/>
              <a:t>Rapid Surveys soft-launch in mid-2023, with full implementation in 2024</a:t>
            </a:r>
          </a:p>
        </p:txBody>
      </p:sp>
    </p:spTree>
    <p:extLst>
      <p:ext uri="{BB962C8B-B14F-4D97-AF65-F5344CB8AC3E}">
        <p14:creationId xmlns:p14="http://schemas.microsoft.com/office/powerpoint/2010/main" val="1825944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e14a58ad-53fe-4e55-a27f-5179e1c8598e"/>
</p:tagLst>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3_MASTER">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15110</TotalTime>
  <Words>645</Words>
  <Application>Microsoft Office PowerPoint</Application>
  <PresentationFormat>On-screen Show (16:9)</PresentationFormat>
  <Paragraphs>67</Paragraphs>
  <Slides>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Myriad Web Pro</vt:lpstr>
      <vt:lpstr>Wingdings</vt:lpstr>
      <vt:lpstr>Courier New</vt:lpstr>
      <vt:lpstr>Calibri</vt:lpstr>
      <vt:lpstr>NCEH_ATSDR_combined</vt:lpstr>
      <vt:lpstr>3_MASTER</vt:lpstr>
      <vt:lpstr>An Update on the “Rapid Surveys” Program </vt:lpstr>
      <vt:lpstr>Vision for a “Rapid Surveys” Program</vt:lpstr>
      <vt:lpstr>CDC Moving Forward Initiative</vt:lpstr>
      <vt:lpstr>Three Contracts Awarded in September 2022</vt:lpstr>
      <vt:lpstr>Key Characteristics of “Rapid Surveys” Program</vt:lpstr>
      <vt:lpstr>NCHS Board of Scientific Counselors</vt:lpstr>
      <vt:lpstr>BSC Recommendations for Using Panel Surveys</vt:lpstr>
      <vt:lpstr>BSC Recommendations for Additional Research</vt:lpstr>
      <vt:lpstr>Timeline</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Presentation-Update on the Rapid Surveys Program-October 24, 2022</dc:title>
  <dc:subject>NCHS BSC October 24, 2022 meeting</dc:subject>
  <dc:creator>National Center for Health Statistics</dc:creator>
  <cp:keywords>BSC, Surveys, NCHS, Stephen Blumberg</cp:keywords>
  <cp:lastModifiedBy>Squire, Marietta (CDC/DDPHSS/NCHS/OD)</cp:lastModifiedBy>
  <cp:revision>907</cp:revision>
  <cp:lastPrinted>2022-10-11T17:23:45Z</cp:lastPrinted>
  <dcterms:created xsi:type="dcterms:W3CDTF">2011-03-17T17:43:16Z</dcterms:created>
  <dcterms:modified xsi:type="dcterms:W3CDTF">2022-11-09T18:44:18Z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2021-04-23T15:54:51Z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a454541c-6993-4eaf-b24d-39679bcff42d</vt:lpwstr>
  </property>
  <property fmtid="{D5CDD505-2E9C-101B-9397-08002B2CF9AE}" pid="9" name="MSIP_Label_8af03ff0-41c5-4c41-b55e-fabb8fae94be_ContentBits">
    <vt:lpwstr>0</vt:lpwstr>
  </property>
</Properties>
</file>