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08" r:id="rId4"/>
    <p:sldMasterId id="2147483879" r:id="rId5"/>
  </p:sldMasterIdLst>
  <p:notesMasterIdLst>
    <p:notesMasterId r:id="rId40"/>
  </p:notesMasterIdLst>
  <p:handoutMasterIdLst>
    <p:handoutMasterId r:id="rId41"/>
  </p:handoutMasterIdLst>
  <p:sldIdLst>
    <p:sldId id="308" r:id="rId6"/>
    <p:sldId id="2145706664" r:id="rId7"/>
    <p:sldId id="2145706200" r:id="rId8"/>
    <p:sldId id="498" r:id="rId9"/>
    <p:sldId id="514" r:id="rId10"/>
    <p:sldId id="518" r:id="rId11"/>
    <p:sldId id="516" r:id="rId12"/>
    <p:sldId id="540" r:id="rId13"/>
    <p:sldId id="508" r:id="rId14"/>
    <p:sldId id="2145706667" r:id="rId15"/>
    <p:sldId id="2145706199" r:id="rId16"/>
    <p:sldId id="2145706196" r:id="rId17"/>
    <p:sldId id="2451" r:id="rId18"/>
    <p:sldId id="2145706202" r:id="rId19"/>
    <p:sldId id="2145706192" r:id="rId20"/>
    <p:sldId id="2145706194" r:id="rId21"/>
    <p:sldId id="2145706191" r:id="rId22"/>
    <p:sldId id="2461" r:id="rId23"/>
    <p:sldId id="2145706195" r:id="rId24"/>
    <p:sldId id="2145706665" r:id="rId25"/>
    <p:sldId id="2145706670" r:id="rId26"/>
    <p:sldId id="2145706128" r:id="rId27"/>
    <p:sldId id="2145706130" r:id="rId28"/>
    <p:sldId id="2441" r:id="rId29"/>
    <p:sldId id="2459" r:id="rId30"/>
    <p:sldId id="274" r:id="rId31"/>
    <p:sldId id="276" r:id="rId32"/>
    <p:sldId id="284" r:id="rId33"/>
    <p:sldId id="268" r:id="rId34"/>
    <p:sldId id="2460" r:id="rId35"/>
    <p:sldId id="2145706668" r:id="rId36"/>
    <p:sldId id="2448" r:id="rId37"/>
    <p:sldId id="2145706669" r:id="rId38"/>
    <p:sldId id="2456" r:id="rId39"/>
  </p:sldIdLst>
  <p:sldSz cx="9144000" cy="5143500" type="screen16x9"/>
  <p:notesSz cx="7010400" cy="9296400"/>
  <p:embeddedFontLs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
      <p:font typeface="Myriad Web Pro" panose="020B0604020202020204" charset="0"/>
      <p:regular r:id="rId48"/>
      <p:bold r:id="rId49"/>
      <p:italic r:id="rId50"/>
      <p:boldItalic r:id="rId51"/>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BCFF"/>
    <a:srgbClr val="FF9999"/>
    <a:srgbClr val="008BB0"/>
    <a:srgbClr val="695E4A"/>
    <a:srgbClr val="006858"/>
    <a:srgbClr val="0088B7"/>
    <a:srgbClr val="B45340"/>
    <a:srgbClr val="9A4E9E"/>
    <a:srgbClr val="FFFFFF"/>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5226" autoAdjust="0"/>
  </p:normalViewPr>
  <p:slideViewPr>
    <p:cSldViewPr snapToGrid="0">
      <p:cViewPr varScale="1">
        <p:scale>
          <a:sx n="127" d="100"/>
          <a:sy n="127" d="100"/>
        </p:scale>
        <p:origin x="1302" y="1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3.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5.fntdata"/><Relationship Id="rId20" Type="http://schemas.openxmlformats.org/officeDocument/2006/relationships/slide" Target="slides/slide15.xml"/><Relationship Id="rId41" Type="http://schemas.openxmlformats.org/officeDocument/2006/relationships/handoutMaster" Target="handoutMasters/handoutMaster1.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8" tIns="44069" rIns="88138" bIns="44069"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8" tIns="44069" rIns="88138" bIns="44069" rtlCol="0"/>
          <a:lstStyle>
            <a:lvl1pPr algn="r">
              <a:defRPr sz="1200"/>
            </a:lvl1pPr>
          </a:lstStyle>
          <a:p>
            <a:fld id="{CCD9D4F3-1CB6-4E57-BC6A-8FDD6DF1AC39}" type="datetimeFigureOut">
              <a:rPr lang="en-US" smtClean="0"/>
              <a:t>6/9/2022</a:t>
            </a:fld>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8" tIns="44069" rIns="88138" bIns="4406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8" tIns="44069" rIns="88138" bIns="44069" rtlCol="0" anchor="b"/>
          <a:lstStyle>
            <a:lvl1pPr algn="r">
              <a:defRPr sz="1200"/>
            </a:lvl1pPr>
          </a:lstStyle>
          <a:p>
            <a:fld id="{A352C7E1-5E17-4B76-93F9-C135FF019537}" type="slidenum">
              <a:rPr lang="en-US" smtClean="0"/>
              <a:t>‹#›</a:t>
            </a:fld>
            <a:endParaRPr lang="en-US" dirty="0"/>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8" tIns="44069" rIns="88138" bIns="44069"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8" tIns="44069" rIns="88138" bIns="44069"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6/9/2022</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8" tIns="44069" rIns="88138" bIns="44069" rtlCol="0" anchor="ctr"/>
          <a:lstStyle/>
          <a:p>
            <a:pPr lvl="0"/>
            <a:endParaRPr lang="en-US" noProof="0" dirty="0"/>
          </a:p>
        </p:txBody>
      </p:sp>
      <p:sp>
        <p:nvSpPr>
          <p:cNvPr id="5" name="Notes Placeholder 4"/>
          <p:cNvSpPr>
            <a:spLocks noGrp="1"/>
          </p:cNvSpPr>
          <p:nvPr>
            <p:ph type="body" sz="quarter" idx="3"/>
          </p:nvPr>
        </p:nvSpPr>
        <p:spPr>
          <a:xfrm>
            <a:off x="701346" y="4416099"/>
            <a:ext cx="5607711" cy="4182457"/>
          </a:xfrm>
          <a:prstGeom prst="rect">
            <a:avLst/>
          </a:prstGeom>
        </p:spPr>
        <p:txBody>
          <a:bodyPr vert="horz" lIns="88138" tIns="44069" rIns="88138" bIns="4406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60"/>
            <a:ext cx="3038145" cy="464205"/>
          </a:xfrm>
          <a:prstGeom prst="rect">
            <a:avLst/>
          </a:prstGeom>
        </p:spPr>
        <p:txBody>
          <a:bodyPr vert="horz" lIns="88138" tIns="44069" rIns="88138" bIns="44069"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734" y="8830660"/>
            <a:ext cx="3038145" cy="464205"/>
          </a:xfrm>
          <a:prstGeom prst="rect">
            <a:avLst/>
          </a:prstGeom>
        </p:spPr>
        <p:txBody>
          <a:bodyPr vert="horz" lIns="88138" tIns="44069" rIns="88138" bIns="44069"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04159">
              <a:defRPr/>
            </a:pPr>
            <a:fld id="{626D6E17-4CD6-4203-B502-532B273902B1}" type="slidenum">
              <a:rPr lang="en-US">
                <a:solidFill>
                  <a:prstClr val="black"/>
                </a:solidFill>
                <a:latin typeface="Calibri" panose="020F0502020204030204"/>
              </a:rPr>
              <a:pPr defTabSz="904159">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64887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8042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7829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1150938"/>
            <a:ext cx="5519737" cy="3105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88467-FB18-45E5-BD11-8DACB90A7E62}" type="slidenum">
              <a:rPr lang="en-US" smtClean="0"/>
              <a:t>4</a:t>
            </a:fld>
            <a:endParaRPr lang="en-US" dirty="0"/>
          </a:p>
        </p:txBody>
      </p:sp>
    </p:spTree>
    <p:extLst>
      <p:ext uri="{BB962C8B-B14F-4D97-AF65-F5344CB8AC3E}">
        <p14:creationId xmlns:p14="http://schemas.microsoft.com/office/powerpoint/2010/main" val="2310552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86B586D7-DA70-7A43-80D7-C3290670EBA9}" type="slidenum">
              <a:rPr lang="en-US" smtClean="0"/>
              <a:t>5</a:t>
            </a:fld>
            <a:endParaRPr lang="en-US" dirty="0"/>
          </a:p>
        </p:txBody>
      </p:sp>
    </p:spTree>
    <p:extLst>
      <p:ext uri="{BB962C8B-B14F-4D97-AF65-F5344CB8AC3E}">
        <p14:creationId xmlns:p14="http://schemas.microsoft.com/office/powerpoint/2010/main" val="2435639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http://build.fhir.org/ig/nightingaleproject/vital_records_fhir_messaging_ig/branches/main/appendix.html#nchs-fhir-messaging-infrastructure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3271319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86B586D7-DA70-7A43-80D7-C3290670EBA9}" type="slidenum">
              <a:rPr lang="en-US" smtClean="0"/>
              <a:t>7</a:t>
            </a:fld>
            <a:endParaRPr lang="en-US" dirty="0"/>
          </a:p>
        </p:txBody>
      </p:sp>
    </p:spTree>
    <p:extLst>
      <p:ext uri="{BB962C8B-B14F-4D97-AF65-F5344CB8AC3E}">
        <p14:creationId xmlns:p14="http://schemas.microsoft.com/office/powerpoint/2010/main" val="4165621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86B586D7-DA70-7A43-80D7-C3290670EBA9}" type="slidenum">
              <a:rPr lang="en-US" smtClean="0"/>
              <a:t>8</a:t>
            </a:fld>
            <a:endParaRPr lang="en-US" dirty="0"/>
          </a:p>
        </p:txBody>
      </p:sp>
    </p:spTree>
    <p:extLst>
      <p:ext uri="{BB962C8B-B14F-4D97-AF65-F5344CB8AC3E}">
        <p14:creationId xmlns:p14="http://schemas.microsoft.com/office/powerpoint/2010/main" val="3152817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1150938"/>
            <a:ext cx="5519737" cy="3105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88467-FB18-45E5-BD11-8DACB90A7E62}" type="slidenum">
              <a:rPr lang="en-US" smtClean="0"/>
              <a:t>9</a:t>
            </a:fld>
            <a:endParaRPr lang="en-US" dirty="0"/>
          </a:p>
        </p:txBody>
      </p:sp>
    </p:spTree>
    <p:extLst>
      <p:ext uri="{BB962C8B-B14F-4D97-AF65-F5344CB8AC3E}">
        <p14:creationId xmlns:p14="http://schemas.microsoft.com/office/powerpoint/2010/main" val="3015318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1150938"/>
            <a:ext cx="5519737" cy="3105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88467-FB18-45E5-BD11-8DACB90A7E62}" type="slidenum">
              <a:rPr lang="en-US" smtClean="0"/>
              <a:t>21</a:t>
            </a:fld>
            <a:endParaRPr lang="en-US" dirty="0"/>
          </a:p>
        </p:txBody>
      </p:sp>
    </p:spTree>
    <p:extLst>
      <p:ext uri="{BB962C8B-B14F-4D97-AF65-F5344CB8AC3E}">
        <p14:creationId xmlns:p14="http://schemas.microsoft.com/office/powerpoint/2010/main" val="1628072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dirty="0"/>
          </a:p>
        </p:txBody>
      </p:sp>
    </p:spTree>
    <p:extLst>
      <p:ext uri="{BB962C8B-B14F-4D97-AF65-F5344CB8AC3E}">
        <p14:creationId xmlns:p14="http://schemas.microsoft.com/office/powerpoint/2010/main" val="1072941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667" b="13860"/>
          <a:stretch/>
        </p:blipFill>
        <p:spPr>
          <a:xfrm>
            <a:off x="-7129" y="4"/>
            <a:ext cx="9151129" cy="748555"/>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2250"/>
              </a:lnSpc>
              <a:defRPr sz="21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1500" b="1" baseline="0">
                <a:solidFill>
                  <a:srgbClr val="006858"/>
                </a:solidFill>
                <a:effectLst/>
                <a:latin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1500"/>
              </a:lnSpc>
              <a:buNone/>
              <a:defRPr sz="135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343123" y="249504"/>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10866720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432197" y="590843"/>
            <a:ext cx="8254603" cy="3397347"/>
          </a:xfrm>
        </p:spPr>
        <p:txBody>
          <a:bodyPr/>
          <a:lstStyle>
            <a:lvl1pPr>
              <a:spcAft>
                <a:spcPts val="900"/>
              </a:spcAft>
              <a:buNone/>
              <a:defRPr sz="2700" b="1">
                <a:solidFill>
                  <a:srgbClr val="CF6F19"/>
                </a:solidFill>
              </a:defRPr>
            </a:lvl1pPr>
            <a:lvl2pPr marL="217885" indent="-217885">
              <a:spcBef>
                <a:spcPts val="450"/>
              </a:spcBef>
              <a:spcAft>
                <a:spcPts val="450"/>
              </a:spcAft>
              <a:buClr>
                <a:srgbClr val="018BB0"/>
              </a:buClr>
              <a:buFont typeface="Wingdings" panose="05000000000000000000" pitchFamily="2" charset="2"/>
              <a:buChar char="§"/>
              <a:defRPr sz="2100"/>
            </a:lvl2pPr>
            <a:lvl3pPr marL="467916" indent="-250031">
              <a:spcBef>
                <a:spcPts val="450"/>
              </a:spcBef>
              <a:spcAft>
                <a:spcPts val="450"/>
              </a:spcAft>
              <a:buClr>
                <a:srgbClr val="008641"/>
              </a:buClr>
              <a:defRPr sz="1800"/>
            </a:lvl3pPr>
            <a:lvl4pPr marL="685800" indent="-173831">
              <a:spcBef>
                <a:spcPts val="450"/>
              </a:spcBef>
              <a:spcAft>
                <a:spcPts val="45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2" name="Group 1">
            <a:extLst>
              <a:ext uri="{FF2B5EF4-FFF2-40B4-BE49-F238E27FC236}">
                <a16:creationId xmlns:a16="http://schemas.microsoft.com/office/drawing/2014/main" id="{231462CD-0A3F-4770-B86B-792F761AF34C}"/>
              </a:ext>
            </a:extLst>
          </p:cNvPr>
          <p:cNvGrpSpPr/>
          <p:nvPr userDrawn="1"/>
        </p:nvGrpSpPr>
        <p:grpSpPr>
          <a:xfrm>
            <a:off x="0" y="5032717"/>
            <a:ext cx="9144000" cy="110783"/>
            <a:chOff x="0" y="6710290"/>
            <a:chExt cx="12192000" cy="147710"/>
          </a:xfrm>
        </p:grpSpPr>
        <p:sp>
          <p:nvSpPr>
            <p:cNvPr id="27" name="Rectangle 26">
              <a:extLst>
                <a:ext uri="{FF2B5EF4-FFF2-40B4-BE49-F238E27FC236}">
                  <a16:creationId xmlns:a16="http://schemas.microsoft.com/office/drawing/2014/main" id="{5E8DEADA-D26F-425D-96A4-8A0235A9D750}"/>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28" name="Rectangle 27">
              <a:extLst>
                <a:ext uri="{FF2B5EF4-FFF2-40B4-BE49-F238E27FC236}">
                  <a16:creationId xmlns:a16="http://schemas.microsoft.com/office/drawing/2014/main" id="{94778224-688A-46DC-A288-0220AE5AEC22}"/>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29" name="Rectangle 28">
              <a:extLst>
                <a:ext uri="{FF2B5EF4-FFF2-40B4-BE49-F238E27FC236}">
                  <a16:creationId xmlns:a16="http://schemas.microsoft.com/office/drawing/2014/main" id="{60A45C29-57BD-486B-8A7A-8FB6EF6B3A67}"/>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30" name="Rectangle 29">
              <a:extLst>
                <a:ext uri="{FF2B5EF4-FFF2-40B4-BE49-F238E27FC236}">
                  <a16:creationId xmlns:a16="http://schemas.microsoft.com/office/drawing/2014/main" id="{75AD6A99-32F4-42B1-8FA2-05001EC9405E}"/>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31" name="Rectangle 20">
              <a:extLst>
                <a:ext uri="{FF2B5EF4-FFF2-40B4-BE49-F238E27FC236}">
                  <a16:creationId xmlns:a16="http://schemas.microsoft.com/office/drawing/2014/main" id="{FFFF1207-94F4-48F2-B98A-B8DB8D240FF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32" name="Rectangle 31">
              <a:extLst>
                <a:ext uri="{FF2B5EF4-FFF2-40B4-BE49-F238E27FC236}">
                  <a16:creationId xmlns:a16="http://schemas.microsoft.com/office/drawing/2014/main" id="{79BFAADE-472A-422A-AF17-43CAA1A069FB}"/>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250" dirty="0"/>
            </a:p>
          </p:txBody>
        </p:sp>
      </p:grpSp>
    </p:spTree>
    <p:extLst>
      <p:ext uri="{BB962C8B-B14F-4D97-AF65-F5344CB8AC3E}">
        <p14:creationId xmlns:p14="http://schemas.microsoft.com/office/powerpoint/2010/main" val="273560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629841" y="273844"/>
            <a:ext cx="7886700" cy="994172"/>
          </a:xfrm>
        </p:spPr>
        <p:txBody>
          <a:bodyPr>
            <a:normAutofit/>
          </a:bodyPr>
          <a:lstStyle>
            <a:lvl1pPr>
              <a:defRPr sz="2700" b="1">
                <a:solidFill>
                  <a:srgbClr val="CF6F1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629842" y="1371601"/>
            <a:ext cx="3868340" cy="3270647"/>
          </a:xfrm>
        </p:spPr>
        <p:txBody>
          <a:bodyPr/>
          <a:lstStyle>
            <a:lvl1pPr>
              <a:defRPr sz="1800" b="1">
                <a:solidFill>
                  <a:srgbClr val="00685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4629150" y="1371601"/>
            <a:ext cx="3887391" cy="3270647"/>
          </a:xfrm>
        </p:spPr>
        <p:txBody>
          <a:bodyPr/>
          <a:lstStyle>
            <a:lvl1pPr>
              <a:defRPr sz="1800" b="1">
                <a:solidFill>
                  <a:srgbClr val="00685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2B5D4132-7FCD-45D5-84E9-E64F342021C3}"/>
              </a:ext>
            </a:extLst>
          </p:cNvPr>
          <p:cNvGrpSpPr/>
          <p:nvPr userDrawn="1"/>
        </p:nvGrpSpPr>
        <p:grpSpPr>
          <a:xfrm>
            <a:off x="0" y="5032717"/>
            <a:ext cx="9144000" cy="110783"/>
            <a:chOff x="0" y="6710290"/>
            <a:chExt cx="12192000" cy="147710"/>
          </a:xfrm>
        </p:grpSpPr>
        <p:sp>
          <p:nvSpPr>
            <p:cNvPr id="12" name="Rectangle 11">
              <a:extLst>
                <a:ext uri="{FF2B5EF4-FFF2-40B4-BE49-F238E27FC236}">
                  <a16:creationId xmlns:a16="http://schemas.microsoft.com/office/drawing/2014/main" id="{08B4A403-0CDC-4187-98CE-6DF950A3421D}"/>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7" name="Rectangle 16">
              <a:extLst>
                <a:ext uri="{FF2B5EF4-FFF2-40B4-BE49-F238E27FC236}">
                  <a16:creationId xmlns:a16="http://schemas.microsoft.com/office/drawing/2014/main" id="{DABA21D3-41EA-4B19-BC88-FC72CCE20DDF}"/>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8" name="Rectangle 17">
              <a:extLst>
                <a:ext uri="{FF2B5EF4-FFF2-40B4-BE49-F238E27FC236}">
                  <a16:creationId xmlns:a16="http://schemas.microsoft.com/office/drawing/2014/main" id="{BCB8D1F7-7CF1-4B11-A908-875910339698}"/>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9" name="Rectangle 18">
              <a:extLst>
                <a:ext uri="{FF2B5EF4-FFF2-40B4-BE49-F238E27FC236}">
                  <a16:creationId xmlns:a16="http://schemas.microsoft.com/office/drawing/2014/main" id="{9F939596-CCDC-4F65-995D-37863493EEEB}"/>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20" name="Rectangle 20">
              <a:extLst>
                <a:ext uri="{FF2B5EF4-FFF2-40B4-BE49-F238E27FC236}">
                  <a16:creationId xmlns:a16="http://schemas.microsoft.com/office/drawing/2014/main" id="{A2B03AE7-1A19-46B5-BF8F-14138058DB1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21" name="Rectangle 20">
              <a:extLst>
                <a:ext uri="{FF2B5EF4-FFF2-40B4-BE49-F238E27FC236}">
                  <a16:creationId xmlns:a16="http://schemas.microsoft.com/office/drawing/2014/main" id="{22881F47-0E1C-4427-9BB1-6B7FC1419DB4}"/>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250" dirty="0"/>
            </a:p>
          </p:txBody>
        </p:sp>
      </p:grpSp>
    </p:spTree>
    <p:extLst>
      <p:ext uri="{BB962C8B-B14F-4D97-AF65-F5344CB8AC3E}">
        <p14:creationId xmlns:p14="http://schemas.microsoft.com/office/powerpoint/2010/main" val="3955354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95414" y="3036891"/>
            <a:ext cx="4979506" cy="1061829"/>
          </a:xfrm>
          <a:prstGeom prst="rect">
            <a:avLst/>
          </a:prstGeom>
          <a:noFill/>
        </p:spPr>
        <p:txBody>
          <a:bodyPr wrap="square" rtlCol="0">
            <a:spAutoFit/>
          </a:bodyPr>
          <a:lstStyle/>
          <a:p>
            <a:r>
              <a:rPr lang="en-US" sz="900" dirty="0">
                <a:solidFill>
                  <a:srgbClr val="695E4A"/>
                </a:solidFill>
                <a:latin typeface="Calibri" panose="020F0502020204030204" pitchFamily="34" charset="0"/>
              </a:rPr>
              <a:t>For more information, contact CDC</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1-800-CDC-INFO (232-4636)</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TTY:  1-888-232-6348    www.cdc.gov</a:t>
            </a:r>
            <a:br>
              <a:rPr lang="en-US" sz="900" dirty="0">
                <a:solidFill>
                  <a:srgbClr val="695E4A"/>
                </a:solidFill>
                <a:latin typeface="Calibri" panose="020F0502020204030204" pitchFamily="34" charset="0"/>
              </a:rPr>
            </a:br>
            <a:br>
              <a:rPr lang="en-US" sz="900" dirty="0">
                <a:solidFill>
                  <a:srgbClr val="695E4A"/>
                </a:solidFill>
                <a:latin typeface="Calibri" panose="020F0502020204030204" pitchFamily="34" charset="0"/>
              </a:rPr>
            </a:b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4256314"/>
            <a:ext cx="9144000" cy="887186"/>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spTree>
    <p:extLst>
      <p:ext uri="{BB962C8B-B14F-4D97-AF65-F5344CB8AC3E}">
        <p14:creationId xmlns:p14="http://schemas.microsoft.com/office/powerpoint/2010/main" val="3133098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a:t>Bottom band: NCHS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22"/>
          <a:stretch/>
        </p:blipFill>
        <p:spPr>
          <a:xfrm>
            <a:off x="0" y="5005830"/>
            <a:ext cx="9144000" cy="137670"/>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892" indent="-342892">
              <a:buClr>
                <a:srgbClr val="006A71"/>
              </a:buClr>
              <a:buFont typeface="Wingdings" panose="05000000000000000000" pitchFamily="2" charset="2"/>
              <a:buChar char="§"/>
              <a:defRPr sz="2000" baseline="0">
                <a:solidFill>
                  <a:srgbClr val="000000"/>
                </a:solidFill>
              </a:defRPr>
            </a:lvl1pPr>
            <a:lvl2pPr>
              <a:buClr>
                <a:srgbClr val="006858"/>
              </a:buClr>
              <a:defRPr sz="2000" baseline="0">
                <a:solidFill>
                  <a:srgbClr val="000000"/>
                </a:solidFill>
              </a:defRPr>
            </a:lvl2pPr>
            <a:lvl3pPr>
              <a:buClr>
                <a:srgbClr val="695E4A"/>
              </a:buClr>
              <a:defRPr sz="2000" baseline="0">
                <a:solidFill>
                  <a:srgbClr val="000000"/>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9961683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r>
              <a:rPr lang="en-US" dirty="0"/>
              <a:t>Bottom band: NCHS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22"/>
          <a:stretch/>
        </p:blipFill>
        <p:spPr>
          <a:xfrm>
            <a:off x="0" y="5005830"/>
            <a:ext cx="9144000" cy="137670"/>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257168" indent="-257168">
              <a:buClr>
                <a:srgbClr val="006A71"/>
              </a:buClr>
              <a:buFont typeface="Wingdings" panose="05000000000000000000" pitchFamily="2" charset="2"/>
              <a:buChar char="§"/>
              <a:defRPr sz="1500">
                <a:solidFill>
                  <a:schemeClr val="accent4">
                    <a:lumMod val="75000"/>
                  </a:schemeClr>
                </a:solidFill>
              </a:defRPr>
            </a:lvl1pPr>
            <a:lvl2pPr>
              <a:buClr>
                <a:srgbClr val="008BB0"/>
              </a:buClr>
              <a:defRPr sz="1500">
                <a:solidFill>
                  <a:schemeClr val="accent4">
                    <a:lumMod val="75000"/>
                  </a:schemeClr>
                </a:solidFill>
              </a:defRPr>
            </a:lvl2pPr>
            <a:lvl3pPr>
              <a:buClr>
                <a:srgbClr val="695E4A"/>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869563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99" indent="-214308">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99" indent="-214308">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5683"/>
          <a:stretch/>
        </p:blipFill>
        <p:spPr>
          <a:xfrm>
            <a:off x="0" y="4998203"/>
            <a:ext cx="9144000" cy="153046"/>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3" y="3350323"/>
            <a:ext cx="8294913" cy="871538"/>
          </a:xfrm>
          <a:prstGeom prst="rect">
            <a:avLst/>
          </a:prstGeom>
        </p:spPr>
        <p:txBody>
          <a:bodyPr anchor="b"/>
          <a:lstStyle>
            <a:lvl1pPr algn="l">
              <a:defRPr sz="27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5DAA"/>
                </a:solidFill>
                <a:effectLst/>
                <a:latin typeface="Calibri" pitchFamily="34" charset="0"/>
              </a:defRPr>
            </a:lvl1pPr>
          </a:lstStyle>
          <a:p>
            <a:r>
              <a:rPr lang="en-US" dirty="0"/>
              <a:t>Bottom band: OD</a:t>
            </a:r>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6441" y="5018218"/>
            <a:ext cx="9144001" cy="186744"/>
          </a:xfrm>
          <a:prstGeom prst="rect">
            <a:avLst/>
          </a:prstGeom>
        </p:spPr>
      </p:pic>
      <p:sp>
        <p:nvSpPr>
          <p:cNvPr id="5" name="Text Placeholder 7"/>
          <p:cNvSpPr>
            <a:spLocks noGrp="1"/>
          </p:cNvSpPr>
          <p:nvPr>
            <p:ph type="body" sz="quarter" idx="10"/>
          </p:nvPr>
        </p:nvSpPr>
        <p:spPr>
          <a:xfrm>
            <a:off x="457200" y="1158875"/>
            <a:ext cx="8229600" cy="3341688"/>
          </a:xfrm>
        </p:spPr>
        <p:txBody>
          <a:bodyPr/>
          <a:lstStyle>
            <a:lvl1pPr marL="342875" indent="-342875">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90589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37EFF-4E64-F949-B9F9-7768C8E9B1B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036FC44-B50D-D54A-8A63-8C86E20E28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9714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9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18643"/>
            <a:ext cx="9144000" cy="709129"/>
          </a:xfrm>
          <a:prstGeom prst="rect">
            <a:avLst/>
          </a:prstGeom>
          <a:solidFill>
            <a:srgbClr val="17468F"/>
          </a:solidFill>
          <a:ln>
            <a:noFill/>
          </a:ln>
        </p:spPr>
        <p:txBody>
          <a:bodyPr vert="horz" wrap="square" lIns="45720" tIns="22860" rIns="45720" bIns="22860" numCol="1" anchor="t" anchorCtr="0" compatLnSpc="1">
            <a:prstTxWarp prst="textNoShape">
              <a:avLst/>
            </a:prstTxWarp>
          </a:bodyPr>
          <a:lstStyle/>
          <a:p>
            <a:endParaRPr lang="en-US" sz="1250" dirty="0"/>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8870"/>
            <a:ext cx="9159852" cy="142757"/>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342900" y="717555"/>
            <a:ext cx="8129618" cy="856303"/>
          </a:xfrm>
          <a:prstGeom prst="rect">
            <a:avLst/>
          </a:prstGeom>
        </p:spPr>
        <p:txBody>
          <a:bodyPr/>
          <a:lstStyle>
            <a:lvl1pPr algn="l">
              <a:lnSpc>
                <a:spcPts val="2250"/>
              </a:lnSpc>
              <a:defRPr sz="2100" b="1" baseline="0">
                <a:solidFill>
                  <a:srgbClr val="532E63"/>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342900" y="2053731"/>
            <a:ext cx="6323030" cy="709129"/>
          </a:xfrm>
          <a:prstGeom prst="rect">
            <a:avLst/>
          </a:prstGeom>
        </p:spPr>
        <p:txBody>
          <a:bodyPr/>
          <a:lstStyle>
            <a:lvl1pPr marL="0" indent="0" algn="l">
              <a:buNone/>
              <a:defRPr sz="1500" b="1" baseline="0">
                <a:solidFill>
                  <a:srgbClr val="5E9732"/>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342900" y="3089770"/>
            <a:ext cx="6323036" cy="959747"/>
          </a:xfrm>
          <a:prstGeom prst="rect">
            <a:avLst/>
          </a:prstGeom>
        </p:spPr>
        <p:txBody>
          <a:bodyPr/>
          <a:lstStyle>
            <a:lvl1pPr marL="0" indent="0" algn="l">
              <a:lnSpc>
                <a:spcPts val="1500"/>
              </a:lnSpc>
              <a:buNone/>
              <a:defRPr sz="135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342900" y="142945"/>
            <a:ext cx="6819211" cy="369332"/>
          </a:xfrm>
          <a:prstGeom prst="rect">
            <a:avLst/>
          </a:prstGeom>
          <a:noFill/>
        </p:spPr>
        <p:txBody>
          <a:bodyPr wrap="square" rtlCol="0">
            <a:spAutoFit/>
          </a:bodyPr>
          <a:lstStyle/>
          <a:p>
            <a:r>
              <a:rPr lang="en-US" sz="1800" b="1" dirty="0">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8976" y="63809"/>
            <a:ext cx="1239341" cy="710513"/>
          </a:xfrm>
          <a:prstGeom prst="rect">
            <a:avLst/>
          </a:prstGeom>
        </p:spPr>
      </p:pic>
    </p:spTree>
    <p:extLst>
      <p:ext uri="{BB962C8B-B14F-4D97-AF65-F5344CB8AC3E}">
        <p14:creationId xmlns:p14="http://schemas.microsoft.com/office/powerpoint/2010/main" val="4221849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6859"/>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432197" y="3072786"/>
            <a:ext cx="8254603" cy="573929"/>
          </a:xfrm>
        </p:spPr>
        <p:txBody>
          <a:bodyPr>
            <a:normAutofit/>
          </a:bodyPr>
          <a:lstStyle>
            <a:lvl1pPr>
              <a:spcAft>
                <a:spcPts val="900"/>
              </a:spcAft>
              <a:buNone/>
              <a:defRPr sz="3600" b="1">
                <a:solidFill>
                  <a:schemeClr val="bg1"/>
                </a:solidFill>
              </a:defRPr>
            </a:lvl1pPr>
            <a:lvl2pPr marL="217885" indent="-217885">
              <a:spcBef>
                <a:spcPts val="450"/>
              </a:spcBef>
              <a:spcAft>
                <a:spcPts val="450"/>
              </a:spcAft>
              <a:buClr>
                <a:srgbClr val="007D57"/>
              </a:buClr>
              <a:buFont typeface="Wingdings" panose="05000000000000000000" pitchFamily="2" charset="2"/>
              <a:buChar char="§"/>
              <a:defRPr sz="2100"/>
            </a:lvl2pPr>
            <a:lvl3pPr marL="467916" indent="-250031">
              <a:spcBef>
                <a:spcPts val="450"/>
              </a:spcBef>
              <a:spcAft>
                <a:spcPts val="450"/>
              </a:spcAft>
              <a:defRPr sz="1800"/>
            </a:lvl3pPr>
            <a:lvl4pPr marL="685800" indent="-173831">
              <a:spcBef>
                <a:spcPts val="450"/>
              </a:spcBef>
              <a:spcAft>
                <a:spcPts val="45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432197" y="3870909"/>
            <a:ext cx="5829300" cy="319683"/>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endParaRPr lang="en-US"/>
          </a:p>
        </p:txBody>
      </p:sp>
      <p:sp>
        <p:nvSpPr>
          <p:cNvPr id="11" name="Rectangle 10">
            <a:extLst>
              <a:ext uri="{FF2B5EF4-FFF2-40B4-BE49-F238E27FC236}">
                <a16:creationId xmlns:a16="http://schemas.microsoft.com/office/drawing/2014/main" id="{A0E580BE-4D1C-49FF-9A51-96DB99D2BEE1}"/>
              </a:ext>
            </a:extLst>
          </p:cNvPr>
          <p:cNvSpPr>
            <a:spLocks noChangeArrowheads="1"/>
          </p:cNvSpPr>
          <p:nvPr userDrawn="1"/>
        </p:nvSpPr>
        <p:spPr bwMode="auto">
          <a:xfrm>
            <a:off x="6082666" y="5032717"/>
            <a:ext cx="603083" cy="110783"/>
          </a:xfrm>
          <a:prstGeom prst="rect">
            <a:avLst/>
          </a:prstGeom>
          <a:solidFill>
            <a:srgbClr val="018BB0"/>
          </a:solidFill>
          <a:ln>
            <a:noFill/>
          </a:ln>
        </p:spPr>
        <p:txBody>
          <a:bodyPr vert="horz" wrap="square" lIns="45720" tIns="22860" rIns="45720" bIns="22860" numCol="1" anchor="t" anchorCtr="0" compatLnSpc="1">
            <a:prstTxWarp prst="textNoShape">
              <a:avLst/>
            </a:prstTxWarp>
          </a:bodyPr>
          <a:lstStyle/>
          <a:p>
            <a:endParaRPr lang="en-US" sz="1250" dirty="0"/>
          </a:p>
        </p:txBody>
      </p:sp>
      <p:sp>
        <p:nvSpPr>
          <p:cNvPr id="15" name="Rectangle 14">
            <a:extLst>
              <a:ext uri="{FF2B5EF4-FFF2-40B4-BE49-F238E27FC236}">
                <a16:creationId xmlns:a16="http://schemas.microsoft.com/office/drawing/2014/main" id="{990B9F15-3B1D-4CC8-A828-0022A2346948}"/>
              </a:ext>
            </a:extLst>
          </p:cNvPr>
          <p:cNvSpPr>
            <a:spLocks noChangeArrowheads="1"/>
          </p:cNvSpPr>
          <p:nvPr userDrawn="1"/>
        </p:nvSpPr>
        <p:spPr bwMode="auto">
          <a:xfrm>
            <a:off x="6677884" y="5032717"/>
            <a:ext cx="603083" cy="110783"/>
          </a:xfrm>
          <a:prstGeom prst="rect">
            <a:avLst/>
          </a:prstGeom>
          <a:solidFill>
            <a:srgbClr val="CF6F19"/>
          </a:solidFill>
          <a:ln>
            <a:noFill/>
          </a:ln>
        </p:spPr>
        <p:txBody>
          <a:bodyPr vert="horz" wrap="square" lIns="45720" tIns="22860" rIns="45720" bIns="22860" numCol="1" anchor="t" anchorCtr="0" compatLnSpc="1">
            <a:prstTxWarp prst="textNoShape">
              <a:avLst/>
            </a:prstTxWarp>
          </a:bodyPr>
          <a:lstStyle/>
          <a:p>
            <a:endParaRPr lang="en-US" sz="1250" dirty="0"/>
          </a:p>
        </p:txBody>
      </p:sp>
      <p:sp>
        <p:nvSpPr>
          <p:cNvPr id="16" name="Rectangle 15">
            <a:extLst>
              <a:ext uri="{FF2B5EF4-FFF2-40B4-BE49-F238E27FC236}">
                <a16:creationId xmlns:a16="http://schemas.microsoft.com/office/drawing/2014/main" id="{B8A844BF-859C-4A08-A382-04A1E108C279}"/>
              </a:ext>
            </a:extLst>
          </p:cNvPr>
          <p:cNvSpPr>
            <a:spLocks noChangeArrowheads="1"/>
          </p:cNvSpPr>
          <p:nvPr userDrawn="1"/>
        </p:nvSpPr>
        <p:spPr bwMode="auto">
          <a:xfrm>
            <a:off x="7280966" y="5032717"/>
            <a:ext cx="603574" cy="110783"/>
          </a:xfrm>
          <a:prstGeom prst="rect">
            <a:avLst/>
          </a:prstGeom>
          <a:solidFill>
            <a:srgbClr val="FFD302"/>
          </a:solidFill>
          <a:ln>
            <a:noFill/>
          </a:ln>
        </p:spPr>
        <p:txBody>
          <a:bodyPr vert="horz" wrap="square" lIns="45720" tIns="22860" rIns="45720" bIns="22860" numCol="1" anchor="t" anchorCtr="0" compatLnSpc="1">
            <a:prstTxWarp prst="textNoShape">
              <a:avLst/>
            </a:prstTxWarp>
          </a:bodyPr>
          <a:lstStyle/>
          <a:p>
            <a:endParaRPr lang="en-US" sz="1250" dirty="0"/>
          </a:p>
        </p:txBody>
      </p:sp>
      <p:sp>
        <p:nvSpPr>
          <p:cNvPr id="17" name="Rectangle 16">
            <a:extLst>
              <a:ext uri="{FF2B5EF4-FFF2-40B4-BE49-F238E27FC236}">
                <a16:creationId xmlns:a16="http://schemas.microsoft.com/office/drawing/2014/main" id="{2F885664-1E2E-4110-8B00-31B6A12BA30C}"/>
              </a:ext>
            </a:extLst>
          </p:cNvPr>
          <p:cNvSpPr>
            <a:spLocks noChangeArrowheads="1"/>
          </p:cNvSpPr>
          <p:nvPr userDrawn="1"/>
        </p:nvSpPr>
        <p:spPr bwMode="auto">
          <a:xfrm>
            <a:off x="7870698" y="5032717"/>
            <a:ext cx="1273303" cy="110783"/>
          </a:xfrm>
          <a:prstGeom prst="rect">
            <a:avLst/>
          </a:prstGeom>
          <a:solidFill>
            <a:srgbClr val="17468F"/>
          </a:solidFill>
          <a:ln>
            <a:noFill/>
          </a:ln>
        </p:spPr>
        <p:txBody>
          <a:bodyPr vert="horz" wrap="square" lIns="45720" tIns="22860" rIns="45720" bIns="22860" numCol="1" anchor="t" anchorCtr="0" compatLnSpc="1">
            <a:prstTxWarp prst="textNoShape">
              <a:avLst/>
            </a:prstTxWarp>
          </a:bodyPr>
          <a:lstStyle/>
          <a:p>
            <a:endParaRPr lang="en-US" sz="1250" dirty="0"/>
          </a:p>
        </p:txBody>
      </p:sp>
      <p:sp>
        <p:nvSpPr>
          <p:cNvPr id="18" name="Rectangle 20">
            <a:extLst>
              <a:ext uri="{FF2B5EF4-FFF2-40B4-BE49-F238E27FC236}">
                <a16:creationId xmlns:a16="http://schemas.microsoft.com/office/drawing/2014/main" id="{70FB3EB5-D96F-483C-966D-79480C2A3882}"/>
              </a:ext>
            </a:extLst>
          </p:cNvPr>
          <p:cNvSpPr>
            <a:spLocks noChangeArrowheads="1"/>
          </p:cNvSpPr>
          <p:nvPr userDrawn="1"/>
        </p:nvSpPr>
        <p:spPr bwMode="auto">
          <a:xfrm>
            <a:off x="0" y="5032717"/>
            <a:ext cx="5487448" cy="110783"/>
          </a:xfrm>
          <a:prstGeom prst="rect">
            <a:avLst/>
          </a:prstGeom>
          <a:solidFill>
            <a:srgbClr val="006859"/>
          </a:solidFill>
          <a:ln>
            <a:noFill/>
          </a:ln>
        </p:spPr>
        <p:txBody>
          <a:bodyPr vert="horz" wrap="square" lIns="45720" tIns="22860" rIns="45720" bIns="22860" numCol="1" anchor="t" anchorCtr="0" compatLnSpc="1">
            <a:prstTxWarp prst="textNoShape">
              <a:avLst/>
            </a:prstTxWarp>
          </a:bodyPr>
          <a:lstStyle/>
          <a:p>
            <a:endParaRPr lang="en-US" sz="1250" dirty="0"/>
          </a:p>
        </p:txBody>
      </p:sp>
      <p:sp>
        <p:nvSpPr>
          <p:cNvPr id="20" name="Rectangle 19">
            <a:extLst>
              <a:ext uri="{FF2B5EF4-FFF2-40B4-BE49-F238E27FC236}">
                <a16:creationId xmlns:a16="http://schemas.microsoft.com/office/drawing/2014/main" id="{FC6B4E4F-80F7-4D2A-AB17-5474A6EA8DAF}"/>
              </a:ext>
            </a:extLst>
          </p:cNvPr>
          <p:cNvSpPr>
            <a:spLocks noChangeArrowheads="1"/>
          </p:cNvSpPr>
          <p:nvPr userDrawn="1"/>
        </p:nvSpPr>
        <p:spPr bwMode="auto">
          <a:xfrm>
            <a:off x="5479583" y="5032717"/>
            <a:ext cx="603083" cy="110783"/>
          </a:xfrm>
          <a:prstGeom prst="rect">
            <a:avLst/>
          </a:prstGeom>
          <a:solidFill>
            <a:srgbClr val="695E4A"/>
          </a:solidFill>
          <a:ln>
            <a:noFill/>
          </a:ln>
        </p:spPr>
        <p:txBody>
          <a:bodyPr vert="horz" wrap="square" lIns="45720" tIns="22860" rIns="45720" bIns="22860" numCol="1" anchor="t" anchorCtr="0" compatLnSpc="1">
            <a:prstTxWarp prst="textNoShape">
              <a:avLst/>
            </a:prstTxWarp>
          </a:bodyPr>
          <a:lstStyle/>
          <a:p>
            <a:endParaRPr lang="en-US" sz="1250" dirty="0"/>
          </a:p>
        </p:txBody>
      </p:sp>
    </p:spTree>
    <p:extLst>
      <p:ext uri="{BB962C8B-B14F-4D97-AF65-F5344CB8AC3E}">
        <p14:creationId xmlns:p14="http://schemas.microsoft.com/office/powerpoint/2010/main" val="2109061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52" r:id="rId3"/>
    <p:sldLayoutId id="2147483823" r:id="rId4"/>
    <p:sldLayoutId id="2147483861" r:id="rId5"/>
    <p:sldLayoutId id="2147483876" r:id="rId6"/>
    <p:sldLayoutId id="2147483877" r:id="rId7"/>
  </p:sldLayoutIdLst>
  <p:transition>
    <p:fade/>
  </p:transition>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892" algn="ctr" rtl="0" fontAlgn="base">
        <a:spcBef>
          <a:spcPct val="0"/>
        </a:spcBef>
        <a:spcAft>
          <a:spcPct val="0"/>
        </a:spcAft>
        <a:defRPr sz="3300">
          <a:solidFill>
            <a:schemeClr val="tx1"/>
          </a:solidFill>
          <a:latin typeface="Myriad Web Pro" panose="020B0503030403020204" pitchFamily="34" charset="0"/>
        </a:defRPr>
      </a:lvl6pPr>
      <a:lvl7pPr marL="685783" algn="ctr" rtl="0" fontAlgn="base">
        <a:spcBef>
          <a:spcPct val="0"/>
        </a:spcBef>
        <a:spcAft>
          <a:spcPct val="0"/>
        </a:spcAft>
        <a:defRPr sz="3300">
          <a:solidFill>
            <a:schemeClr val="tx1"/>
          </a:solidFill>
          <a:latin typeface="Myriad Web Pro" panose="020B0503030403020204" pitchFamily="34" charset="0"/>
        </a:defRPr>
      </a:lvl7pPr>
      <a:lvl8pPr marL="1028675" algn="ctr" rtl="0" fontAlgn="base">
        <a:spcBef>
          <a:spcPct val="0"/>
        </a:spcBef>
        <a:spcAft>
          <a:spcPct val="0"/>
        </a:spcAft>
        <a:defRPr sz="3300">
          <a:solidFill>
            <a:schemeClr val="tx1"/>
          </a:solidFill>
          <a:latin typeface="Myriad Web Pro" panose="020B0503030403020204" pitchFamily="34" charset="0"/>
        </a:defRPr>
      </a:lvl8pPr>
      <a:lvl9pPr marL="1371566" algn="ctr" rtl="0" fontAlgn="base">
        <a:spcBef>
          <a:spcPct val="0"/>
        </a:spcBef>
        <a:spcAft>
          <a:spcPct val="0"/>
        </a:spcAft>
        <a:defRPr sz="3300">
          <a:solidFill>
            <a:schemeClr val="tx1"/>
          </a:solidFill>
          <a:latin typeface="Myriad Web Pro" panose="020B0503030403020204" pitchFamily="34" charset="0"/>
        </a:defRPr>
      </a:lvl9pPr>
    </p:titleStyle>
    <p:bodyStyle>
      <a:lvl1pPr marL="257168" indent="-257168"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199" indent="-214308"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28" indent="-171446"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20" indent="-171446"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12" indent="-171446"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C62D435-8EB2-4B14-83D0-85CE5CE5CD37}" type="datetimeFigureOut">
              <a:rPr lang="en-US" smtClean="0"/>
              <a:t>6/9/2022</a:t>
            </a:fld>
            <a:endParaRPr lang="en-US" dirty="0"/>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209708600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nightingaleproject/Reference-Client-API" TargetMode="External"/><Relationship Id="rId2" Type="http://schemas.openxmlformats.org/officeDocument/2006/relationships/hyperlink" Target="https://github.com/nightingaleproject/Reference-NCHS-API" TargetMode="Externa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build.fhir.org/ig/HL7/vrdr/" TargetMode="Externa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build.fhir.org/ig/nightingaleproject/vital_records_fhir_messaging_ig/" TargetMode="Externa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cdc.gov/nchs/nvss/modernization/cop.htm" TargetMode="External"/><Relationship Id="rId1" Type="http://schemas.openxmlformats.org/officeDocument/2006/relationships/slideLayout" Target="../slideLayouts/slideLayout3.xml"/><Relationship Id="rId4" Type="http://schemas.openxmlformats.org/officeDocument/2006/relationships/image" Target="../media/image18.tm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NVSSModernization@cdc.gov"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hl7.org/fhir/us/mdi/2022MAY/index.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hyperlink" Target="https://www.nist.gov/osac/medicolegal-death-investigation-subcommitte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tmp"/><Relationship Id="rId1" Type="http://schemas.openxmlformats.org/officeDocument/2006/relationships/slideLayout" Target="../slideLayouts/slideLayout2.xml"/><Relationship Id="rId5" Type="http://schemas.openxmlformats.org/officeDocument/2006/relationships/hyperlink" Target="https://www.cdc.gov/nchs/nvss/vsrr/drug-overdose-data.htm" TargetMode="External"/><Relationship Id="rId4" Type="http://schemas.openxmlformats.org/officeDocument/2006/relationships/image" Target="../media/image15.svg"/></Relationships>
</file>

<file path=ppt/slides/_rels/slide32.xml.rels><?xml version="1.0" encoding="UTF-8" standalone="yes"?>
<Relationships xmlns="http://schemas.openxmlformats.org/package/2006/relationships"><Relationship Id="rId3" Type="http://schemas.openxmlformats.org/officeDocument/2006/relationships/hyperlink" Target="https://wonder.cdc.gov/mcd-icd10-provisional.html" TargetMode="External"/><Relationship Id="rId2" Type="http://schemas.openxmlformats.org/officeDocument/2006/relationships/image" Target="../media/image21.tmp"/><Relationship Id="rId1" Type="http://schemas.openxmlformats.org/officeDocument/2006/relationships/slideLayout" Target="../slideLayouts/slideLayout2.xml"/><Relationship Id="rId6" Type="http://schemas.openxmlformats.org/officeDocument/2006/relationships/image" Target="../media/image22.tmp"/><Relationship Id="rId5" Type="http://schemas.openxmlformats.org/officeDocument/2006/relationships/image" Target="../media/image15.sv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3.tm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sz="2800" dirty="0"/>
              <a:t>Data Modernization Initiative: Updates from the National Vital Statistics System (NVSS)</a:t>
            </a:r>
          </a:p>
        </p:txBody>
      </p:sp>
      <p:sp>
        <p:nvSpPr>
          <p:cNvPr id="6" name="Text Placeholder 5"/>
          <p:cNvSpPr>
            <a:spLocks noGrp="1"/>
          </p:cNvSpPr>
          <p:nvPr>
            <p:ph type="body" sz="quarter" idx="10"/>
          </p:nvPr>
        </p:nvSpPr>
        <p:spPr>
          <a:xfrm>
            <a:off x="457200" y="4246822"/>
            <a:ext cx="5543550" cy="342900"/>
          </a:xfrm>
        </p:spPr>
        <p:txBody>
          <a:bodyPr/>
          <a:lstStyle/>
          <a:p>
            <a:r>
              <a:rPr lang="en-US" dirty="0"/>
              <a:t>Board of Scientific Counselors | May 26, 2022</a:t>
            </a:r>
          </a:p>
        </p:txBody>
      </p:sp>
      <p:sp>
        <p:nvSpPr>
          <p:cNvPr id="5" name="Subtitle 1">
            <a:extLst>
              <a:ext uri="{FF2B5EF4-FFF2-40B4-BE49-F238E27FC236}">
                <a16:creationId xmlns:a16="http://schemas.microsoft.com/office/drawing/2014/main" id="{88C37EE2-6D90-45E9-9464-8E1474CC0DF4}"/>
              </a:ext>
            </a:extLst>
          </p:cNvPr>
          <p:cNvSpPr>
            <a:spLocks noGrp="1"/>
          </p:cNvSpPr>
          <p:nvPr>
            <p:ph type="subTitle" idx="1"/>
          </p:nvPr>
        </p:nvSpPr>
        <p:spPr>
          <a:xfrm>
            <a:off x="457200" y="2482989"/>
            <a:ext cx="6400800" cy="342900"/>
          </a:xfrm>
        </p:spPr>
        <p:txBody>
          <a:bodyPr/>
          <a:lstStyle/>
          <a:p>
            <a:r>
              <a:rPr lang="en-US" dirty="0"/>
              <a:t>Paul D. Sutton, Ph.D.</a:t>
            </a:r>
          </a:p>
          <a:p>
            <a:r>
              <a:rPr lang="en-US" dirty="0"/>
              <a:t>Deputy Director, Division of Vital Statistics</a:t>
            </a:r>
          </a:p>
          <a:p>
            <a:endParaRPr lang="en-US" dirty="0"/>
          </a:p>
          <a:p>
            <a:endParaRPr lang="en-US" dirty="0"/>
          </a:p>
        </p:txBody>
      </p:sp>
    </p:spTree>
    <p:extLst>
      <p:ext uri="{BB962C8B-B14F-4D97-AF65-F5344CB8AC3E}">
        <p14:creationId xmlns:p14="http://schemas.microsoft.com/office/powerpoint/2010/main" val="61535833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EA6555-8115-471F-8717-9BB32AC66AEA}"/>
              </a:ext>
            </a:extLst>
          </p:cNvPr>
          <p:cNvSpPr>
            <a:spLocks noGrp="1"/>
          </p:cNvSpPr>
          <p:nvPr>
            <p:ph type="title"/>
          </p:nvPr>
        </p:nvSpPr>
        <p:spPr/>
        <p:txBody>
          <a:bodyPr/>
          <a:lstStyle/>
          <a:p>
            <a:r>
              <a:rPr lang="en-US" dirty="0"/>
              <a:t>Application Programming Interfaces (APIs)</a:t>
            </a:r>
          </a:p>
        </p:txBody>
      </p:sp>
      <p:sp>
        <p:nvSpPr>
          <p:cNvPr id="4" name="Text Placeholder 3">
            <a:extLst>
              <a:ext uri="{FF2B5EF4-FFF2-40B4-BE49-F238E27FC236}">
                <a16:creationId xmlns:a16="http://schemas.microsoft.com/office/drawing/2014/main" id="{21E1D80C-AC23-4D03-9571-37295B47FBC1}"/>
              </a:ext>
            </a:extLst>
          </p:cNvPr>
          <p:cNvSpPr>
            <a:spLocks noGrp="1"/>
          </p:cNvSpPr>
          <p:nvPr>
            <p:ph type="body" sz="quarter" idx="10"/>
          </p:nvPr>
        </p:nvSpPr>
        <p:spPr/>
        <p:txBody>
          <a:bodyPr/>
          <a:lstStyle/>
          <a:p>
            <a:r>
              <a:rPr lang="en-US" dirty="0"/>
              <a:t>NCHS has implemented a fully functional </a:t>
            </a:r>
            <a:r>
              <a:rPr lang="en-US" u="sng" dirty="0"/>
              <a:t>NVSS API</a:t>
            </a:r>
            <a:r>
              <a:rPr lang="en-US" dirty="0"/>
              <a:t> that is available to jurisdictions for testing.  The NVSS API can receive and process test massages from the jurisdictions and generate appropriate response messages.  The production NVSS API server will be rolled out later this year.</a:t>
            </a:r>
          </a:p>
          <a:p>
            <a:pPr marL="300031" lvl="1" indent="0">
              <a:buNone/>
            </a:pPr>
            <a:r>
              <a:rPr lang="en-US" dirty="0">
                <a:hlinkClick r:id="rId2"/>
              </a:rPr>
              <a:t>https://github.com/nightingaleproject/Reference-NCHS-API</a:t>
            </a:r>
            <a:r>
              <a:rPr lang="en-US" dirty="0"/>
              <a:t>  </a:t>
            </a:r>
          </a:p>
          <a:p>
            <a:endParaRPr lang="en-US" dirty="0"/>
          </a:p>
          <a:p>
            <a:r>
              <a:rPr lang="en-US" dirty="0"/>
              <a:t>An opensource </a:t>
            </a:r>
            <a:r>
              <a:rPr lang="en-US" u="sng" dirty="0"/>
              <a:t>Reference Client API</a:t>
            </a:r>
            <a:r>
              <a:rPr lang="en-US" dirty="0"/>
              <a:t> is also available to all jurisdictions to download. The Reference Client API is an example implementation for jurisdictions that handles submitting VRDR FHIR Messages, reliable delivery (acknowledgements and retries), and retrieving message responses from the NVSS API server.</a:t>
            </a:r>
          </a:p>
          <a:p>
            <a:pPr marL="300031" lvl="1" indent="0">
              <a:buNone/>
            </a:pPr>
            <a:r>
              <a:rPr lang="en-US" dirty="0">
                <a:hlinkClick r:id="rId3"/>
              </a:rPr>
              <a:t>https://github.com/nightingaleproject/Reference-Client-API</a:t>
            </a:r>
            <a:r>
              <a:rPr lang="en-US" dirty="0"/>
              <a:t> </a:t>
            </a:r>
          </a:p>
        </p:txBody>
      </p:sp>
      <p:grpSp>
        <p:nvGrpSpPr>
          <p:cNvPr id="5" name="Group 4">
            <a:extLst>
              <a:ext uri="{FF2B5EF4-FFF2-40B4-BE49-F238E27FC236}">
                <a16:creationId xmlns:a16="http://schemas.microsoft.com/office/drawing/2014/main" id="{E8210FAC-4BE5-40CC-879A-9F203356A87A}"/>
              </a:ext>
              <a:ext uri="{C183D7F6-B498-43B3-948B-1728B52AA6E4}">
                <adec:decorative xmlns:adec="http://schemas.microsoft.com/office/drawing/2017/decorative" val="1"/>
              </a:ext>
            </a:extLst>
          </p:cNvPr>
          <p:cNvGrpSpPr/>
          <p:nvPr/>
        </p:nvGrpSpPr>
        <p:grpSpPr>
          <a:xfrm>
            <a:off x="7124426" y="244475"/>
            <a:ext cx="1562374" cy="914400"/>
            <a:chOff x="6897471" y="1657350"/>
            <a:chExt cx="1562374" cy="914400"/>
          </a:xfrm>
        </p:grpSpPr>
        <p:pic>
          <p:nvPicPr>
            <p:cNvPr id="6" name="Graphic 5">
              <a:extLst>
                <a:ext uri="{FF2B5EF4-FFF2-40B4-BE49-F238E27FC236}">
                  <a16:creationId xmlns:a16="http://schemas.microsoft.com/office/drawing/2014/main" id="{35D18A16-C223-44EC-AEB7-56D9CF3620A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97471" y="1657350"/>
              <a:ext cx="914400" cy="914400"/>
            </a:xfrm>
            <a:prstGeom prst="rect">
              <a:avLst/>
            </a:prstGeom>
          </p:spPr>
        </p:pic>
        <p:sp>
          <p:nvSpPr>
            <p:cNvPr id="7" name="TextBox 6">
              <a:extLst>
                <a:ext uri="{FF2B5EF4-FFF2-40B4-BE49-F238E27FC236}">
                  <a16:creationId xmlns:a16="http://schemas.microsoft.com/office/drawing/2014/main" id="{C7149363-5A44-4870-A3B9-B3650E597BA2}"/>
                </a:ext>
                <a:ext uri="{C183D7F6-B498-43B3-948B-1728B52AA6E4}">
                  <adec:decorative xmlns:adec="http://schemas.microsoft.com/office/drawing/2017/decorative" val="1"/>
                </a:ext>
              </a:extLst>
            </p:cNvPr>
            <p:cNvSpPr txBox="1"/>
            <p:nvPr/>
          </p:nvSpPr>
          <p:spPr>
            <a:xfrm>
              <a:off x="7354671" y="2202418"/>
              <a:ext cx="1105174" cy="369332"/>
            </a:xfrm>
            <a:prstGeom prst="rect">
              <a:avLst/>
            </a:prstGeom>
            <a:noFill/>
          </p:spPr>
          <p:txBody>
            <a:bodyPr wrap="square" rtlCol="0">
              <a:spAutoFit/>
            </a:bodyPr>
            <a:lstStyle/>
            <a:p>
              <a:r>
                <a:rPr lang="en-US" b="1" dirty="0">
                  <a:solidFill>
                    <a:srgbClr val="00B050"/>
                  </a:solidFill>
                  <a:latin typeface="Calibri" panose="020F0502020204030204" pitchFamily="34" charset="0"/>
                </a:rPr>
                <a:t>complete</a:t>
              </a:r>
            </a:p>
          </p:txBody>
        </p:sp>
      </p:grpSp>
    </p:spTree>
    <p:extLst>
      <p:ext uri="{BB962C8B-B14F-4D97-AF65-F5344CB8AC3E}">
        <p14:creationId xmlns:p14="http://schemas.microsoft.com/office/powerpoint/2010/main" val="2136015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1839A-85DC-45F5-A934-631C9A38BF7D}"/>
              </a:ext>
            </a:extLst>
          </p:cNvPr>
          <p:cNvSpPr>
            <a:spLocks noGrp="1"/>
          </p:cNvSpPr>
          <p:nvPr>
            <p:ph type="title"/>
          </p:nvPr>
        </p:nvSpPr>
        <p:spPr/>
        <p:txBody>
          <a:bodyPr/>
          <a:lstStyle/>
          <a:p>
            <a:r>
              <a:rPr lang="en-US" dirty="0"/>
              <a:t>VRDR STU v1.3 FHIR Implementation Guide</a:t>
            </a:r>
            <a:br>
              <a:rPr lang="en-US" dirty="0"/>
            </a:br>
            <a:r>
              <a:rPr lang="en-US" dirty="0"/>
              <a:t> </a:t>
            </a:r>
            <a:r>
              <a:rPr lang="de-DE" sz="1800" dirty="0">
                <a:hlinkClick r:id="rId2"/>
              </a:rPr>
              <a:t>http://build.fhir.org/ig/HL7/vrdr/</a:t>
            </a:r>
            <a:r>
              <a:rPr lang="de-DE" sz="1800" dirty="0"/>
              <a:t>  </a:t>
            </a:r>
            <a:endParaRPr lang="en-US" dirty="0">
              <a:solidFill>
                <a:srgbClr val="FF0000"/>
              </a:solidFill>
            </a:endParaRPr>
          </a:p>
        </p:txBody>
      </p:sp>
      <p:sp>
        <p:nvSpPr>
          <p:cNvPr id="3" name="Text Placeholder 2">
            <a:extLst>
              <a:ext uri="{FF2B5EF4-FFF2-40B4-BE49-F238E27FC236}">
                <a16:creationId xmlns:a16="http://schemas.microsoft.com/office/drawing/2014/main" id="{E7C3BB1F-1686-4AE1-AA73-83E31D9ADE16}"/>
              </a:ext>
            </a:extLst>
          </p:cNvPr>
          <p:cNvSpPr>
            <a:spLocks noGrp="1"/>
          </p:cNvSpPr>
          <p:nvPr>
            <p:ph type="body" sz="quarter" idx="10"/>
          </p:nvPr>
        </p:nvSpPr>
        <p:spPr/>
        <p:txBody>
          <a:bodyPr/>
          <a:lstStyle/>
          <a:p>
            <a:r>
              <a:rPr lang="en-US" dirty="0"/>
              <a:t>Maps all Inter-Jurisdictional Exchange (IJE) fields currently in use to FHIR Profiles</a:t>
            </a:r>
          </a:p>
          <a:p>
            <a:pPr lvl="1"/>
            <a:r>
              <a:rPr lang="en-US" dirty="0"/>
              <a:t>Submission of Death Records to NCHS</a:t>
            </a:r>
          </a:p>
          <a:p>
            <a:pPr lvl="1"/>
            <a:r>
              <a:rPr lang="en-US" dirty="0"/>
              <a:t>TRX and MRE-equivalent Coding Responses to Jurisdictions</a:t>
            </a:r>
          </a:p>
          <a:p>
            <a:r>
              <a:rPr lang="en-US" dirty="0"/>
              <a:t>Provides full documentation of the mapping</a:t>
            </a:r>
          </a:p>
          <a:p>
            <a:pPr lvl="1"/>
            <a:r>
              <a:rPr lang="en-US" dirty="0"/>
              <a:t>Data dictionary shows how each IJE field is mapped to FHIR elements</a:t>
            </a:r>
          </a:p>
          <a:p>
            <a:pPr lvl="1"/>
            <a:r>
              <a:rPr lang="en-US" dirty="0"/>
              <a:t>Complete value sets included in Implementation Guide</a:t>
            </a:r>
          </a:p>
          <a:p>
            <a:pPr lvl="1"/>
            <a:r>
              <a:rPr lang="en-US" dirty="0"/>
              <a:t>Examples for all profiles and extensions</a:t>
            </a:r>
          </a:p>
          <a:p>
            <a:pPr lvl="1"/>
            <a:endParaRPr lang="en-US" dirty="0"/>
          </a:p>
          <a:p>
            <a:pPr lvl="1"/>
            <a:endParaRPr lang="en-US" dirty="0"/>
          </a:p>
          <a:p>
            <a:r>
              <a:rPr lang="en-US" dirty="0"/>
              <a:t>VRDR .NET and Java libraries available to map all fields to/from IJE </a:t>
            </a:r>
          </a:p>
          <a:p>
            <a:r>
              <a:rPr lang="en-US" dirty="0"/>
              <a:t>Plan to start HL7 process after feedback from June testing event</a:t>
            </a:r>
          </a:p>
        </p:txBody>
      </p:sp>
      <p:grpSp>
        <p:nvGrpSpPr>
          <p:cNvPr id="4" name="Group 3">
            <a:extLst>
              <a:ext uri="{FF2B5EF4-FFF2-40B4-BE49-F238E27FC236}">
                <a16:creationId xmlns:a16="http://schemas.microsoft.com/office/drawing/2014/main" id="{CDFC293B-FD2C-41A1-B1C7-D1F54DD9E070}"/>
              </a:ext>
              <a:ext uri="{C183D7F6-B498-43B3-948B-1728B52AA6E4}">
                <adec:decorative xmlns:adec="http://schemas.microsoft.com/office/drawing/2017/decorative" val="1"/>
              </a:ext>
            </a:extLst>
          </p:cNvPr>
          <p:cNvGrpSpPr/>
          <p:nvPr/>
        </p:nvGrpSpPr>
        <p:grpSpPr>
          <a:xfrm>
            <a:off x="7124426" y="244475"/>
            <a:ext cx="1562374" cy="914400"/>
            <a:chOff x="6897471" y="1657350"/>
            <a:chExt cx="1562374" cy="914400"/>
          </a:xfrm>
        </p:grpSpPr>
        <p:pic>
          <p:nvPicPr>
            <p:cNvPr id="5" name="Graphic 4">
              <a:extLst>
                <a:ext uri="{FF2B5EF4-FFF2-40B4-BE49-F238E27FC236}">
                  <a16:creationId xmlns:a16="http://schemas.microsoft.com/office/drawing/2014/main" id="{5C0AD675-1B5A-4561-8400-8DE84198DB6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97471" y="1657350"/>
              <a:ext cx="914400" cy="914400"/>
            </a:xfrm>
            <a:prstGeom prst="rect">
              <a:avLst/>
            </a:prstGeom>
          </p:spPr>
        </p:pic>
        <p:sp>
          <p:nvSpPr>
            <p:cNvPr id="6" name="TextBox 5">
              <a:extLst>
                <a:ext uri="{FF2B5EF4-FFF2-40B4-BE49-F238E27FC236}">
                  <a16:creationId xmlns:a16="http://schemas.microsoft.com/office/drawing/2014/main" id="{93282DEA-4535-4F0E-83CA-6330DF7E8E1D}"/>
                </a:ext>
                <a:ext uri="{C183D7F6-B498-43B3-948B-1728B52AA6E4}">
                  <adec:decorative xmlns:adec="http://schemas.microsoft.com/office/drawing/2017/decorative" val="1"/>
                </a:ext>
              </a:extLst>
            </p:cNvPr>
            <p:cNvSpPr txBox="1"/>
            <p:nvPr/>
          </p:nvSpPr>
          <p:spPr>
            <a:xfrm>
              <a:off x="7354671" y="2202418"/>
              <a:ext cx="1105174" cy="369332"/>
            </a:xfrm>
            <a:prstGeom prst="rect">
              <a:avLst/>
            </a:prstGeom>
            <a:noFill/>
          </p:spPr>
          <p:txBody>
            <a:bodyPr wrap="square" rtlCol="0">
              <a:spAutoFit/>
            </a:bodyPr>
            <a:lstStyle/>
            <a:p>
              <a:r>
                <a:rPr lang="en-US" b="1" dirty="0">
                  <a:solidFill>
                    <a:srgbClr val="00B050"/>
                  </a:solidFill>
                  <a:latin typeface="Calibri" panose="020F0502020204030204" pitchFamily="34" charset="0"/>
                </a:rPr>
                <a:t>complete</a:t>
              </a:r>
            </a:p>
          </p:txBody>
        </p:sp>
      </p:grpSp>
    </p:spTree>
    <p:extLst>
      <p:ext uri="{BB962C8B-B14F-4D97-AF65-F5344CB8AC3E}">
        <p14:creationId xmlns:p14="http://schemas.microsoft.com/office/powerpoint/2010/main" val="10870231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4F8DF-9C97-494D-A6F8-8FA849B54EBB}"/>
              </a:ext>
            </a:extLst>
          </p:cNvPr>
          <p:cNvSpPr>
            <a:spLocks noGrp="1"/>
          </p:cNvSpPr>
          <p:nvPr>
            <p:ph type="title"/>
          </p:nvPr>
        </p:nvSpPr>
        <p:spPr/>
        <p:txBody>
          <a:bodyPr/>
          <a:lstStyle/>
          <a:p>
            <a:r>
              <a:rPr lang="en-US" dirty="0"/>
              <a:t>Vital Records Messaging FHIR Implementation Guide</a:t>
            </a:r>
            <a:br>
              <a:rPr lang="en-US" dirty="0"/>
            </a:br>
            <a:r>
              <a:rPr lang="en-US" sz="1600" dirty="0">
                <a:hlinkClick r:id="rId2"/>
              </a:rPr>
              <a:t>http://build.fhir.org/ig/nightingaleproject/vital_records_fhir_messaging_ig/</a:t>
            </a:r>
            <a:r>
              <a:rPr lang="en-US" sz="1600" dirty="0"/>
              <a:t> </a:t>
            </a:r>
            <a:endParaRPr lang="en-US" dirty="0">
              <a:solidFill>
                <a:srgbClr val="FF0000"/>
              </a:solidFill>
            </a:endParaRPr>
          </a:p>
        </p:txBody>
      </p:sp>
      <p:sp>
        <p:nvSpPr>
          <p:cNvPr id="3" name="Text Placeholder 2">
            <a:extLst>
              <a:ext uri="{FF2B5EF4-FFF2-40B4-BE49-F238E27FC236}">
                <a16:creationId xmlns:a16="http://schemas.microsoft.com/office/drawing/2014/main" id="{708550A2-903B-4975-AB89-E975C1AD5E9E}"/>
              </a:ext>
            </a:extLst>
          </p:cNvPr>
          <p:cNvSpPr>
            <a:spLocks noGrp="1"/>
          </p:cNvSpPr>
          <p:nvPr>
            <p:ph type="body" sz="quarter" idx="10"/>
          </p:nvPr>
        </p:nvSpPr>
        <p:spPr/>
        <p:txBody>
          <a:bodyPr/>
          <a:lstStyle/>
          <a:p>
            <a:r>
              <a:rPr lang="en-US" dirty="0"/>
              <a:t>Now provided as a complete FHIR Implementation guide</a:t>
            </a:r>
          </a:p>
          <a:p>
            <a:r>
              <a:rPr lang="en-US" dirty="0"/>
              <a:t>Supports all messages in Vital Records Workflow</a:t>
            </a:r>
          </a:p>
          <a:p>
            <a:pPr lvl="1"/>
            <a:r>
              <a:rPr lang="en-US" dirty="0"/>
              <a:t>Submission/Update of Death Records to NCHS</a:t>
            </a:r>
          </a:p>
          <a:p>
            <a:pPr lvl="1"/>
            <a:r>
              <a:rPr lang="en-US" dirty="0"/>
              <a:t>Submission/Update of Coding (Demographic and Cause of Death) to Jurisdictions</a:t>
            </a:r>
          </a:p>
          <a:p>
            <a:pPr lvl="1"/>
            <a:r>
              <a:rPr lang="en-US" dirty="0"/>
              <a:t>Void and Alias of Death Records</a:t>
            </a:r>
          </a:p>
        </p:txBody>
      </p:sp>
      <p:grpSp>
        <p:nvGrpSpPr>
          <p:cNvPr id="8" name="Group 7">
            <a:extLst>
              <a:ext uri="{FF2B5EF4-FFF2-40B4-BE49-F238E27FC236}">
                <a16:creationId xmlns:a16="http://schemas.microsoft.com/office/drawing/2014/main" id="{21BB079C-A69D-454C-99BA-71CBED7E0657}"/>
              </a:ext>
              <a:ext uri="{C183D7F6-B498-43B3-948B-1728B52AA6E4}">
                <adec:decorative xmlns:adec="http://schemas.microsoft.com/office/drawing/2017/decorative" val="1"/>
              </a:ext>
            </a:extLst>
          </p:cNvPr>
          <p:cNvGrpSpPr/>
          <p:nvPr/>
        </p:nvGrpSpPr>
        <p:grpSpPr>
          <a:xfrm>
            <a:off x="7124426" y="244475"/>
            <a:ext cx="1562374" cy="914400"/>
            <a:chOff x="6897471" y="1657350"/>
            <a:chExt cx="1562374" cy="914400"/>
          </a:xfrm>
        </p:grpSpPr>
        <p:pic>
          <p:nvPicPr>
            <p:cNvPr id="9" name="Graphic 8">
              <a:extLst>
                <a:ext uri="{FF2B5EF4-FFF2-40B4-BE49-F238E27FC236}">
                  <a16:creationId xmlns:a16="http://schemas.microsoft.com/office/drawing/2014/main" id="{6C76F5E5-4CDA-4393-8CEB-A6313FE9C3B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97471" y="1657350"/>
              <a:ext cx="914400" cy="914400"/>
            </a:xfrm>
            <a:prstGeom prst="rect">
              <a:avLst/>
            </a:prstGeom>
          </p:spPr>
        </p:pic>
        <p:sp>
          <p:nvSpPr>
            <p:cNvPr id="10" name="TextBox 9">
              <a:extLst>
                <a:ext uri="{FF2B5EF4-FFF2-40B4-BE49-F238E27FC236}">
                  <a16:creationId xmlns:a16="http://schemas.microsoft.com/office/drawing/2014/main" id="{48F6C0ED-DB6E-4704-8F5C-475044E2A876}"/>
                </a:ext>
                <a:ext uri="{C183D7F6-B498-43B3-948B-1728B52AA6E4}">
                  <adec:decorative xmlns:adec="http://schemas.microsoft.com/office/drawing/2017/decorative" val="1"/>
                </a:ext>
              </a:extLst>
            </p:cNvPr>
            <p:cNvSpPr txBox="1"/>
            <p:nvPr/>
          </p:nvSpPr>
          <p:spPr>
            <a:xfrm>
              <a:off x="7354671" y="2202418"/>
              <a:ext cx="1105174" cy="369332"/>
            </a:xfrm>
            <a:prstGeom prst="rect">
              <a:avLst/>
            </a:prstGeom>
            <a:noFill/>
          </p:spPr>
          <p:txBody>
            <a:bodyPr wrap="square" rtlCol="0">
              <a:spAutoFit/>
            </a:bodyPr>
            <a:lstStyle/>
            <a:p>
              <a:r>
                <a:rPr lang="en-US" b="1" dirty="0">
                  <a:solidFill>
                    <a:srgbClr val="00B050"/>
                  </a:solidFill>
                  <a:latin typeface="Calibri" panose="020F0502020204030204" pitchFamily="34" charset="0"/>
                </a:rPr>
                <a:t>complete</a:t>
              </a:r>
            </a:p>
          </p:txBody>
        </p:sp>
      </p:grpSp>
    </p:spTree>
    <p:extLst>
      <p:ext uri="{BB962C8B-B14F-4D97-AF65-F5344CB8AC3E}">
        <p14:creationId xmlns:p14="http://schemas.microsoft.com/office/powerpoint/2010/main" val="28713037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999AE-7E9D-4470-A65B-6AF5117E5A4E}"/>
              </a:ext>
            </a:extLst>
          </p:cNvPr>
          <p:cNvSpPr>
            <a:spLocks noGrp="1"/>
          </p:cNvSpPr>
          <p:nvPr>
            <p:ph type="title"/>
          </p:nvPr>
        </p:nvSpPr>
        <p:spPr/>
        <p:txBody>
          <a:bodyPr/>
          <a:lstStyle/>
          <a:p>
            <a:r>
              <a:rPr lang="en-US" dirty="0"/>
              <a:t>Vital Statistics Modernization Community of Practice</a:t>
            </a:r>
          </a:p>
        </p:txBody>
      </p:sp>
    </p:spTree>
    <p:extLst>
      <p:ext uri="{BB962C8B-B14F-4D97-AF65-F5344CB8AC3E}">
        <p14:creationId xmlns:p14="http://schemas.microsoft.com/office/powerpoint/2010/main" val="334841511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 of 11 implementer community jurisdictions in 2020.  Jurisdictions included CA, UT, HI, NM, MN, MI, GA, FL, NY, NH, and DC.">
            <a:extLst>
              <a:ext uri="{FF2B5EF4-FFF2-40B4-BE49-F238E27FC236}">
                <a16:creationId xmlns:a16="http://schemas.microsoft.com/office/drawing/2014/main" id="{CA4284CA-4758-45F8-AE06-4A4B234EE758}"/>
              </a:ext>
            </a:extLst>
          </p:cNvPr>
          <p:cNvPicPr>
            <a:picLocks noChangeAspect="1"/>
          </p:cNvPicPr>
          <p:nvPr/>
        </p:nvPicPr>
        <p:blipFill>
          <a:blip r:embed="rId2"/>
          <a:stretch>
            <a:fillRect/>
          </a:stretch>
        </p:blipFill>
        <p:spPr>
          <a:xfrm>
            <a:off x="4775333" y="1000993"/>
            <a:ext cx="3776609" cy="3047110"/>
          </a:xfrm>
          <a:prstGeom prst="rect">
            <a:avLst/>
          </a:prstGeom>
        </p:spPr>
      </p:pic>
      <p:sp>
        <p:nvSpPr>
          <p:cNvPr id="4" name="Title 3">
            <a:extLst>
              <a:ext uri="{FF2B5EF4-FFF2-40B4-BE49-F238E27FC236}">
                <a16:creationId xmlns:a16="http://schemas.microsoft.com/office/drawing/2014/main" id="{58CD64E0-4128-4917-8E70-706D41CAD82E}"/>
              </a:ext>
            </a:extLst>
          </p:cNvPr>
          <p:cNvSpPr>
            <a:spLocks noGrp="1"/>
          </p:cNvSpPr>
          <p:nvPr>
            <p:ph type="title"/>
          </p:nvPr>
        </p:nvSpPr>
        <p:spPr/>
        <p:txBody>
          <a:bodyPr/>
          <a:lstStyle/>
          <a:p>
            <a:r>
              <a:rPr lang="en-US" dirty="0"/>
              <a:t>From an Implementers’ Community to a Community of Practice</a:t>
            </a:r>
          </a:p>
        </p:txBody>
      </p:sp>
      <p:sp>
        <p:nvSpPr>
          <p:cNvPr id="5" name="Text Placeholder 4">
            <a:extLst>
              <a:ext uri="{FF2B5EF4-FFF2-40B4-BE49-F238E27FC236}">
                <a16:creationId xmlns:a16="http://schemas.microsoft.com/office/drawing/2014/main" id="{BF655748-3F56-41EB-B0C0-C2A8CC16B4B0}"/>
              </a:ext>
            </a:extLst>
          </p:cNvPr>
          <p:cNvSpPr>
            <a:spLocks noGrp="1"/>
          </p:cNvSpPr>
          <p:nvPr>
            <p:ph type="body" sz="quarter" idx="10"/>
          </p:nvPr>
        </p:nvSpPr>
        <p:spPr>
          <a:xfrm>
            <a:off x="457200" y="1158875"/>
            <a:ext cx="4114800" cy="3341688"/>
          </a:xfrm>
        </p:spPr>
        <p:txBody>
          <a:bodyPr/>
          <a:lstStyle/>
          <a:p>
            <a:r>
              <a:rPr lang="en-US" sz="1600" dirty="0"/>
              <a:t>Building on the same ideas that have worked well for the Implementers’ Community to modernize death data.</a:t>
            </a:r>
          </a:p>
          <a:p>
            <a:endParaRPr lang="en-US" sz="1600" dirty="0"/>
          </a:p>
          <a:p>
            <a:r>
              <a:rPr lang="en-US" sz="1600" dirty="0"/>
              <a:t>This Vital Statistics Modernization Community of Practice does not replace the Implementers’ Community and other workgroups but is an overarching body that remains open to any jurisdiction or partner working in the space of vital records modernization.</a:t>
            </a:r>
          </a:p>
          <a:p>
            <a:endParaRPr lang="en-US" dirty="0"/>
          </a:p>
          <a:p>
            <a:endParaRPr lang="en-US" dirty="0"/>
          </a:p>
        </p:txBody>
      </p:sp>
    </p:spTree>
    <p:extLst>
      <p:ext uri="{BB962C8B-B14F-4D97-AF65-F5344CB8AC3E}">
        <p14:creationId xmlns:p14="http://schemas.microsoft.com/office/powerpoint/2010/main" val="326005100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A400-AEED-472B-9EE7-9ED251352696}"/>
              </a:ext>
            </a:extLst>
          </p:cNvPr>
          <p:cNvSpPr>
            <a:spLocks noGrp="1"/>
          </p:cNvSpPr>
          <p:nvPr>
            <p:ph type="title"/>
          </p:nvPr>
        </p:nvSpPr>
        <p:spPr/>
        <p:txBody>
          <a:bodyPr/>
          <a:lstStyle/>
          <a:p>
            <a:r>
              <a:rPr lang="en-US" dirty="0"/>
              <a:t>Vital Statistics Modernization Community of Practice</a:t>
            </a:r>
          </a:p>
        </p:txBody>
      </p:sp>
      <p:sp>
        <p:nvSpPr>
          <p:cNvPr id="4" name="Content Placeholder 3">
            <a:extLst>
              <a:ext uri="{FF2B5EF4-FFF2-40B4-BE49-F238E27FC236}">
                <a16:creationId xmlns:a16="http://schemas.microsoft.com/office/drawing/2014/main" id="{7B59FD3A-F559-4B07-818A-0DDB6DC5759E}"/>
              </a:ext>
            </a:extLst>
          </p:cNvPr>
          <p:cNvSpPr>
            <a:spLocks noGrp="1"/>
          </p:cNvSpPr>
          <p:nvPr>
            <p:ph idx="1"/>
          </p:nvPr>
        </p:nvSpPr>
        <p:spPr>
          <a:xfrm>
            <a:off x="457199" y="1200151"/>
            <a:ext cx="5640993" cy="2286410"/>
          </a:xfrm>
        </p:spPr>
        <p:txBody>
          <a:bodyPr/>
          <a:lstStyle/>
          <a:p>
            <a:pPr marL="0" indent="0">
              <a:buNone/>
            </a:pPr>
            <a:r>
              <a:rPr lang="en-US" b="0" dirty="0">
                <a:solidFill>
                  <a:schemeClr val="accent4">
                    <a:lumMod val="75000"/>
                  </a:schemeClr>
                </a:solidFill>
              </a:rPr>
              <a:t>The Vital Statistics Modernization Community of Practice is a virtual forum for sharing ideas, technical tools, resources, and promising practices to improve birth and death data. We welcome all jurisdictions and partners interested in modernizing the vital records system, at any level of experience.</a:t>
            </a:r>
          </a:p>
          <a:p>
            <a:pPr marL="0" indent="0">
              <a:buNone/>
            </a:pPr>
            <a:r>
              <a:rPr lang="en-US" dirty="0">
                <a:solidFill>
                  <a:schemeClr val="accent4">
                    <a:lumMod val="50000"/>
                  </a:schemeClr>
                </a:solidFill>
                <a:hlinkClick r:id="rId2"/>
              </a:rPr>
              <a:t>https://www.cdc.gov/nchs/nvss/modernization/cop.htm</a:t>
            </a:r>
            <a:r>
              <a:rPr lang="en-US" dirty="0">
                <a:solidFill>
                  <a:schemeClr val="accent4">
                    <a:lumMod val="50000"/>
                  </a:schemeClr>
                </a:solidFill>
              </a:rPr>
              <a:t> </a:t>
            </a:r>
          </a:p>
        </p:txBody>
      </p:sp>
      <p:pic>
        <p:nvPicPr>
          <p:cNvPr id="3" name="Picture 2" descr="Graphic element used to identify the Vital Statistics Modernization Community of Practice.">
            <a:extLst>
              <a:ext uri="{FF2B5EF4-FFF2-40B4-BE49-F238E27FC236}">
                <a16:creationId xmlns:a16="http://schemas.microsoft.com/office/drawing/2014/main" id="{26F664BE-5F1F-42CF-BD91-57ACADAD8865}"/>
              </a:ext>
            </a:extLst>
          </p:cNvPr>
          <p:cNvPicPr>
            <a:picLocks noChangeAspect="1"/>
          </p:cNvPicPr>
          <p:nvPr/>
        </p:nvPicPr>
        <p:blipFill>
          <a:blip r:embed="rId3"/>
          <a:stretch>
            <a:fillRect/>
          </a:stretch>
        </p:blipFill>
        <p:spPr>
          <a:xfrm>
            <a:off x="6351873" y="1200151"/>
            <a:ext cx="2334927" cy="2334927"/>
          </a:xfrm>
          <a:prstGeom prst="rect">
            <a:avLst/>
          </a:prstGeom>
        </p:spPr>
      </p:pic>
      <p:pic>
        <p:nvPicPr>
          <p:cNvPr id="7" name="Picture 6" descr="Screenshot of a portion of the community of practice website showing links to technologies, stories, and projects.">
            <a:extLst>
              <a:ext uri="{FF2B5EF4-FFF2-40B4-BE49-F238E27FC236}">
                <a16:creationId xmlns:a16="http://schemas.microsoft.com/office/drawing/2014/main" id="{893FE2F0-6625-46FE-8DBC-330AFE47B6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535078"/>
            <a:ext cx="6262654" cy="1481789"/>
          </a:xfrm>
          <a:prstGeom prst="rect">
            <a:avLst/>
          </a:prstGeom>
        </p:spPr>
      </p:pic>
    </p:spTree>
    <p:extLst>
      <p:ext uri="{BB962C8B-B14F-4D97-AF65-F5344CB8AC3E}">
        <p14:creationId xmlns:p14="http://schemas.microsoft.com/office/powerpoint/2010/main" val="357391579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9514B-138C-44AC-85E7-4D63C8B14531}"/>
              </a:ext>
            </a:extLst>
          </p:cNvPr>
          <p:cNvSpPr>
            <a:spLocks noGrp="1"/>
          </p:cNvSpPr>
          <p:nvPr>
            <p:ph type="title"/>
          </p:nvPr>
        </p:nvSpPr>
        <p:spPr/>
        <p:txBody>
          <a:bodyPr/>
          <a:lstStyle/>
          <a:p>
            <a:r>
              <a:rPr lang="en-US" dirty="0"/>
              <a:t>Goals of the Vital Statistics Modernization Community of Practice</a:t>
            </a:r>
          </a:p>
        </p:txBody>
      </p:sp>
      <p:sp>
        <p:nvSpPr>
          <p:cNvPr id="3" name="Text Placeholder 2">
            <a:extLst>
              <a:ext uri="{FF2B5EF4-FFF2-40B4-BE49-F238E27FC236}">
                <a16:creationId xmlns:a16="http://schemas.microsoft.com/office/drawing/2014/main" id="{5C31BC51-8724-4933-B8BC-3FBB3AD73E42}"/>
              </a:ext>
            </a:extLst>
          </p:cNvPr>
          <p:cNvSpPr>
            <a:spLocks noGrp="1"/>
          </p:cNvSpPr>
          <p:nvPr>
            <p:ph type="body" sz="quarter" idx="10"/>
          </p:nvPr>
        </p:nvSpPr>
        <p:spPr/>
        <p:txBody>
          <a:bodyPr/>
          <a:lstStyle/>
          <a:p>
            <a:r>
              <a:rPr lang="en-US" dirty="0"/>
              <a:t>Create an environment that fosters technical collaboration, knowledge transfer, and sharing of lessons learned</a:t>
            </a:r>
          </a:p>
          <a:p>
            <a:r>
              <a:rPr lang="en-US" dirty="0"/>
              <a:t>Promote the adoption of modern standards for interoperability</a:t>
            </a:r>
          </a:p>
          <a:p>
            <a:r>
              <a:rPr lang="en-US" dirty="0"/>
              <a:t>Identify challenges and work toward solutions </a:t>
            </a:r>
          </a:p>
          <a:p>
            <a:r>
              <a:rPr lang="en-US" dirty="0"/>
              <a:t>Explore opportunities to collaborate with new partners</a:t>
            </a:r>
          </a:p>
          <a:p>
            <a:r>
              <a:rPr lang="en-US" dirty="0"/>
              <a:t>Promote best practices</a:t>
            </a:r>
          </a:p>
          <a:p>
            <a:r>
              <a:rPr lang="en-US" dirty="0"/>
              <a:t>Share advances and lessons learned with communities outside of the CoP who have relevant touchpoints</a:t>
            </a:r>
          </a:p>
          <a:p>
            <a:r>
              <a:rPr lang="en-US" dirty="0"/>
              <a:t>Foster innovation </a:t>
            </a:r>
          </a:p>
          <a:p>
            <a:r>
              <a:rPr lang="en-US" dirty="0"/>
              <a:t>Create “bi-directional” understanding of where participating entities are in terms of modernization efforts</a:t>
            </a:r>
          </a:p>
          <a:p>
            <a:endParaRPr lang="en-US" dirty="0"/>
          </a:p>
        </p:txBody>
      </p:sp>
    </p:spTree>
    <p:extLst>
      <p:ext uri="{BB962C8B-B14F-4D97-AF65-F5344CB8AC3E}">
        <p14:creationId xmlns:p14="http://schemas.microsoft.com/office/powerpoint/2010/main" val="303664197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1ADE4FE-001A-46A2-A5CA-8A0E51102D8E}"/>
              </a:ext>
            </a:extLst>
          </p:cNvPr>
          <p:cNvSpPr>
            <a:spLocks noGrp="1"/>
          </p:cNvSpPr>
          <p:nvPr>
            <p:ph type="title"/>
          </p:nvPr>
        </p:nvSpPr>
        <p:spPr/>
        <p:txBody>
          <a:bodyPr/>
          <a:lstStyle/>
          <a:p>
            <a:r>
              <a:rPr lang="en-US" dirty="0"/>
              <a:t>Vital Statistics Modernization Community of Practice Offerings</a:t>
            </a:r>
          </a:p>
        </p:txBody>
      </p:sp>
      <p:graphicFrame>
        <p:nvGraphicFramePr>
          <p:cNvPr id="11" name="Content Placeholder 10">
            <a:extLst>
              <a:ext uri="{FF2B5EF4-FFF2-40B4-BE49-F238E27FC236}">
                <a16:creationId xmlns:a16="http://schemas.microsoft.com/office/drawing/2014/main" id="{5956F598-9973-4988-8AB9-D08952359A7B}"/>
              </a:ext>
            </a:extLst>
          </p:cNvPr>
          <p:cNvGraphicFramePr>
            <a:graphicFrameLocks noGrp="1"/>
          </p:cNvGraphicFramePr>
          <p:nvPr>
            <p:ph idx="1"/>
            <p:extLst>
              <p:ext uri="{D42A27DB-BD31-4B8C-83A1-F6EECF244321}">
                <p14:modId xmlns:p14="http://schemas.microsoft.com/office/powerpoint/2010/main" val="37732154"/>
              </p:ext>
            </p:extLst>
          </p:nvPr>
        </p:nvGraphicFramePr>
        <p:xfrm>
          <a:off x="457200" y="1200149"/>
          <a:ext cx="8229599" cy="3141606"/>
        </p:xfrm>
        <a:graphic>
          <a:graphicData uri="http://schemas.openxmlformats.org/drawingml/2006/table">
            <a:tbl>
              <a:tblPr firstRow="1" firstCol="1" bandRow="1"/>
              <a:tblGrid>
                <a:gridCol w="1313723">
                  <a:extLst>
                    <a:ext uri="{9D8B030D-6E8A-4147-A177-3AD203B41FA5}">
                      <a16:colId xmlns:a16="http://schemas.microsoft.com/office/drawing/2014/main" val="364508809"/>
                    </a:ext>
                  </a:extLst>
                </a:gridCol>
                <a:gridCol w="2176127">
                  <a:extLst>
                    <a:ext uri="{9D8B030D-6E8A-4147-A177-3AD203B41FA5}">
                      <a16:colId xmlns:a16="http://schemas.microsoft.com/office/drawing/2014/main" val="2080943791"/>
                    </a:ext>
                  </a:extLst>
                </a:gridCol>
                <a:gridCol w="1767495">
                  <a:extLst>
                    <a:ext uri="{9D8B030D-6E8A-4147-A177-3AD203B41FA5}">
                      <a16:colId xmlns:a16="http://schemas.microsoft.com/office/drawing/2014/main" val="351507611"/>
                    </a:ext>
                  </a:extLst>
                </a:gridCol>
                <a:gridCol w="1534871">
                  <a:extLst>
                    <a:ext uri="{9D8B030D-6E8A-4147-A177-3AD203B41FA5}">
                      <a16:colId xmlns:a16="http://schemas.microsoft.com/office/drawing/2014/main" val="1107432975"/>
                    </a:ext>
                  </a:extLst>
                </a:gridCol>
                <a:gridCol w="1437383">
                  <a:extLst>
                    <a:ext uri="{9D8B030D-6E8A-4147-A177-3AD203B41FA5}">
                      <a16:colId xmlns:a16="http://schemas.microsoft.com/office/drawing/2014/main" val="129017226"/>
                    </a:ext>
                  </a:extLst>
                </a:gridCol>
              </a:tblGrid>
              <a:tr h="684315">
                <a:tc>
                  <a:txBody>
                    <a:bodyPr/>
                    <a:lstStyle/>
                    <a:p>
                      <a:pPr marL="0" marR="0" algn="ctr">
                        <a:spcBef>
                          <a:spcPts val="300"/>
                        </a:spcBef>
                        <a:spcAft>
                          <a:spcPts val="300"/>
                        </a:spcAft>
                      </a:pPr>
                      <a:r>
                        <a:rPr lang="en-US" sz="1400" b="1"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Community Meetings</a:t>
                      </a:r>
                      <a:endParaRPr lang="en-US" sz="1400"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b="1"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Communications</a:t>
                      </a:r>
                      <a:endParaRPr lang="en-US" sz="1400"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b="1"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SharePoint Knowledge Management Site </a:t>
                      </a:r>
                      <a:endParaRPr lang="en-US" sz="1400"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b="1"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On-demand Resources</a:t>
                      </a:r>
                      <a:endParaRPr lang="en-US" sz="1400"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b="1"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Virtual Testing </a:t>
                      </a:r>
                      <a:endParaRPr lang="en-US" sz="1400"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8265518"/>
                  </a:ext>
                </a:extLst>
              </a:tr>
              <a:tr h="2457291">
                <a:tc>
                  <a:txBody>
                    <a:bodyPr/>
                    <a:lstStyle/>
                    <a:p>
                      <a:pPr marL="171450" marR="0" lvl="0" indent="-171450" algn="l">
                        <a:spcBef>
                          <a:spcPts val="300"/>
                        </a:spcBef>
                        <a:spcAft>
                          <a:spcPts val="300"/>
                        </a:spcAft>
                        <a:buFont typeface="Arial" panose="020B0604020202020204" pitchFamily="34" charset="0"/>
                        <a:buChar char="•"/>
                      </a:pPr>
                      <a:r>
                        <a:rPr lang="en-US" sz="1200"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Monthly CoP call</a:t>
                      </a:r>
                    </a:p>
                    <a:p>
                      <a:pPr marL="171450" marR="0" lvl="0" indent="-171450" algn="l">
                        <a:spcBef>
                          <a:spcPts val="300"/>
                        </a:spcBef>
                        <a:spcAft>
                          <a:spcPts val="300"/>
                        </a:spcAft>
                        <a:buFont typeface="Arial" panose="020B0604020202020204" pitchFamily="34" charset="0"/>
                        <a:buChar char="•"/>
                      </a:pPr>
                      <a:r>
                        <a:rPr lang="en-US" sz="1200"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Monthly technical subgroup call</a:t>
                      </a:r>
                    </a:p>
                    <a:p>
                      <a:pPr marL="171450" marR="0" lvl="0" indent="-171450" algn="l">
                        <a:spcBef>
                          <a:spcPts val="300"/>
                        </a:spcBef>
                        <a:spcAft>
                          <a:spcPts val="300"/>
                        </a:spcAft>
                        <a:buFont typeface="Arial" panose="020B0604020202020204" pitchFamily="34" charset="0"/>
                        <a:buChar char="•"/>
                      </a:pPr>
                      <a:r>
                        <a:rPr lang="en-US" sz="1200"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Weekly office hours</a:t>
                      </a:r>
                    </a:p>
                    <a:p>
                      <a:pPr marL="365760" marR="0" algn="l">
                        <a:spcBef>
                          <a:spcPts val="300"/>
                        </a:spcBef>
                        <a:spcAft>
                          <a:spcPts val="300"/>
                        </a:spcAft>
                      </a:pPr>
                      <a:r>
                        <a:rPr lang="en-US" sz="1200"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l">
                        <a:spcBef>
                          <a:spcPts val="300"/>
                        </a:spcBef>
                        <a:spcAft>
                          <a:spcPts val="300"/>
                        </a:spcAft>
                        <a:buFont typeface="Arial" panose="020B0604020202020204" pitchFamily="34" charset="0"/>
                        <a:buChar char="•"/>
                      </a:pPr>
                      <a:r>
                        <a:rPr lang="en-US" sz="1200"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Monthly NVSS Newsletter</a:t>
                      </a:r>
                    </a:p>
                    <a:p>
                      <a:pPr marL="171450" marR="0" lvl="0" indent="-171450" algn="l">
                        <a:spcBef>
                          <a:spcPts val="300"/>
                        </a:spcBef>
                        <a:spcAft>
                          <a:spcPts val="300"/>
                        </a:spcAft>
                        <a:buFont typeface="Arial" panose="020B0604020202020204" pitchFamily="34" charset="0"/>
                        <a:buChar char="•"/>
                      </a:pPr>
                      <a:r>
                        <a:rPr lang="en-US" sz="1200"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List of email addresses of all CoP members</a:t>
                      </a:r>
                    </a:p>
                    <a:p>
                      <a:pPr marL="171450" marR="0" lvl="0" indent="-171450" algn="l">
                        <a:spcBef>
                          <a:spcPts val="300"/>
                        </a:spcBef>
                        <a:spcAft>
                          <a:spcPts val="300"/>
                        </a:spcAft>
                        <a:buFont typeface="Arial" panose="020B0604020202020204" pitchFamily="34" charset="0"/>
                        <a:buChar char="•"/>
                      </a:pPr>
                      <a:r>
                        <a:rPr lang="en-US" sz="1200"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NVSS Modernization Mailbox: </a:t>
                      </a:r>
                      <a:r>
                        <a:rPr lang="en-US" sz="1200" u="none" baseline="0" dirty="0">
                          <a:solidFill>
                            <a:srgbClr val="0F56DC"/>
                          </a:solidFill>
                          <a:effectLst/>
                          <a:latin typeface="Calibri" panose="020F0502020204030204" pitchFamily="34" charset="0"/>
                          <a:ea typeface="Times New Roman" panose="02020603050405020304" pitchFamily="18" charset="0"/>
                          <a:cs typeface="Calibri" panose="020F0502020204030204" pitchFamily="34" charset="0"/>
                          <a:hlinkClick r:id="rId2"/>
                        </a:rPr>
                        <a:t>NVSSModernization</a:t>
                      </a:r>
                      <a:r>
                        <a:rPr lang="en-US" sz="1200" u="none"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hlinkClick r:id="rId2"/>
                        </a:rPr>
                        <a:t>@cdc.gov</a:t>
                      </a:r>
                      <a:r>
                        <a:rPr lang="en-US" sz="1200" u="none"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l">
                        <a:spcBef>
                          <a:spcPts val="300"/>
                        </a:spcBef>
                        <a:spcAft>
                          <a:spcPts val="300"/>
                        </a:spcAft>
                        <a:buFont typeface="Arial" panose="020B0604020202020204" pitchFamily="34" charset="0"/>
                        <a:buChar char="•"/>
                      </a:pPr>
                      <a:r>
                        <a:rPr lang="en-US" sz="1200"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Meeting minutes</a:t>
                      </a:r>
                    </a:p>
                    <a:p>
                      <a:pPr marL="171450" marR="0" lvl="0" indent="-171450" algn="l">
                        <a:spcBef>
                          <a:spcPts val="300"/>
                        </a:spcBef>
                        <a:spcAft>
                          <a:spcPts val="300"/>
                        </a:spcAft>
                        <a:buFont typeface="Arial" panose="020B0604020202020204" pitchFamily="34" charset="0"/>
                        <a:buChar char="•"/>
                      </a:pPr>
                      <a:r>
                        <a:rPr lang="en-US" sz="1200"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Recordings</a:t>
                      </a:r>
                    </a:p>
                    <a:p>
                      <a:pPr marL="171450" marR="0" lvl="0" indent="-171450" algn="l">
                        <a:spcBef>
                          <a:spcPts val="300"/>
                        </a:spcBef>
                        <a:spcAft>
                          <a:spcPts val="300"/>
                        </a:spcAft>
                        <a:buFont typeface="Arial" panose="020B0604020202020204" pitchFamily="34" charset="0"/>
                        <a:buChar char="•"/>
                      </a:pPr>
                      <a:r>
                        <a:rPr lang="en-US" sz="1200"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Testing event artifacts</a:t>
                      </a:r>
                    </a:p>
                    <a:p>
                      <a:pPr marL="171450" marR="0" lvl="0" indent="-171450" algn="l">
                        <a:spcBef>
                          <a:spcPts val="300"/>
                        </a:spcBef>
                        <a:spcAft>
                          <a:spcPts val="300"/>
                        </a:spcAft>
                        <a:buFont typeface="Arial" panose="020B0604020202020204" pitchFamily="34" charset="0"/>
                        <a:buChar char="•"/>
                      </a:pPr>
                      <a:r>
                        <a:rPr lang="en-US" sz="1200"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Documents</a:t>
                      </a:r>
                    </a:p>
                    <a:p>
                      <a:pPr marL="171450" marR="0" lvl="0" indent="-171450" algn="l">
                        <a:spcBef>
                          <a:spcPts val="300"/>
                        </a:spcBef>
                        <a:spcAft>
                          <a:spcPts val="300"/>
                        </a:spcAft>
                        <a:buFont typeface="Arial" panose="020B0604020202020204" pitchFamily="34" charset="0"/>
                        <a:buChar char="•"/>
                      </a:pPr>
                      <a:r>
                        <a:rPr lang="en-US" sz="1200"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Peer-to-peer connection folder where jurisdictions can share relevant materials with each other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l">
                        <a:spcBef>
                          <a:spcPts val="300"/>
                        </a:spcBef>
                        <a:spcAft>
                          <a:spcPts val="300"/>
                        </a:spcAft>
                        <a:buFont typeface="Arial" panose="020B0604020202020204" pitchFamily="34" charset="0"/>
                        <a:buChar char="•"/>
                      </a:pPr>
                      <a:r>
                        <a:rPr lang="en-US" sz="1200"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Training PowerPoints and videos</a:t>
                      </a:r>
                    </a:p>
                    <a:p>
                      <a:pPr marL="171450" marR="0" lvl="0" indent="-171450" algn="l">
                        <a:spcBef>
                          <a:spcPts val="300"/>
                        </a:spcBef>
                        <a:spcAft>
                          <a:spcPts val="300"/>
                        </a:spcAft>
                        <a:buFont typeface="Arial" panose="020B0604020202020204" pitchFamily="34" charset="0"/>
                        <a:buChar char="•"/>
                      </a:pPr>
                      <a:r>
                        <a:rPr lang="en-US" sz="1200"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Virtual helpdesk</a:t>
                      </a:r>
                    </a:p>
                    <a:p>
                      <a:pPr marL="171450" marR="0" lvl="0" indent="-171450" algn="l">
                        <a:spcBef>
                          <a:spcPts val="300"/>
                        </a:spcBef>
                        <a:spcAft>
                          <a:spcPts val="300"/>
                        </a:spcAft>
                        <a:buFont typeface="Arial" panose="020B0604020202020204" pitchFamily="34" charset="0"/>
                        <a:buChar char="•"/>
                      </a:pPr>
                      <a:r>
                        <a:rPr lang="en-US" sz="1200"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NVSS Modernization website</a:t>
                      </a:r>
                    </a:p>
                    <a:p>
                      <a:pPr marL="171450" marR="0" lvl="0" indent="-171450" algn="l">
                        <a:spcBef>
                          <a:spcPts val="300"/>
                        </a:spcBef>
                        <a:spcAft>
                          <a:spcPts val="300"/>
                        </a:spcAft>
                        <a:buFont typeface="Arial" panose="020B0604020202020204" pitchFamily="34" charset="0"/>
                        <a:buChar char="•"/>
                      </a:pPr>
                      <a:r>
                        <a:rPr lang="en-US" sz="1200"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NVSS Modernization SharePoint site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l">
                        <a:spcBef>
                          <a:spcPts val="300"/>
                        </a:spcBef>
                        <a:spcAft>
                          <a:spcPts val="300"/>
                        </a:spcAft>
                        <a:buFont typeface="Arial" panose="020B0604020202020204" pitchFamily="34" charset="0"/>
                        <a:buChar char="•"/>
                      </a:pPr>
                      <a:r>
                        <a:rPr lang="en-US" sz="1200" baseline="0"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Scheduled quarterly virtual testing sessions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010436"/>
                  </a:ext>
                </a:extLst>
              </a:tr>
            </a:tbl>
          </a:graphicData>
        </a:graphic>
      </p:graphicFrame>
    </p:spTree>
    <p:extLst>
      <p:ext uri="{BB962C8B-B14F-4D97-AF65-F5344CB8AC3E}">
        <p14:creationId xmlns:p14="http://schemas.microsoft.com/office/powerpoint/2010/main" val="321425292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76169F-3A14-4080-A777-C7C047F8E740}"/>
              </a:ext>
            </a:extLst>
          </p:cNvPr>
          <p:cNvSpPr>
            <a:spLocks noGrp="1"/>
          </p:cNvSpPr>
          <p:nvPr>
            <p:ph type="title"/>
          </p:nvPr>
        </p:nvSpPr>
        <p:spPr/>
        <p:txBody>
          <a:bodyPr/>
          <a:lstStyle/>
          <a:p>
            <a:r>
              <a:rPr lang="en-US" dirty="0"/>
              <a:t>Active and Engaged Community</a:t>
            </a:r>
          </a:p>
        </p:txBody>
      </p:sp>
      <p:sp>
        <p:nvSpPr>
          <p:cNvPr id="10" name="Content Placeholder 9">
            <a:extLst>
              <a:ext uri="{FF2B5EF4-FFF2-40B4-BE49-F238E27FC236}">
                <a16:creationId xmlns:a16="http://schemas.microsoft.com/office/drawing/2014/main" id="{5D22EBD8-9EA9-4D1E-8B80-1621E3856426}"/>
              </a:ext>
            </a:extLst>
          </p:cNvPr>
          <p:cNvSpPr>
            <a:spLocks noGrp="1"/>
          </p:cNvSpPr>
          <p:nvPr>
            <p:ph idx="1"/>
          </p:nvPr>
        </p:nvSpPr>
        <p:spPr>
          <a:xfrm>
            <a:off x="529563" y="3567648"/>
            <a:ext cx="5752825" cy="1193254"/>
          </a:xfrm>
        </p:spPr>
        <p:txBody>
          <a:bodyPr/>
          <a:lstStyle/>
          <a:p>
            <a:pPr marL="0" indent="0">
              <a:buNone/>
            </a:pPr>
            <a:r>
              <a:rPr lang="en-US" sz="1400" b="0" dirty="0">
                <a:solidFill>
                  <a:schemeClr val="accent4">
                    <a:lumMod val="75000"/>
                  </a:schemeClr>
                </a:solidFill>
              </a:rPr>
              <a:t>Implementing a </a:t>
            </a:r>
            <a:r>
              <a:rPr lang="en-US" sz="1400" b="0" u="sng" dirty="0">
                <a:solidFill>
                  <a:schemeClr val="accent4">
                    <a:lumMod val="75000"/>
                  </a:schemeClr>
                </a:solidFill>
              </a:rPr>
              <a:t>Community of Practice Steering Committee </a:t>
            </a:r>
            <a:r>
              <a:rPr lang="en-US" sz="1400" b="0" dirty="0">
                <a:solidFill>
                  <a:schemeClr val="accent4">
                    <a:lumMod val="75000"/>
                  </a:schemeClr>
                </a:solidFill>
              </a:rPr>
              <a:t>with representatives from jurisdictions, NAPHSIS, and NCHS.  Steering Committee will assist with developing agendas for monthly community calls and help ensure the community understands and is effectively supporting all jurisdictions in their modernization efforts.</a:t>
            </a:r>
          </a:p>
        </p:txBody>
      </p:sp>
      <p:graphicFrame>
        <p:nvGraphicFramePr>
          <p:cNvPr id="9" name="Table 9">
            <a:extLst>
              <a:ext uri="{FF2B5EF4-FFF2-40B4-BE49-F238E27FC236}">
                <a16:creationId xmlns:a16="http://schemas.microsoft.com/office/drawing/2014/main" id="{D667FEFD-06CC-44DC-9390-C856A83885C8}"/>
              </a:ext>
            </a:extLst>
          </p:cNvPr>
          <p:cNvGraphicFramePr>
            <a:graphicFrameLocks noGrp="1"/>
          </p:cNvGraphicFramePr>
          <p:nvPr>
            <p:ph idx="10"/>
            <p:extLst>
              <p:ext uri="{D42A27DB-BD31-4B8C-83A1-F6EECF244321}">
                <p14:modId xmlns:p14="http://schemas.microsoft.com/office/powerpoint/2010/main" val="214848968"/>
              </p:ext>
            </p:extLst>
          </p:nvPr>
        </p:nvGraphicFramePr>
        <p:xfrm>
          <a:off x="746650" y="1281701"/>
          <a:ext cx="4647651" cy="2067475"/>
        </p:xfrm>
        <a:graphic>
          <a:graphicData uri="http://schemas.openxmlformats.org/drawingml/2006/table">
            <a:tbl>
              <a:tblPr firstRow="1" bandRow="1">
                <a:tableStyleId>{D27102A9-8310-4765-A935-A1911B00CA55}</a:tableStyleId>
              </a:tblPr>
              <a:tblGrid>
                <a:gridCol w="1549217">
                  <a:extLst>
                    <a:ext uri="{9D8B030D-6E8A-4147-A177-3AD203B41FA5}">
                      <a16:colId xmlns:a16="http://schemas.microsoft.com/office/drawing/2014/main" val="2718083361"/>
                    </a:ext>
                  </a:extLst>
                </a:gridCol>
                <a:gridCol w="1549217">
                  <a:extLst>
                    <a:ext uri="{9D8B030D-6E8A-4147-A177-3AD203B41FA5}">
                      <a16:colId xmlns:a16="http://schemas.microsoft.com/office/drawing/2014/main" val="3612384966"/>
                    </a:ext>
                  </a:extLst>
                </a:gridCol>
                <a:gridCol w="1549217">
                  <a:extLst>
                    <a:ext uri="{9D8B030D-6E8A-4147-A177-3AD203B41FA5}">
                      <a16:colId xmlns:a16="http://schemas.microsoft.com/office/drawing/2014/main" val="1662511982"/>
                    </a:ext>
                  </a:extLst>
                </a:gridCol>
              </a:tblGrid>
              <a:tr h="461883">
                <a:tc>
                  <a:txBody>
                    <a:bodyPr/>
                    <a:lstStyle/>
                    <a:p>
                      <a:pPr marL="0" marR="0" algn="ctr">
                        <a:spcBef>
                          <a:spcPts val="0"/>
                        </a:spcBef>
                        <a:spcAft>
                          <a:spcPts val="0"/>
                        </a:spcAft>
                      </a:pPr>
                      <a:r>
                        <a:rPr lang="en-US" sz="1400" dirty="0">
                          <a:solidFill>
                            <a:schemeClr val="accent4">
                              <a:lumMod val="50000"/>
                            </a:schemeClr>
                          </a:solidFill>
                          <a:effectLst/>
                        </a:rPr>
                        <a:t>Attendance by Month </a:t>
                      </a:r>
                      <a:endParaRPr lang="en-US" sz="1400" dirty="0">
                        <a:solidFill>
                          <a:schemeClr val="accent4">
                            <a:lumMod val="50000"/>
                          </a:schemeClr>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dirty="0">
                          <a:solidFill>
                            <a:schemeClr val="accent4">
                              <a:lumMod val="50000"/>
                            </a:schemeClr>
                          </a:solidFill>
                          <a:effectLst/>
                        </a:rPr>
                        <a:t>Main Call</a:t>
                      </a:r>
                      <a:endParaRPr lang="en-US" sz="1400" dirty="0">
                        <a:solidFill>
                          <a:schemeClr val="accent4">
                            <a:lumMod val="50000"/>
                          </a:schemeClr>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dirty="0">
                          <a:solidFill>
                            <a:schemeClr val="accent4">
                              <a:lumMod val="50000"/>
                            </a:schemeClr>
                          </a:solidFill>
                          <a:effectLst/>
                        </a:rPr>
                        <a:t>Technical Subgroup Call</a:t>
                      </a:r>
                      <a:endParaRPr lang="en-US" sz="1400" dirty="0">
                        <a:solidFill>
                          <a:schemeClr val="accent4">
                            <a:lumMod val="50000"/>
                          </a:schemeClr>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011034708"/>
                  </a:ext>
                </a:extLst>
              </a:tr>
              <a:tr h="401398">
                <a:tc>
                  <a:txBody>
                    <a:bodyPr/>
                    <a:lstStyle/>
                    <a:p>
                      <a:pPr marL="0" marR="0">
                        <a:spcBef>
                          <a:spcPts val="0"/>
                        </a:spcBef>
                        <a:spcAft>
                          <a:spcPts val="0"/>
                        </a:spcAft>
                      </a:pPr>
                      <a:r>
                        <a:rPr lang="en-US" sz="1400" dirty="0">
                          <a:solidFill>
                            <a:schemeClr val="accent4">
                              <a:lumMod val="50000"/>
                            </a:schemeClr>
                          </a:solidFill>
                          <a:effectLst/>
                        </a:rPr>
                        <a:t>April 2022</a:t>
                      </a:r>
                      <a:endParaRPr lang="en-US" sz="1400" dirty="0">
                        <a:solidFill>
                          <a:schemeClr val="accent4">
                            <a:lumMod val="50000"/>
                          </a:schemeClr>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dirty="0">
                          <a:solidFill>
                            <a:schemeClr val="accent4">
                              <a:lumMod val="50000"/>
                            </a:schemeClr>
                          </a:solidFill>
                          <a:effectLst/>
                        </a:rPr>
                        <a:t>180</a:t>
                      </a:r>
                      <a:endParaRPr lang="en-US" sz="1400" dirty="0">
                        <a:solidFill>
                          <a:schemeClr val="accent4">
                            <a:lumMod val="50000"/>
                          </a:schemeClr>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dirty="0">
                          <a:solidFill>
                            <a:schemeClr val="accent4">
                              <a:lumMod val="50000"/>
                            </a:schemeClr>
                          </a:solidFill>
                          <a:effectLst/>
                        </a:rPr>
                        <a:t>141</a:t>
                      </a:r>
                      <a:endParaRPr lang="en-US" sz="1400" dirty="0">
                        <a:solidFill>
                          <a:schemeClr val="accent4">
                            <a:lumMod val="50000"/>
                          </a:schemeClr>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102874575"/>
                  </a:ext>
                </a:extLst>
              </a:tr>
              <a:tr h="401398">
                <a:tc>
                  <a:txBody>
                    <a:bodyPr/>
                    <a:lstStyle/>
                    <a:p>
                      <a:pPr marL="0" marR="0">
                        <a:spcBef>
                          <a:spcPts val="0"/>
                        </a:spcBef>
                        <a:spcAft>
                          <a:spcPts val="0"/>
                        </a:spcAft>
                      </a:pPr>
                      <a:r>
                        <a:rPr lang="en-US" sz="1400" dirty="0">
                          <a:solidFill>
                            <a:schemeClr val="accent4">
                              <a:lumMod val="50000"/>
                            </a:schemeClr>
                          </a:solidFill>
                          <a:effectLst/>
                        </a:rPr>
                        <a:t>March 2022</a:t>
                      </a:r>
                      <a:endParaRPr lang="en-US" sz="1400" dirty="0">
                        <a:solidFill>
                          <a:schemeClr val="accent4">
                            <a:lumMod val="50000"/>
                          </a:schemeClr>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dirty="0">
                          <a:solidFill>
                            <a:schemeClr val="accent4">
                              <a:lumMod val="50000"/>
                            </a:schemeClr>
                          </a:solidFill>
                          <a:effectLst/>
                        </a:rPr>
                        <a:t>219</a:t>
                      </a:r>
                      <a:endParaRPr lang="en-US" sz="1400" dirty="0">
                        <a:solidFill>
                          <a:schemeClr val="accent4">
                            <a:lumMod val="50000"/>
                          </a:schemeClr>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dirty="0">
                          <a:solidFill>
                            <a:schemeClr val="accent4">
                              <a:lumMod val="50000"/>
                            </a:schemeClr>
                          </a:solidFill>
                          <a:effectLst/>
                        </a:rPr>
                        <a:t>140</a:t>
                      </a:r>
                      <a:endParaRPr lang="en-US" sz="1400" dirty="0">
                        <a:solidFill>
                          <a:schemeClr val="accent4">
                            <a:lumMod val="50000"/>
                          </a:schemeClr>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044047295"/>
                  </a:ext>
                </a:extLst>
              </a:tr>
              <a:tr h="401398">
                <a:tc>
                  <a:txBody>
                    <a:bodyPr/>
                    <a:lstStyle/>
                    <a:p>
                      <a:pPr marL="0" marR="0">
                        <a:spcBef>
                          <a:spcPts val="0"/>
                        </a:spcBef>
                        <a:spcAft>
                          <a:spcPts val="0"/>
                        </a:spcAft>
                      </a:pPr>
                      <a:r>
                        <a:rPr lang="en-US" sz="1400" dirty="0">
                          <a:solidFill>
                            <a:schemeClr val="accent4">
                              <a:lumMod val="50000"/>
                            </a:schemeClr>
                          </a:solidFill>
                          <a:effectLst/>
                        </a:rPr>
                        <a:t>February 2022</a:t>
                      </a:r>
                      <a:endParaRPr lang="en-US" sz="1400" dirty="0">
                        <a:solidFill>
                          <a:schemeClr val="accent4">
                            <a:lumMod val="50000"/>
                          </a:schemeClr>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dirty="0">
                          <a:solidFill>
                            <a:schemeClr val="accent4">
                              <a:lumMod val="50000"/>
                            </a:schemeClr>
                          </a:solidFill>
                          <a:effectLst/>
                        </a:rPr>
                        <a:t>154</a:t>
                      </a:r>
                      <a:endParaRPr lang="en-US" sz="1400" dirty="0">
                        <a:solidFill>
                          <a:schemeClr val="accent4">
                            <a:lumMod val="50000"/>
                          </a:schemeClr>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dirty="0">
                          <a:solidFill>
                            <a:schemeClr val="accent4">
                              <a:lumMod val="50000"/>
                            </a:schemeClr>
                          </a:solidFill>
                          <a:effectLst/>
                        </a:rPr>
                        <a:t>126</a:t>
                      </a:r>
                      <a:endParaRPr lang="en-US" sz="1400" dirty="0">
                        <a:solidFill>
                          <a:schemeClr val="accent4">
                            <a:lumMod val="50000"/>
                          </a:schemeClr>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873814941"/>
                  </a:ext>
                </a:extLst>
              </a:tr>
              <a:tr h="401398">
                <a:tc>
                  <a:txBody>
                    <a:bodyPr/>
                    <a:lstStyle/>
                    <a:p>
                      <a:pPr marL="0" marR="0">
                        <a:spcBef>
                          <a:spcPts val="0"/>
                        </a:spcBef>
                        <a:spcAft>
                          <a:spcPts val="0"/>
                        </a:spcAft>
                      </a:pPr>
                      <a:r>
                        <a:rPr lang="en-US" sz="1400" dirty="0">
                          <a:solidFill>
                            <a:schemeClr val="accent4">
                              <a:lumMod val="50000"/>
                            </a:schemeClr>
                          </a:solidFill>
                          <a:effectLst/>
                        </a:rPr>
                        <a:t>January 2022</a:t>
                      </a:r>
                      <a:endParaRPr lang="en-US" sz="1400" dirty="0">
                        <a:solidFill>
                          <a:schemeClr val="accent4">
                            <a:lumMod val="50000"/>
                          </a:schemeClr>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dirty="0">
                          <a:solidFill>
                            <a:schemeClr val="accent4">
                              <a:lumMod val="50000"/>
                            </a:schemeClr>
                          </a:solidFill>
                          <a:effectLst/>
                        </a:rPr>
                        <a:t>137</a:t>
                      </a:r>
                      <a:endParaRPr lang="en-US" sz="1400" dirty="0">
                        <a:solidFill>
                          <a:schemeClr val="accent4">
                            <a:lumMod val="50000"/>
                          </a:schemeClr>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dirty="0">
                          <a:solidFill>
                            <a:schemeClr val="accent4">
                              <a:lumMod val="50000"/>
                            </a:schemeClr>
                          </a:solidFill>
                          <a:effectLst/>
                        </a:rPr>
                        <a:t>135</a:t>
                      </a:r>
                      <a:endParaRPr lang="en-US" sz="1400" dirty="0">
                        <a:solidFill>
                          <a:schemeClr val="accent4">
                            <a:lumMod val="50000"/>
                          </a:schemeClr>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493886320"/>
                  </a:ext>
                </a:extLst>
              </a:tr>
            </a:tbl>
          </a:graphicData>
        </a:graphic>
      </p:graphicFrame>
      <p:grpSp>
        <p:nvGrpSpPr>
          <p:cNvPr id="4" name="Group 3">
            <a:extLst>
              <a:ext uri="{FF2B5EF4-FFF2-40B4-BE49-F238E27FC236}">
                <a16:creationId xmlns:a16="http://schemas.microsoft.com/office/drawing/2014/main" id="{40FF96F5-6059-42DE-B5F5-E698F7EE59F6}"/>
              </a:ext>
              <a:ext uri="{C183D7F6-B498-43B3-948B-1728B52AA6E4}">
                <adec:decorative xmlns:adec="http://schemas.microsoft.com/office/drawing/2017/decorative" val="1"/>
              </a:ext>
            </a:extLst>
          </p:cNvPr>
          <p:cNvGrpSpPr/>
          <p:nvPr/>
        </p:nvGrpSpPr>
        <p:grpSpPr>
          <a:xfrm>
            <a:off x="7124426" y="244475"/>
            <a:ext cx="1562374" cy="914400"/>
            <a:chOff x="6897471" y="1657350"/>
            <a:chExt cx="1562374" cy="914400"/>
          </a:xfrm>
        </p:grpSpPr>
        <p:pic>
          <p:nvPicPr>
            <p:cNvPr id="6" name="Graphic 5">
              <a:extLst>
                <a:ext uri="{FF2B5EF4-FFF2-40B4-BE49-F238E27FC236}">
                  <a16:creationId xmlns:a16="http://schemas.microsoft.com/office/drawing/2014/main" id="{6F43A40D-3FC2-4DE3-9560-770DA3CB162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97471" y="1657350"/>
              <a:ext cx="914400" cy="914400"/>
            </a:xfrm>
            <a:prstGeom prst="rect">
              <a:avLst/>
            </a:prstGeom>
          </p:spPr>
        </p:pic>
        <p:sp>
          <p:nvSpPr>
            <p:cNvPr id="7" name="TextBox 6">
              <a:extLst>
                <a:ext uri="{FF2B5EF4-FFF2-40B4-BE49-F238E27FC236}">
                  <a16:creationId xmlns:a16="http://schemas.microsoft.com/office/drawing/2014/main" id="{0487A207-EFA1-4B8B-A9C0-CAB0B4245357}"/>
                </a:ext>
                <a:ext uri="{C183D7F6-B498-43B3-948B-1728B52AA6E4}">
                  <adec:decorative xmlns:adec="http://schemas.microsoft.com/office/drawing/2017/decorative" val="1"/>
                </a:ext>
              </a:extLst>
            </p:cNvPr>
            <p:cNvSpPr txBox="1"/>
            <p:nvPr/>
          </p:nvSpPr>
          <p:spPr>
            <a:xfrm>
              <a:off x="7354671" y="2202418"/>
              <a:ext cx="1105174" cy="369332"/>
            </a:xfrm>
            <a:prstGeom prst="rect">
              <a:avLst/>
            </a:prstGeom>
            <a:noFill/>
          </p:spPr>
          <p:txBody>
            <a:bodyPr wrap="square" rtlCol="0">
              <a:spAutoFit/>
            </a:bodyPr>
            <a:lstStyle/>
            <a:p>
              <a:r>
                <a:rPr lang="en-US" b="1" dirty="0">
                  <a:solidFill>
                    <a:srgbClr val="00B050"/>
                  </a:solidFill>
                  <a:latin typeface="Calibri" panose="020F0502020204030204" pitchFamily="34" charset="0"/>
                </a:rPr>
                <a:t>ongoing</a:t>
              </a:r>
            </a:p>
          </p:txBody>
        </p:sp>
      </p:grpSp>
      <p:pic>
        <p:nvPicPr>
          <p:cNvPr id="2" name="Picture 1" descr="Graphic element used to identify the Vital Statistics Modernization Community of Practice.">
            <a:extLst>
              <a:ext uri="{FF2B5EF4-FFF2-40B4-BE49-F238E27FC236}">
                <a16:creationId xmlns:a16="http://schemas.microsoft.com/office/drawing/2014/main" id="{BFB98047-F7DD-4D16-A67D-56BC26DF5394}"/>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6486318" y="1823343"/>
            <a:ext cx="1986271" cy="1986271"/>
          </a:xfrm>
          <a:prstGeom prst="rect">
            <a:avLst/>
          </a:prstGeom>
        </p:spPr>
      </p:pic>
    </p:spTree>
    <p:extLst>
      <p:ext uri="{BB962C8B-B14F-4D97-AF65-F5344CB8AC3E}">
        <p14:creationId xmlns:p14="http://schemas.microsoft.com/office/powerpoint/2010/main" val="1571078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A4431-F143-42DC-A747-85CC55AB610B}"/>
              </a:ext>
            </a:extLst>
          </p:cNvPr>
          <p:cNvSpPr>
            <a:spLocks noGrp="1"/>
          </p:cNvSpPr>
          <p:nvPr>
            <p:ph type="title"/>
          </p:nvPr>
        </p:nvSpPr>
        <p:spPr/>
        <p:txBody>
          <a:bodyPr/>
          <a:lstStyle/>
          <a:p>
            <a:r>
              <a:rPr lang="en-US" dirty="0"/>
              <a:t>NCHS hosted Quarterly Testing Events </a:t>
            </a:r>
            <a:br>
              <a:rPr lang="en-US" dirty="0"/>
            </a:br>
            <a:r>
              <a:rPr lang="en-US" dirty="0"/>
              <a:t>(aka mini connect-a-thons)</a:t>
            </a:r>
          </a:p>
        </p:txBody>
      </p:sp>
      <p:sp>
        <p:nvSpPr>
          <p:cNvPr id="3" name="Text Placeholder 2">
            <a:extLst>
              <a:ext uri="{FF2B5EF4-FFF2-40B4-BE49-F238E27FC236}">
                <a16:creationId xmlns:a16="http://schemas.microsoft.com/office/drawing/2014/main" id="{76B4A86D-7552-487F-A2FB-5AF99E64201F}"/>
              </a:ext>
            </a:extLst>
          </p:cNvPr>
          <p:cNvSpPr>
            <a:spLocks noGrp="1"/>
          </p:cNvSpPr>
          <p:nvPr>
            <p:ph type="body" sz="quarter" idx="10"/>
          </p:nvPr>
        </p:nvSpPr>
        <p:spPr/>
        <p:txBody>
          <a:bodyPr/>
          <a:lstStyle/>
          <a:p>
            <a:r>
              <a:rPr lang="en-US" sz="1800" dirty="0"/>
              <a:t>Next testing event scheduled for </a:t>
            </a:r>
            <a:r>
              <a:rPr lang="en-US" sz="1800" u="sng" dirty="0"/>
              <a:t>June 27-28th, 2022</a:t>
            </a:r>
          </a:p>
          <a:p>
            <a:r>
              <a:rPr lang="en-US" sz="1800" dirty="0"/>
              <a:t>Provide jurisdictions with an opportunity to test bidirectional FHIR based interoperability between EDRS, STEVE, and NCHS using the NVSS API</a:t>
            </a:r>
          </a:p>
          <a:p>
            <a:r>
              <a:rPr lang="en-US" sz="1800" dirty="0"/>
              <a:t>Testing event is free, less formal than traditional connect-a-thon events, and focus on assisting jurisdictions with achieving milestones in their ELC cooperative agreement project plan</a:t>
            </a:r>
          </a:p>
          <a:p>
            <a:endParaRPr lang="en-US" sz="1800" dirty="0"/>
          </a:p>
          <a:p>
            <a:r>
              <a:rPr lang="en-US" sz="1800" dirty="0"/>
              <a:t>Also, helps NCHS with validating recent changes/updates to the VRDR FHIR IG and Vital Records Messaging FHIR IG.</a:t>
            </a:r>
          </a:p>
        </p:txBody>
      </p:sp>
      <p:grpSp>
        <p:nvGrpSpPr>
          <p:cNvPr id="4" name="Group 3">
            <a:extLst>
              <a:ext uri="{FF2B5EF4-FFF2-40B4-BE49-F238E27FC236}">
                <a16:creationId xmlns:a16="http://schemas.microsoft.com/office/drawing/2014/main" id="{4E3A6DAD-4424-4A8B-ADA6-85170D3A6EBA}"/>
              </a:ext>
              <a:ext uri="{C183D7F6-B498-43B3-948B-1728B52AA6E4}">
                <adec:decorative xmlns:adec="http://schemas.microsoft.com/office/drawing/2017/decorative" val="1"/>
              </a:ext>
            </a:extLst>
          </p:cNvPr>
          <p:cNvGrpSpPr/>
          <p:nvPr/>
        </p:nvGrpSpPr>
        <p:grpSpPr>
          <a:xfrm>
            <a:off x="7124426" y="229107"/>
            <a:ext cx="1562374" cy="914400"/>
            <a:chOff x="6897471" y="1657350"/>
            <a:chExt cx="1562374" cy="914400"/>
          </a:xfrm>
        </p:grpSpPr>
        <p:pic>
          <p:nvPicPr>
            <p:cNvPr id="5" name="Graphic 4">
              <a:extLst>
                <a:ext uri="{FF2B5EF4-FFF2-40B4-BE49-F238E27FC236}">
                  <a16:creationId xmlns:a16="http://schemas.microsoft.com/office/drawing/2014/main" id="{55BB4FA7-E594-426B-890E-4F8BE4126C7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97471" y="1657350"/>
              <a:ext cx="914400" cy="914400"/>
            </a:xfrm>
            <a:prstGeom prst="rect">
              <a:avLst/>
            </a:prstGeom>
          </p:spPr>
        </p:pic>
        <p:sp>
          <p:nvSpPr>
            <p:cNvPr id="6" name="TextBox 5">
              <a:extLst>
                <a:ext uri="{FF2B5EF4-FFF2-40B4-BE49-F238E27FC236}">
                  <a16:creationId xmlns:a16="http://schemas.microsoft.com/office/drawing/2014/main" id="{BC4E3039-64B7-4B46-B561-87791F165DC3}"/>
                </a:ext>
                <a:ext uri="{C183D7F6-B498-43B3-948B-1728B52AA6E4}">
                  <adec:decorative xmlns:adec="http://schemas.microsoft.com/office/drawing/2017/decorative" val="1"/>
                </a:ext>
              </a:extLst>
            </p:cNvPr>
            <p:cNvSpPr txBox="1"/>
            <p:nvPr/>
          </p:nvSpPr>
          <p:spPr>
            <a:xfrm>
              <a:off x="7354671" y="2202418"/>
              <a:ext cx="1105174" cy="369332"/>
            </a:xfrm>
            <a:prstGeom prst="rect">
              <a:avLst/>
            </a:prstGeom>
            <a:noFill/>
          </p:spPr>
          <p:txBody>
            <a:bodyPr wrap="square" rtlCol="0">
              <a:spAutoFit/>
            </a:bodyPr>
            <a:lstStyle/>
            <a:p>
              <a:r>
                <a:rPr lang="en-US" b="1" dirty="0">
                  <a:solidFill>
                    <a:srgbClr val="00B050"/>
                  </a:solidFill>
                  <a:latin typeface="Calibri" panose="020F0502020204030204" pitchFamily="34" charset="0"/>
                </a:rPr>
                <a:t>ongoing</a:t>
              </a:r>
            </a:p>
          </p:txBody>
        </p:sp>
      </p:grpSp>
    </p:spTree>
    <p:extLst>
      <p:ext uri="{BB962C8B-B14F-4D97-AF65-F5344CB8AC3E}">
        <p14:creationId xmlns:p14="http://schemas.microsoft.com/office/powerpoint/2010/main" val="3011851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6436-D133-E3CD-F49D-6E771A6750CF}"/>
              </a:ext>
            </a:extLst>
          </p:cNvPr>
          <p:cNvSpPr>
            <a:spLocks noGrp="1"/>
          </p:cNvSpPr>
          <p:nvPr>
            <p:ph type="title"/>
          </p:nvPr>
        </p:nvSpPr>
        <p:spPr>
          <a:xfrm>
            <a:off x="454574" y="11572"/>
            <a:ext cx="8229600" cy="857250"/>
          </a:xfrm>
        </p:spPr>
        <p:txBody>
          <a:bodyPr/>
          <a:lstStyle/>
          <a:p>
            <a:r>
              <a:rPr lang="en-US" sz="2775" dirty="0">
                <a:latin typeface="Calibri"/>
                <a:cs typeface="Calibri"/>
              </a:rPr>
              <a:t>NVSS Modernization</a:t>
            </a:r>
            <a:endParaRPr lang="en-US" dirty="0"/>
          </a:p>
        </p:txBody>
      </p:sp>
      <p:grpSp>
        <p:nvGrpSpPr>
          <p:cNvPr id="97" name="Group 96" descr="Figure showing 4 focus areas of NVSS Modernization.  1) Moving vital information faster, 2) Improving data quality, 3) Informing emergency response, and 4) Enhancing data analysis methods.">
            <a:extLst>
              <a:ext uri="{FF2B5EF4-FFF2-40B4-BE49-F238E27FC236}">
                <a16:creationId xmlns:a16="http://schemas.microsoft.com/office/drawing/2014/main" id="{CFF076A3-76F6-4CF4-B968-AD9A32B5C045}"/>
              </a:ext>
            </a:extLst>
          </p:cNvPr>
          <p:cNvGrpSpPr/>
          <p:nvPr/>
        </p:nvGrpSpPr>
        <p:grpSpPr>
          <a:xfrm>
            <a:off x="634812" y="1394732"/>
            <a:ext cx="8205806" cy="3440714"/>
            <a:chOff x="625463" y="1604629"/>
            <a:chExt cx="10941074" cy="5009335"/>
          </a:xfrm>
        </p:grpSpPr>
        <p:grpSp>
          <p:nvGrpSpPr>
            <p:cNvPr id="75" name="Group 74">
              <a:extLst>
                <a:ext uri="{FF2B5EF4-FFF2-40B4-BE49-F238E27FC236}">
                  <a16:creationId xmlns:a16="http://schemas.microsoft.com/office/drawing/2014/main" id="{F68B49B7-3FF2-4642-89D0-A85B06011963}"/>
                </a:ext>
              </a:extLst>
            </p:cNvPr>
            <p:cNvGrpSpPr/>
            <p:nvPr/>
          </p:nvGrpSpPr>
          <p:grpSpPr>
            <a:xfrm>
              <a:off x="625463" y="1604629"/>
              <a:ext cx="10941074" cy="5009335"/>
              <a:chOff x="2038434" y="1578503"/>
              <a:chExt cx="10941074" cy="5009335"/>
            </a:xfrm>
          </p:grpSpPr>
          <p:grpSp>
            <p:nvGrpSpPr>
              <p:cNvPr id="6" name="Group 5">
                <a:extLst>
                  <a:ext uri="{FF2B5EF4-FFF2-40B4-BE49-F238E27FC236}">
                    <a16:creationId xmlns:a16="http://schemas.microsoft.com/office/drawing/2014/main" id="{CFCEDB41-37F3-4181-ABB4-B344F85CA8F2}"/>
                  </a:ext>
                </a:extLst>
              </p:cNvPr>
              <p:cNvGrpSpPr/>
              <p:nvPr/>
            </p:nvGrpSpPr>
            <p:grpSpPr>
              <a:xfrm>
                <a:off x="2038434" y="1578503"/>
                <a:ext cx="8116740" cy="5009335"/>
                <a:chOff x="995713" y="1856196"/>
                <a:chExt cx="7153991" cy="4415166"/>
              </a:xfrm>
            </p:grpSpPr>
            <p:grpSp>
              <p:nvGrpSpPr>
                <p:cNvPr id="7" name="Group 6">
                  <a:extLst>
                    <a:ext uri="{FF2B5EF4-FFF2-40B4-BE49-F238E27FC236}">
                      <a16:creationId xmlns:a16="http://schemas.microsoft.com/office/drawing/2014/main" id="{5A81F7CE-C1EE-4D1B-BFB5-207BEF6BF002}"/>
                    </a:ext>
                  </a:extLst>
                </p:cNvPr>
                <p:cNvGrpSpPr/>
                <p:nvPr/>
              </p:nvGrpSpPr>
              <p:grpSpPr>
                <a:xfrm>
                  <a:off x="995713" y="1870564"/>
                  <a:ext cx="2302179" cy="4369571"/>
                  <a:chOff x="1327617" y="1351086"/>
                  <a:chExt cx="3069572" cy="5826094"/>
                </a:xfrm>
              </p:grpSpPr>
              <p:grpSp>
                <p:nvGrpSpPr>
                  <p:cNvPr id="50" name="Group 49">
                    <a:extLst>
                      <a:ext uri="{FF2B5EF4-FFF2-40B4-BE49-F238E27FC236}">
                        <a16:creationId xmlns:a16="http://schemas.microsoft.com/office/drawing/2014/main" id="{F2D9F82F-698B-43F9-A160-F3B4D7D0E9C7}"/>
                      </a:ext>
                    </a:extLst>
                  </p:cNvPr>
                  <p:cNvGrpSpPr/>
                  <p:nvPr/>
                </p:nvGrpSpPr>
                <p:grpSpPr>
                  <a:xfrm>
                    <a:off x="1327617" y="1351086"/>
                    <a:ext cx="3069572" cy="5826094"/>
                    <a:chOff x="1327617" y="1351086"/>
                    <a:chExt cx="3069572" cy="5826094"/>
                  </a:xfrm>
                </p:grpSpPr>
                <p:sp>
                  <p:nvSpPr>
                    <p:cNvPr id="64" name="Rectangle 63" descr="Figure illustrating NVSS Modernization objectives: moving information faster, improving data quality, informing emergency response, and enhancing data analysis methods.">
                      <a:extLst>
                        <a:ext uri="{FF2B5EF4-FFF2-40B4-BE49-F238E27FC236}">
                          <a16:creationId xmlns:a16="http://schemas.microsoft.com/office/drawing/2014/main" id="{D93BFE59-FD20-414C-84E0-DA0D96F90CEC}"/>
                        </a:ext>
                      </a:extLst>
                    </p:cNvPr>
                    <p:cNvSpPr/>
                    <p:nvPr/>
                  </p:nvSpPr>
                  <p:spPr>
                    <a:xfrm>
                      <a:off x="1327617" y="3523583"/>
                      <a:ext cx="3067473" cy="3653597"/>
                    </a:xfrm>
                    <a:prstGeom prst="rect">
                      <a:avLst/>
                    </a:prstGeom>
                    <a:gradFill flip="none" rotWithShape="1">
                      <a:gsLst>
                        <a:gs pos="100000">
                          <a:schemeClr val="bg2"/>
                        </a:gs>
                        <a:gs pos="0">
                          <a:schemeClr val="bg1">
                            <a:lumMod val="95000"/>
                          </a:schemeClr>
                        </a:gs>
                      </a:gsLst>
                      <a:lin ang="5400000" scaled="1"/>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760" dirty="0">
                        <a:solidFill>
                          <a:prstClr val="white"/>
                        </a:solidFill>
                        <a:latin typeface="Calibri" panose="020F0502020204030204"/>
                      </a:endParaRPr>
                    </a:p>
                  </p:txBody>
                </p:sp>
                <p:grpSp>
                  <p:nvGrpSpPr>
                    <p:cNvPr id="65" name="Group 64">
                      <a:extLst>
                        <a:ext uri="{FF2B5EF4-FFF2-40B4-BE49-F238E27FC236}">
                          <a16:creationId xmlns:a16="http://schemas.microsoft.com/office/drawing/2014/main" id="{47C10FAB-1EA9-4154-A85F-9A4CAE71FAE4}"/>
                        </a:ext>
                      </a:extLst>
                    </p:cNvPr>
                    <p:cNvGrpSpPr/>
                    <p:nvPr/>
                  </p:nvGrpSpPr>
                  <p:grpSpPr>
                    <a:xfrm>
                      <a:off x="1327617" y="1351086"/>
                      <a:ext cx="3069572" cy="2125914"/>
                      <a:chOff x="1327617" y="1351086"/>
                      <a:chExt cx="3069572" cy="2125914"/>
                    </a:xfrm>
                  </p:grpSpPr>
                  <p:sp>
                    <p:nvSpPr>
                      <p:cNvPr id="66" name="Rectangle 65">
                        <a:extLst>
                          <a:ext uri="{FF2B5EF4-FFF2-40B4-BE49-F238E27FC236}">
                            <a16:creationId xmlns:a16="http://schemas.microsoft.com/office/drawing/2014/main" id="{CC39895F-E5AA-4FF6-9789-615C89088981}"/>
                          </a:ext>
                          <a:ext uri="{C183D7F6-B498-43B3-948B-1728B52AA6E4}">
                            <adec:decorative xmlns:adec="http://schemas.microsoft.com/office/drawing/2017/decorative" val="1"/>
                          </a:ext>
                        </a:extLst>
                      </p:cNvPr>
                      <p:cNvSpPr/>
                      <p:nvPr/>
                    </p:nvSpPr>
                    <p:spPr>
                      <a:xfrm>
                        <a:off x="1327617" y="1351086"/>
                        <a:ext cx="3069572" cy="1874050"/>
                      </a:xfrm>
                      <a:prstGeom prst="rect">
                        <a:avLst/>
                      </a:prstGeom>
                      <a:solidFill>
                        <a:srgbClr val="006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675" dirty="0">
                          <a:solidFill>
                            <a:prstClr val="white"/>
                          </a:solidFill>
                          <a:latin typeface="Arial" panose="020B0604020202020204" pitchFamily="34" charset="0"/>
                          <a:cs typeface="Arial" panose="020B0604020202020204" pitchFamily="34" charset="0"/>
                        </a:endParaRPr>
                      </a:p>
                    </p:txBody>
                  </p:sp>
                  <p:sp>
                    <p:nvSpPr>
                      <p:cNvPr id="67" name="Isosceles Triangle 66">
                        <a:extLst>
                          <a:ext uri="{FF2B5EF4-FFF2-40B4-BE49-F238E27FC236}">
                            <a16:creationId xmlns:a16="http://schemas.microsoft.com/office/drawing/2014/main" id="{03B78C1E-471E-45DE-AC7F-72AC56E128E3}"/>
                          </a:ext>
                        </a:extLst>
                      </p:cNvPr>
                      <p:cNvSpPr/>
                      <p:nvPr/>
                    </p:nvSpPr>
                    <p:spPr>
                      <a:xfrm rot="10800000">
                        <a:off x="2678129" y="3214428"/>
                        <a:ext cx="368547" cy="262572"/>
                      </a:xfrm>
                      <a:prstGeom prst="triangle">
                        <a:avLst/>
                      </a:prstGeom>
                      <a:solidFill>
                        <a:srgbClr val="006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013" dirty="0">
                          <a:solidFill>
                            <a:prstClr val="white"/>
                          </a:solidFill>
                          <a:latin typeface="Calibri" panose="020F0502020204030204"/>
                        </a:endParaRPr>
                      </a:p>
                    </p:txBody>
                  </p:sp>
                </p:grpSp>
              </p:grpSp>
              <p:grpSp>
                <p:nvGrpSpPr>
                  <p:cNvPr id="51" name="Group 50">
                    <a:extLst>
                      <a:ext uri="{FF2B5EF4-FFF2-40B4-BE49-F238E27FC236}">
                        <a16:creationId xmlns:a16="http://schemas.microsoft.com/office/drawing/2014/main" id="{6326D355-C09E-484D-BB04-4180D7B2B11B}"/>
                      </a:ext>
                    </a:extLst>
                  </p:cNvPr>
                  <p:cNvGrpSpPr/>
                  <p:nvPr/>
                </p:nvGrpSpPr>
                <p:grpSpPr>
                  <a:xfrm>
                    <a:off x="1437913" y="1874011"/>
                    <a:ext cx="2945158" cy="5050295"/>
                    <a:chOff x="1437913" y="1874011"/>
                    <a:chExt cx="2945158" cy="5050295"/>
                  </a:xfrm>
                </p:grpSpPr>
                <p:grpSp>
                  <p:nvGrpSpPr>
                    <p:cNvPr id="52" name="Group 51">
                      <a:extLst>
                        <a:ext uri="{FF2B5EF4-FFF2-40B4-BE49-F238E27FC236}">
                          <a16:creationId xmlns:a16="http://schemas.microsoft.com/office/drawing/2014/main" id="{E5D4BB82-DE48-4292-86C7-42E49B79F8E5}"/>
                        </a:ext>
                      </a:extLst>
                    </p:cNvPr>
                    <p:cNvGrpSpPr/>
                    <p:nvPr/>
                  </p:nvGrpSpPr>
                  <p:grpSpPr>
                    <a:xfrm>
                      <a:off x="1437913" y="3610857"/>
                      <a:ext cx="2945158" cy="3313449"/>
                      <a:chOff x="1437913" y="3610857"/>
                      <a:chExt cx="2945158" cy="3313449"/>
                    </a:xfrm>
                  </p:grpSpPr>
                  <p:sp>
                    <p:nvSpPr>
                      <p:cNvPr id="63" name="Oval 62">
                        <a:extLst>
                          <a:ext uri="{FF2B5EF4-FFF2-40B4-BE49-F238E27FC236}">
                            <a16:creationId xmlns:a16="http://schemas.microsoft.com/office/drawing/2014/main" id="{6AC86318-3C30-4DE0-B453-0D91842B6EA6}"/>
                          </a:ext>
                          <a:ext uri="{C183D7F6-B498-43B3-948B-1728B52AA6E4}">
                            <adec:decorative xmlns:adec="http://schemas.microsoft.com/office/drawing/2017/decorative" val="1"/>
                          </a:ext>
                        </a:extLst>
                      </p:cNvPr>
                      <p:cNvSpPr/>
                      <p:nvPr/>
                    </p:nvSpPr>
                    <p:spPr>
                      <a:xfrm>
                        <a:off x="2203571" y="3610857"/>
                        <a:ext cx="1317664" cy="1317664"/>
                      </a:xfrm>
                      <a:prstGeom prst="ellipse">
                        <a:avLst/>
                      </a:prstGeom>
                      <a:no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IN" sz="1013" dirty="0">
                          <a:solidFill>
                            <a:prstClr val="white"/>
                          </a:solidFill>
                          <a:latin typeface="Calibri" panose="020F0502020204030204"/>
                        </a:endParaRPr>
                      </a:p>
                    </p:txBody>
                  </p:sp>
                  <p:sp>
                    <p:nvSpPr>
                      <p:cNvPr id="60" name="TextBox 59" descr="Text box: Graphic element used to identify the Vital Statistics Modernization Community of Practice.">
                        <a:extLst>
                          <a:ext uri="{FF2B5EF4-FFF2-40B4-BE49-F238E27FC236}">
                            <a16:creationId xmlns:a16="http://schemas.microsoft.com/office/drawing/2014/main" id="{FC68F954-E16E-45BB-9FB1-4DDB3F877F12}"/>
                          </a:ext>
                        </a:extLst>
                      </p:cNvPr>
                      <p:cNvSpPr txBox="1"/>
                      <p:nvPr/>
                    </p:nvSpPr>
                    <p:spPr>
                      <a:xfrm>
                        <a:off x="1437913" y="5107570"/>
                        <a:ext cx="2945158" cy="1816736"/>
                      </a:xfrm>
                      <a:prstGeom prst="rect">
                        <a:avLst/>
                      </a:prstGeom>
                      <a:noFill/>
                    </p:spPr>
                    <p:txBody>
                      <a:bodyPr wrap="square" rtlCol="0">
                        <a:spAutoFit/>
                      </a:bodyPr>
                      <a:lstStyle/>
                      <a:p>
                        <a:pPr marL="160735" indent="-160735" defTabSz="685800" eaLnBrk="1" fontAlgn="auto" hangingPunct="1">
                          <a:spcBef>
                            <a:spcPts val="0"/>
                          </a:spcBef>
                          <a:spcAft>
                            <a:spcPts val="0"/>
                          </a:spcAft>
                          <a:buFont typeface="Wingdings" panose="05000000000000000000" pitchFamily="2" charset="2"/>
                          <a:buChar char="§"/>
                        </a:pPr>
                        <a:r>
                          <a:rPr lang="en-US" sz="1050" dirty="0">
                            <a:solidFill>
                              <a:prstClr val="black"/>
                            </a:solidFill>
                            <a:latin typeface="Calibri" panose="020F0502020204030204"/>
                            <a:cs typeface="Arial" panose="020B0604020202020204" pitchFamily="34" charset="0"/>
                          </a:rPr>
                          <a:t>Build a broad community to implement new technologies, like FHIR, that create interoperability across our nation’s systems</a:t>
                        </a:r>
                      </a:p>
                      <a:p>
                        <a:pPr marL="160735" indent="-160735" defTabSz="685800" eaLnBrk="1" fontAlgn="auto" hangingPunct="1">
                          <a:spcBef>
                            <a:spcPts val="0"/>
                          </a:spcBef>
                          <a:spcAft>
                            <a:spcPts val="0"/>
                          </a:spcAft>
                          <a:buFont typeface="Wingdings" panose="05000000000000000000" pitchFamily="2" charset="2"/>
                          <a:buChar char="§"/>
                        </a:pPr>
                        <a:endParaRPr lang="en-US" sz="1050" dirty="0">
                          <a:solidFill>
                            <a:prstClr val="black"/>
                          </a:solidFill>
                          <a:latin typeface="Arial" panose="020B0604020202020204" pitchFamily="34" charset="0"/>
                          <a:cs typeface="Arial" panose="020B0604020202020204" pitchFamily="34" charset="0"/>
                        </a:endParaRPr>
                      </a:p>
                    </p:txBody>
                  </p:sp>
                </p:grpSp>
                <p:sp>
                  <p:nvSpPr>
                    <p:cNvPr id="55" name="TextBox 54" descr="Moving vital information faster">
                      <a:extLst>
                        <a:ext uri="{FF2B5EF4-FFF2-40B4-BE49-F238E27FC236}">
                          <a16:creationId xmlns:a16="http://schemas.microsoft.com/office/drawing/2014/main" id="{E244F0E4-B55F-48B8-9AF3-DDBC025A1895}"/>
                        </a:ext>
                      </a:extLst>
                    </p:cNvPr>
                    <p:cNvSpPr txBox="1"/>
                    <p:nvPr/>
                  </p:nvSpPr>
                  <p:spPr>
                    <a:xfrm>
                      <a:off x="1567365" y="1874011"/>
                      <a:ext cx="2686251" cy="789886"/>
                    </a:xfrm>
                    <a:prstGeom prst="rect">
                      <a:avLst/>
                    </a:prstGeom>
                    <a:noFill/>
                  </p:spPr>
                  <p:txBody>
                    <a:bodyPr wrap="square" rtlCol="0" anchor="ctr">
                      <a:spAutoFit/>
                    </a:bodyPr>
                    <a:lstStyle/>
                    <a:p>
                      <a:pPr algn="ctr" defTabSz="685800" eaLnBrk="1" fontAlgn="auto" hangingPunct="1">
                        <a:spcBef>
                          <a:spcPts val="0"/>
                        </a:spcBef>
                        <a:spcAft>
                          <a:spcPts val="0"/>
                        </a:spcAft>
                        <a:defRPr/>
                      </a:pPr>
                      <a:r>
                        <a:rPr lang="en-US" sz="1200" b="1" i="1" dirty="0">
                          <a:solidFill>
                            <a:prstClr val="white"/>
                          </a:solidFill>
                          <a:latin typeface="Calibri" panose="020F0502020204030204"/>
                          <a:ea typeface="+mn-lt"/>
                          <a:cs typeface="Calibri" panose="020F0502020204030204"/>
                        </a:rPr>
                        <a:t>Moving vital </a:t>
                      </a:r>
                    </a:p>
                    <a:p>
                      <a:pPr algn="ctr" defTabSz="685800" eaLnBrk="1" fontAlgn="auto" hangingPunct="1">
                        <a:spcBef>
                          <a:spcPts val="0"/>
                        </a:spcBef>
                        <a:spcAft>
                          <a:spcPts val="0"/>
                        </a:spcAft>
                        <a:defRPr/>
                      </a:pPr>
                      <a:r>
                        <a:rPr lang="en-US" sz="1200" b="1" i="1" dirty="0">
                          <a:solidFill>
                            <a:prstClr val="white"/>
                          </a:solidFill>
                          <a:latin typeface="Calibri" panose="020F0502020204030204"/>
                          <a:ea typeface="+mn-lt"/>
                          <a:cs typeface="Calibri" panose="020F0502020204030204"/>
                        </a:rPr>
                        <a:t>information faster</a:t>
                      </a:r>
                      <a:endParaRPr lang="en-US" sz="1200" i="1" dirty="0">
                        <a:solidFill>
                          <a:prstClr val="white"/>
                        </a:solidFill>
                        <a:latin typeface="Arial" panose="020B0604020202020204" pitchFamily="34" charset="0"/>
                        <a:cs typeface="Arial" panose="020B0604020202020204" pitchFamily="34" charset="0"/>
                      </a:endParaRPr>
                    </a:p>
                  </p:txBody>
                </p:sp>
              </p:grpSp>
            </p:grpSp>
            <p:grpSp>
              <p:nvGrpSpPr>
                <p:cNvPr id="8" name="Group 7">
                  <a:extLst>
                    <a:ext uri="{FF2B5EF4-FFF2-40B4-BE49-F238E27FC236}">
                      <a16:creationId xmlns:a16="http://schemas.microsoft.com/office/drawing/2014/main" id="{9B95C7B4-45E7-4941-834F-E7A19DF88231}"/>
                    </a:ext>
                  </a:extLst>
                </p:cNvPr>
                <p:cNvGrpSpPr/>
                <p:nvPr/>
              </p:nvGrpSpPr>
              <p:grpSpPr>
                <a:xfrm>
                  <a:off x="3420863" y="1870566"/>
                  <a:ext cx="2302179" cy="4369572"/>
                  <a:chOff x="4561151" y="1351087"/>
                  <a:chExt cx="3069572" cy="5826095"/>
                </a:xfrm>
              </p:grpSpPr>
              <p:grpSp>
                <p:nvGrpSpPr>
                  <p:cNvPr id="30" name="Group 29">
                    <a:extLst>
                      <a:ext uri="{FF2B5EF4-FFF2-40B4-BE49-F238E27FC236}">
                        <a16:creationId xmlns:a16="http://schemas.microsoft.com/office/drawing/2014/main" id="{B731567B-D6BD-4082-AEBE-35685DF3BD53}"/>
                      </a:ext>
                    </a:extLst>
                  </p:cNvPr>
                  <p:cNvGrpSpPr/>
                  <p:nvPr/>
                </p:nvGrpSpPr>
                <p:grpSpPr>
                  <a:xfrm>
                    <a:off x="4561151" y="1351087"/>
                    <a:ext cx="3069572" cy="5826095"/>
                    <a:chOff x="4561151" y="1351087"/>
                    <a:chExt cx="3069572" cy="5826095"/>
                  </a:xfrm>
                </p:grpSpPr>
                <p:sp>
                  <p:nvSpPr>
                    <p:cNvPr id="46" name="Rectangle 45">
                      <a:extLst>
                        <a:ext uri="{FF2B5EF4-FFF2-40B4-BE49-F238E27FC236}">
                          <a16:creationId xmlns:a16="http://schemas.microsoft.com/office/drawing/2014/main" id="{5F5291B3-03D8-4A46-861D-6725BEAACA1D}"/>
                        </a:ext>
                      </a:extLst>
                    </p:cNvPr>
                    <p:cNvSpPr/>
                    <p:nvPr/>
                  </p:nvSpPr>
                  <p:spPr>
                    <a:xfrm>
                      <a:off x="4561151" y="3523585"/>
                      <a:ext cx="3067473" cy="3653597"/>
                    </a:xfrm>
                    <a:prstGeom prst="rect">
                      <a:avLst/>
                    </a:prstGeom>
                    <a:gradFill flip="none" rotWithShape="1">
                      <a:gsLst>
                        <a:gs pos="100000">
                          <a:schemeClr val="bg2"/>
                        </a:gs>
                        <a:gs pos="0">
                          <a:schemeClr val="bg1">
                            <a:lumMod val="95000"/>
                          </a:schemeClr>
                        </a:gs>
                      </a:gsLst>
                      <a:lin ang="5400000" scaled="1"/>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760" dirty="0">
                        <a:solidFill>
                          <a:prstClr val="white"/>
                        </a:solidFill>
                        <a:latin typeface="Calibri" panose="020F0502020204030204"/>
                      </a:endParaRPr>
                    </a:p>
                  </p:txBody>
                </p:sp>
                <p:grpSp>
                  <p:nvGrpSpPr>
                    <p:cNvPr id="47" name="Group 46">
                      <a:extLst>
                        <a:ext uri="{FF2B5EF4-FFF2-40B4-BE49-F238E27FC236}">
                          <a16:creationId xmlns:a16="http://schemas.microsoft.com/office/drawing/2014/main" id="{A9B656DE-5FB8-4502-BC1B-4F32F8125C1D}"/>
                        </a:ext>
                      </a:extLst>
                    </p:cNvPr>
                    <p:cNvGrpSpPr/>
                    <p:nvPr/>
                  </p:nvGrpSpPr>
                  <p:grpSpPr>
                    <a:xfrm>
                      <a:off x="4561151" y="1351087"/>
                      <a:ext cx="3069572" cy="2125913"/>
                      <a:chOff x="4561151" y="1351087"/>
                      <a:chExt cx="3069572" cy="2125913"/>
                    </a:xfrm>
                  </p:grpSpPr>
                  <p:sp>
                    <p:nvSpPr>
                      <p:cNvPr id="48" name="Rectangle 47">
                        <a:extLst>
                          <a:ext uri="{FF2B5EF4-FFF2-40B4-BE49-F238E27FC236}">
                            <a16:creationId xmlns:a16="http://schemas.microsoft.com/office/drawing/2014/main" id="{D142E691-62A8-45BE-B2AF-4095DCC71B73}"/>
                          </a:ext>
                          <a:ext uri="{C183D7F6-B498-43B3-948B-1728B52AA6E4}">
                            <adec:decorative xmlns:adec="http://schemas.microsoft.com/office/drawing/2017/decorative" val="1"/>
                          </a:ext>
                        </a:extLst>
                      </p:cNvPr>
                      <p:cNvSpPr/>
                      <p:nvPr/>
                    </p:nvSpPr>
                    <p:spPr>
                      <a:xfrm>
                        <a:off x="4561151" y="1351087"/>
                        <a:ext cx="3069572" cy="1874050"/>
                      </a:xfrm>
                      <a:prstGeom prst="rect">
                        <a:avLst/>
                      </a:prstGeom>
                      <a:solidFill>
                        <a:srgbClr val="189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675" dirty="0">
                          <a:solidFill>
                            <a:prstClr val="white"/>
                          </a:solidFill>
                          <a:latin typeface="Arial" panose="020B0604020202020204" pitchFamily="34" charset="0"/>
                          <a:cs typeface="Arial" panose="020B0604020202020204" pitchFamily="34" charset="0"/>
                        </a:endParaRPr>
                      </a:p>
                    </p:txBody>
                  </p:sp>
                  <p:sp>
                    <p:nvSpPr>
                      <p:cNvPr id="49" name="Isosceles Triangle 48">
                        <a:extLst>
                          <a:ext uri="{FF2B5EF4-FFF2-40B4-BE49-F238E27FC236}">
                            <a16:creationId xmlns:a16="http://schemas.microsoft.com/office/drawing/2014/main" id="{A1A39894-3997-4E0D-9C68-3CD86B6BAF6A}"/>
                          </a:ext>
                        </a:extLst>
                      </p:cNvPr>
                      <p:cNvSpPr/>
                      <p:nvPr/>
                    </p:nvSpPr>
                    <p:spPr>
                      <a:xfrm rot="10800000">
                        <a:off x="5911663" y="3214428"/>
                        <a:ext cx="368547" cy="262572"/>
                      </a:xfrm>
                      <a:prstGeom prst="triangle">
                        <a:avLst/>
                      </a:prstGeom>
                      <a:solidFill>
                        <a:srgbClr val="189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013" dirty="0">
                          <a:solidFill>
                            <a:prstClr val="white"/>
                          </a:solidFill>
                          <a:latin typeface="Calibri" panose="020F0502020204030204"/>
                        </a:endParaRPr>
                      </a:p>
                    </p:txBody>
                  </p:sp>
                </p:grpSp>
              </p:grpSp>
              <p:grpSp>
                <p:nvGrpSpPr>
                  <p:cNvPr id="31" name="Group 30">
                    <a:extLst>
                      <a:ext uri="{FF2B5EF4-FFF2-40B4-BE49-F238E27FC236}">
                        <a16:creationId xmlns:a16="http://schemas.microsoft.com/office/drawing/2014/main" id="{878444B7-5A3E-49A5-8EC1-7D53944BE485}"/>
                      </a:ext>
                    </a:extLst>
                  </p:cNvPr>
                  <p:cNvGrpSpPr/>
                  <p:nvPr/>
                </p:nvGrpSpPr>
                <p:grpSpPr>
                  <a:xfrm>
                    <a:off x="4629445" y="1860252"/>
                    <a:ext cx="2843550" cy="4787591"/>
                    <a:chOff x="4629445" y="1860252"/>
                    <a:chExt cx="2843550" cy="4787591"/>
                  </a:xfrm>
                </p:grpSpPr>
                <p:grpSp>
                  <p:nvGrpSpPr>
                    <p:cNvPr id="32" name="Group 31">
                      <a:extLst>
                        <a:ext uri="{FF2B5EF4-FFF2-40B4-BE49-F238E27FC236}">
                          <a16:creationId xmlns:a16="http://schemas.microsoft.com/office/drawing/2014/main" id="{DB5E7D3C-FB26-4C5C-8F5E-BEC90BFCA158}"/>
                        </a:ext>
                      </a:extLst>
                    </p:cNvPr>
                    <p:cNvGrpSpPr/>
                    <p:nvPr/>
                  </p:nvGrpSpPr>
                  <p:grpSpPr>
                    <a:xfrm>
                      <a:off x="4629445" y="3664778"/>
                      <a:ext cx="2843550" cy="2983065"/>
                      <a:chOff x="4629445" y="3664778"/>
                      <a:chExt cx="2843550" cy="2983065"/>
                    </a:xfrm>
                  </p:grpSpPr>
                  <p:sp>
                    <p:nvSpPr>
                      <p:cNvPr id="43" name="Oval 42">
                        <a:extLst>
                          <a:ext uri="{FF2B5EF4-FFF2-40B4-BE49-F238E27FC236}">
                            <a16:creationId xmlns:a16="http://schemas.microsoft.com/office/drawing/2014/main" id="{EE353E10-EA6A-4C07-8721-6A1554F15D5F}"/>
                          </a:ext>
                          <a:ext uri="{C183D7F6-B498-43B3-948B-1728B52AA6E4}">
                            <adec:decorative xmlns:adec="http://schemas.microsoft.com/office/drawing/2017/decorative" val="1"/>
                          </a:ext>
                        </a:extLst>
                      </p:cNvPr>
                      <p:cNvSpPr/>
                      <p:nvPr/>
                    </p:nvSpPr>
                    <p:spPr>
                      <a:xfrm>
                        <a:off x="5437105" y="3664778"/>
                        <a:ext cx="1317664" cy="1317664"/>
                      </a:xfrm>
                      <a:prstGeom prst="ellipse">
                        <a:avLst/>
                      </a:prstGeom>
                      <a:no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IN" sz="1013" dirty="0">
                          <a:solidFill>
                            <a:prstClr val="white"/>
                          </a:solidFill>
                          <a:latin typeface="Calibri" panose="020F0502020204030204"/>
                        </a:endParaRPr>
                      </a:p>
                    </p:txBody>
                  </p:sp>
                  <p:sp>
                    <p:nvSpPr>
                      <p:cNvPr id="38" name="TextBox 37" descr="Text box: Offer guidance, training, technology, and support to make birth and death data more accurate and complete&#10;">
                        <a:extLst>
                          <a:ext uri="{FF2B5EF4-FFF2-40B4-BE49-F238E27FC236}">
                            <a16:creationId xmlns:a16="http://schemas.microsoft.com/office/drawing/2014/main" id="{DFD83DFE-7194-480F-A084-C65144D1677F}"/>
                          </a:ext>
                        </a:extLst>
                      </p:cNvPr>
                      <p:cNvSpPr txBox="1"/>
                      <p:nvPr/>
                    </p:nvSpPr>
                    <p:spPr>
                      <a:xfrm>
                        <a:off x="4629445" y="5107568"/>
                        <a:ext cx="2843550" cy="1540275"/>
                      </a:xfrm>
                      <a:prstGeom prst="rect">
                        <a:avLst/>
                      </a:prstGeom>
                      <a:noFill/>
                    </p:spPr>
                    <p:txBody>
                      <a:bodyPr wrap="square" rtlCol="0">
                        <a:spAutoFit/>
                      </a:bodyPr>
                      <a:lstStyle/>
                      <a:p>
                        <a:pPr marL="160735" indent="-160735" defTabSz="685800" eaLnBrk="1" fontAlgn="auto" hangingPunct="1">
                          <a:spcBef>
                            <a:spcPts val="0"/>
                          </a:spcBef>
                          <a:spcAft>
                            <a:spcPts val="0"/>
                          </a:spcAft>
                          <a:buFont typeface="Wingdings" panose="05000000000000000000" pitchFamily="2" charset="2"/>
                          <a:buChar char="§"/>
                        </a:pPr>
                        <a:r>
                          <a:rPr lang="en-US" sz="1050" dirty="0">
                            <a:solidFill>
                              <a:prstClr val="black"/>
                            </a:solidFill>
                            <a:latin typeface="Calibri" panose="020F0502020204030204"/>
                            <a:cs typeface="Arial" panose="020B0604020202020204" pitchFamily="34" charset="0"/>
                          </a:rPr>
                          <a:t>Offer guidance, training, technology, and support to make birth and death data more accurate and complete</a:t>
                        </a:r>
                      </a:p>
                    </p:txBody>
                  </p:sp>
                </p:grpSp>
                <p:sp>
                  <p:nvSpPr>
                    <p:cNvPr id="35" name="TextBox 34" descr="Improving data quality">
                      <a:extLst>
                        <a:ext uri="{FF2B5EF4-FFF2-40B4-BE49-F238E27FC236}">
                          <a16:creationId xmlns:a16="http://schemas.microsoft.com/office/drawing/2014/main" id="{AD1041A1-FBE4-4B91-8F87-3B39375186C7}"/>
                        </a:ext>
                      </a:extLst>
                    </p:cNvPr>
                    <p:cNvSpPr txBox="1"/>
                    <p:nvPr/>
                  </p:nvSpPr>
                  <p:spPr>
                    <a:xfrm>
                      <a:off x="4751825" y="1860252"/>
                      <a:ext cx="2686251" cy="789885"/>
                    </a:xfrm>
                    <a:prstGeom prst="rect">
                      <a:avLst/>
                    </a:prstGeom>
                    <a:noFill/>
                  </p:spPr>
                  <p:txBody>
                    <a:bodyPr wrap="square" rtlCol="0" anchor="ctr">
                      <a:spAutoFit/>
                    </a:bodyPr>
                    <a:lstStyle/>
                    <a:p>
                      <a:pPr algn="ctr" defTabSz="685800" eaLnBrk="1" fontAlgn="auto" hangingPunct="1">
                        <a:spcBef>
                          <a:spcPts val="0"/>
                        </a:spcBef>
                        <a:spcAft>
                          <a:spcPts val="0"/>
                        </a:spcAft>
                        <a:defRPr/>
                      </a:pPr>
                      <a:r>
                        <a:rPr lang="en-US" sz="1200" b="1" i="1" dirty="0">
                          <a:solidFill>
                            <a:prstClr val="white"/>
                          </a:solidFill>
                          <a:latin typeface="Calibri" panose="020F0502020204030204"/>
                          <a:ea typeface="+mn-lt"/>
                          <a:cs typeface="Calibri" panose="020F0502020204030204"/>
                        </a:rPr>
                        <a:t>Improving </a:t>
                      </a:r>
                    </a:p>
                    <a:p>
                      <a:pPr algn="ctr" defTabSz="685800" eaLnBrk="1" fontAlgn="auto" hangingPunct="1">
                        <a:spcBef>
                          <a:spcPts val="0"/>
                        </a:spcBef>
                        <a:spcAft>
                          <a:spcPts val="0"/>
                        </a:spcAft>
                        <a:defRPr/>
                      </a:pPr>
                      <a:r>
                        <a:rPr lang="en-US" sz="1200" b="1" i="1" dirty="0">
                          <a:solidFill>
                            <a:prstClr val="white"/>
                          </a:solidFill>
                          <a:latin typeface="Calibri" panose="020F0502020204030204"/>
                          <a:ea typeface="+mn-lt"/>
                          <a:cs typeface="Calibri" panose="020F0502020204030204"/>
                        </a:rPr>
                        <a:t>data quality</a:t>
                      </a:r>
                      <a:endParaRPr lang="en-US" sz="1200" i="1" dirty="0">
                        <a:solidFill>
                          <a:prstClr val="white"/>
                        </a:solidFill>
                        <a:latin typeface="Arial" panose="020B0604020202020204" pitchFamily="34" charset="0"/>
                        <a:cs typeface="Arial" panose="020B0604020202020204" pitchFamily="34" charset="0"/>
                      </a:endParaRPr>
                    </a:p>
                  </p:txBody>
                </p:sp>
              </p:grpSp>
            </p:grpSp>
            <p:grpSp>
              <p:nvGrpSpPr>
                <p:cNvPr id="9" name="Group 8">
                  <a:extLst>
                    <a:ext uri="{FF2B5EF4-FFF2-40B4-BE49-F238E27FC236}">
                      <a16:creationId xmlns:a16="http://schemas.microsoft.com/office/drawing/2014/main" id="{475DD226-5F40-4DC5-8680-4D9A0BF9AAD3}"/>
                    </a:ext>
                  </a:extLst>
                </p:cNvPr>
                <p:cNvGrpSpPr/>
                <p:nvPr/>
              </p:nvGrpSpPr>
              <p:grpSpPr>
                <a:xfrm>
                  <a:off x="5842985" y="1856196"/>
                  <a:ext cx="2306719" cy="4415166"/>
                  <a:chOff x="7790649" y="1331928"/>
                  <a:chExt cx="3075626" cy="5886889"/>
                </a:xfrm>
              </p:grpSpPr>
              <p:grpSp>
                <p:nvGrpSpPr>
                  <p:cNvPr id="10" name="Group 9">
                    <a:extLst>
                      <a:ext uri="{FF2B5EF4-FFF2-40B4-BE49-F238E27FC236}">
                        <a16:creationId xmlns:a16="http://schemas.microsoft.com/office/drawing/2014/main" id="{3EE8614B-46E5-4A39-A9F1-FC3A8A39BE43}"/>
                      </a:ext>
                    </a:extLst>
                  </p:cNvPr>
                  <p:cNvGrpSpPr/>
                  <p:nvPr/>
                </p:nvGrpSpPr>
                <p:grpSpPr>
                  <a:xfrm>
                    <a:off x="7792716" y="1331928"/>
                    <a:ext cx="3073559" cy="5886889"/>
                    <a:chOff x="7792716" y="1331928"/>
                    <a:chExt cx="3073559" cy="5886889"/>
                  </a:xfrm>
                </p:grpSpPr>
                <p:sp>
                  <p:nvSpPr>
                    <p:cNvPr id="26" name="Rectangle 25">
                      <a:extLst>
                        <a:ext uri="{FF2B5EF4-FFF2-40B4-BE49-F238E27FC236}">
                          <a16:creationId xmlns:a16="http://schemas.microsoft.com/office/drawing/2014/main" id="{2EA9EA6A-5DE5-4D7E-B585-3E07E9A4F57A}"/>
                        </a:ext>
                      </a:extLst>
                    </p:cNvPr>
                    <p:cNvSpPr/>
                    <p:nvPr/>
                  </p:nvSpPr>
                  <p:spPr>
                    <a:xfrm>
                      <a:off x="7798806" y="3565218"/>
                      <a:ext cx="3067469" cy="3653599"/>
                    </a:xfrm>
                    <a:prstGeom prst="rect">
                      <a:avLst/>
                    </a:prstGeom>
                    <a:gradFill flip="none" rotWithShape="1">
                      <a:gsLst>
                        <a:gs pos="100000">
                          <a:schemeClr val="bg2"/>
                        </a:gs>
                        <a:gs pos="0">
                          <a:schemeClr val="bg1">
                            <a:lumMod val="95000"/>
                          </a:schemeClr>
                        </a:gs>
                      </a:gsLst>
                      <a:lin ang="5400000" scaled="1"/>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760" dirty="0">
                        <a:solidFill>
                          <a:prstClr val="white"/>
                        </a:solidFill>
                        <a:latin typeface="Calibri" panose="020F0502020204030204"/>
                      </a:endParaRPr>
                    </a:p>
                  </p:txBody>
                </p:sp>
                <p:grpSp>
                  <p:nvGrpSpPr>
                    <p:cNvPr id="27" name="Group 26">
                      <a:extLst>
                        <a:ext uri="{FF2B5EF4-FFF2-40B4-BE49-F238E27FC236}">
                          <a16:creationId xmlns:a16="http://schemas.microsoft.com/office/drawing/2014/main" id="{F9317CFA-4DBC-49B4-8121-0760FE6056F6}"/>
                        </a:ext>
                      </a:extLst>
                    </p:cNvPr>
                    <p:cNvGrpSpPr/>
                    <p:nvPr/>
                  </p:nvGrpSpPr>
                  <p:grpSpPr>
                    <a:xfrm>
                      <a:off x="7792716" y="1331928"/>
                      <a:ext cx="3069568" cy="2145072"/>
                      <a:chOff x="7792716" y="1331928"/>
                      <a:chExt cx="3069568" cy="2145072"/>
                    </a:xfrm>
                  </p:grpSpPr>
                  <p:sp>
                    <p:nvSpPr>
                      <p:cNvPr id="28" name="Rectangle 27">
                        <a:extLst>
                          <a:ext uri="{FF2B5EF4-FFF2-40B4-BE49-F238E27FC236}">
                            <a16:creationId xmlns:a16="http://schemas.microsoft.com/office/drawing/2014/main" id="{7C2AD2D8-1D29-4599-B8A4-F9906A493CDB}"/>
                          </a:ext>
                          <a:ext uri="{C183D7F6-B498-43B3-948B-1728B52AA6E4}">
                            <adec:decorative xmlns:adec="http://schemas.microsoft.com/office/drawing/2017/decorative" val="1"/>
                          </a:ext>
                        </a:extLst>
                      </p:cNvPr>
                      <p:cNvSpPr/>
                      <p:nvPr/>
                    </p:nvSpPr>
                    <p:spPr>
                      <a:xfrm>
                        <a:off x="7792716" y="1331928"/>
                        <a:ext cx="3069568" cy="187405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675" dirty="0">
                          <a:solidFill>
                            <a:prstClr val="white"/>
                          </a:solidFill>
                          <a:latin typeface="Calibri" panose="020F0502020204030204"/>
                          <a:cs typeface="Arial" panose="020B0604020202020204" pitchFamily="34" charset="0"/>
                        </a:endParaRPr>
                      </a:p>
                    </p:txBody>
                  </p:sp>
                  <p:sp>
                    <p:nvSpPr>
                      <p:cNvPr id="29" name="Isosceles Triangle 28">
                        <a:extLst>
                          <a:ext uri="{FF2B5EF4-FFF2-40B4-BE49-F238E27FC236}">
                            <a16:creationId xmlns:a16="http://schemas.microsoft.com/office/drawing/2014/main" id="{60C070BA-7A91-4F6F-B3A1-B32997793976}"/>
                          </a:ext>
                        </a:extLst>
                      </p:cNvPr>
                      <p:cNvSpPr/>
                      <p:nvPr/>
                    </p:nvSpPr>
                    <p:spPr>
                      <a:xfrm rot="10800000">
                        <a:off x="9145326" y="3214428"/>
                        <a:ext cx="368547" cy="262572"/>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013" dirty="0">
                          <a:solidFill>
                            <a:prstClr val="white"/>
                          </a:solidFill>
                          <a:latin typeface="Calibri" panose="020F0502020204030204"/>
                        </a:endParaRPr>
                      </a:p>
                    </p:txBody>
                  </p:sp>
                </p:grpSp>
              </p:grpSp>
              <p:grpSp>
                <p:nvGrpSpPr>
                  <p:cNvPr id="11" name="Group 10">
                    <a:extLst>
                      <a:ext uri="{FF2B5EF4-FFF2-40B4-BE49-F238E27FC236}">
                        <a16:creationId xmlns:a16="http://schemas.microsoft.com/office/drawing/2014/main" id="{48D09BF5-EE3F-4683-A587-0D43CE261546}"/>
                      </a:ext>
                    </a:extLst>
                  </p:cNvPr>
                  <p:cNvGrpSpPr/>
                  <p:nvPr/>
                </p:nvGrpSpPr>
                <p:grpSpPr>
                  <a:xfrm>
                    <a:off x="7790649" y="3670381"/>
                    <a:ext cx="3067469" cy="3253922"/>
                    <a:chOff x="7790649" y="3670381"/>
                    <a:chExt cx="3067469" cy="3253922"/>
                  </a:xfrm>
                </p:grpSpPr>
                <p:sp>
                  <p:nvSpPr>
                    <p:cNvPr id="22" name="Oval 21">
                      <a:extLst>
                        <a:ext uri="{FF2B5EF4-FFF2-40B4-BE49-F238E27FC236}">
                          <a16:creationId xmlns:a16="http://schemas.microsoft.com/office/drawing/2014/main" id="{96F106EC-6B05-4165-A831-4C9762B2C98A}"/>
                        </a:ext>
                        <a:ext uri="{C183D7F6-B498-43B3-948B-1728B52AA6E4}">
                          <adec:decorative xmlns:adec="http://schemas.microsoft.com/office/drawing/2017/decorative" val="1"/>
                        </a:ext>
                      </a:extLst>
                    </p:cNvPr>
                    <p:cNvSpPr/>
                    <p:nvPr/>
                  </p:nvSpPr>
                  <p:spPr>
                    <a:xfrm>
                      <a:off x="8670767" y="3670381"/>
                      <a:ext cx="1317664" cy="1317665"/>
                    </a:xfrm>
                    <a:prstGeom prst="ellipse">
                      <a:avLst/>
                    </a:prstGeom>
                    <a:no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IN" sz="1013" dirty="0">
                        <a:solidFill>
                          <a:prstClr val="white"/>
                        </a:solidFill>
                        <a:latin typeface="Calibri" panose="020F0502020204030204"/>
                      </a:endParaRPr>
                    </a:p>
                  </p:txBody>
                </p:sp>
                <p:sp>
                  <p:nvSpPr>
                    <p:cNvPr id="17" name="TextBox 16" descr="Text box: Release provisional data that can be used for public health surveillance and response that are made available in advance of our final data releases.&#10;">
                      <a:extLst>
                        <a:ext uri="{FF2B5EF4-FFF2-40B4-BE49-F238E27FC236}">
                          <a16:creationId xmlns:a16="http://schemas.microsoft.com/office/drawing/2014/main" id="{B6BF3C88-6377-4BA3-911E-DE30220DFC40}"/>
                        </a:ext>
                      </a:extLst>
                    </p:cNvPr>
                    <p:cNvSpPr txBox="1"/>
                    <p:nvPr/>
                  </p:nvSpPr>
                  <p:spPr>
                    <a:xfrm>
                      <a:off x="7790649" y="5107567"/>
                      <a:ext cx="3067469" cy="1816736"/>
                    </a:xfrm>
                    <a:prstGeom prst="rect">
                      <a:avLst/>
                    </a:prstGeom>
                    <a:noFill/>
                  </p:spPr>
                  <p:txBody>
                    <a:bodyPr wrap="square" rtlCol="0">
                      <a:spAutoFit/>
                    </a:bodyPr>
                    <a:lstStyle/>
                    <a:p>
                      <a:pPr marL="160735" indent="-160735" defTabSz="685800" eaLnBrk="1" fontAlgn="auto" hangingPunct="1">
                        <a:spcBef>
                          <a:spcPts val="0"/>
                        </a:spcBef>
                        <a:spcAft>
                          <a:spcPts val="0"/>
                        </a:spcAft>
                        <a:buFont typeface="Wingdings" panose="05000000000000000000" pitchFamily="2" charset="2"/>
                        <a:buChar char="§"/>
                      </a:pPr>
                      <a:r>
                        <a:rPr lang="en-US" sz="1050" dirty="0">
                          <a:solidFill>
                            <a:prstClr val="black"/>
                          </a:solidFill>
                          <a:latin typeface="Calibri" panose="020F0502020204030204"/>
                          <a:cs typeface="Arial" panose="020B0604020202020204" pitchFamily="34" charset="0"/>
                        </a:rPr>
                        <a:t>Release provisional data that can be used for public health surveillance and response that are made available in advance of our final data releases.</a:t>
                      </a:r>
                    </a:p>
                  </p:txBody>
                </p:sp>
              </p:grpSp>
              <p:sp>
                <p:nvSpPr>
                  <p:cNvPr id="14" name="TextBox 13" descr="Informing emergency response &#10;">
                    <a:extLst>
                      <a:ext uri="{FF2B5EF4-FFF2-40B4-BE49-F238E27FC236}">
                        <a16:creationId xmlns:a16="http://schemas.microsoft.com/office/drawing/2014/main" id="{0DA69712-B48E-4006-A450-057289173A16}"/>
                      </a:ext>
                    </a:extLst>
                  </p:cNvPr>
                  <p:cNvSpPr txBox="1"/>
                  <p:nvPr/>
                </p:nvSpPr>
                <p:spPr>
                  <a:xfrm>
                    <a:off x="7970596" y="1886806"/>
                    <a:ext cx="2686252" cy="789886"/>
                  </a:xfrm>
                  <a:prstGeom prst="rect">
                    <a:avLst/>
                  </a:prstGeom>
                  <a:noFill/>
                </p:spPr>
                <p:txBody>
                  <a:bodyPr wrap="square" rtlCol="0" anchor="ctr">
                    <a:spAutoFit/>
                  </a:bodyPr>
                  <a:lstStyle/>
                  <a:p>
                    <a:pPr algn="ctr" defTabSz="685800" eaLnBrk="1" fontAlgn="auto" hangingPunct="1">
                      <a:spcBef>
                        <a:spcPts val="0"/>
                      </a:spcBef>
                      <a:spcAft>
                        <a:spcPts val="0"/>
                      </a:spcAft>
                      <a:defRPr/>
                    </a:pPr>
                    <a:r>
                      <a:rPr lang="en-US" sz="1200" b="1" i="1" dirty="0">
                        <a:solidFill>
                          <a:prstClr val="white"/>
                        </a:solidFill>
                        <a:latin typeface="Calibri" panose="020F0502020204030204"/>
                        <a:ea typeface="+mn-lt"/>
                        <a:cs typeface="Calibri" panose="020F0502020204030204"/>
                      </a:rPr>
                      <a:t>Informing </a:t>
                    </a:r>
                  </a:p>
                  <a:p>
                    <a:pPr algn="ctr" defTabSz="685800" eaLnBrk="1" fontAlgn="auto" hangingPunct="1">
                      <a:spcBef>
                        <a:spcPts val="0"/>
                      </a:spcBef>
                      <a:spcAft>
                        <a:spcPts val="0"/>
                      </a:spcAft>
                      <a:defRPr/>
                    </a:pPr>
                    <a:r>
                      <a:rPr lang="en-US" sz="1200" b="1" i="1" dirty="0">
                        <a:solidFill>
                          <a:prstClr val="white"/>
                        </a:solidFill>
                        <a:latin typeface="Calibri" panose="020F0502020204030204"/>
                        <a:ea typeface="+mn-lt"/>
                        <a:cs typeface="Calibri" panose="020F0502020204030204"/>
                      </a:rPr>
                      <a:t>emergency response</a:t>
                    </a:r>
                    <a:r>
                      <a:rPr lang="en-US" sz="1200" i="1" dirty="0">
                        <a:solidFill>
                          <a:prstClr val="white"/>
                        </a:solidFill>
                        <a:latin typeface="Calibri" panose="020F0502020204030204"/>
                        <a:ea typeface="+mn-lt"/>
                        <a:cs typeface="Calibri" panose="020F0502020204030204"/>
                      </a:rPr>
                      <a:t> </a:t>
                    </a:r>
                    <a:endParaRPr lang="en-US" sz="1200" i="1" dirty="0">
                      <a:solidFill>
                        <a:prstClr val="white"/>
                      </a:solidFill>
                      <a:latin typeface="Arial" panose="020B0604020202020204" pitchFamily="34" charset="0"/>
                      <a:cs typeface="Arial" panose="020B0604020202020204" pitchFamily="34" charset="0"/>
                    </a:endParaRPr>
                  </a:p>
                </p:txBody>
              </p:sp>
            </p:grpSp>
          </p:grpSp>
          <p:sp>
            <p:nvSpPr>
              <p:cNvPr id="68" name="Rectangle 67">
                <a:extLst>
                  <a:ext uri="{FF2B5EF4-FFF2-40B4-BE49-F238E27FC236}">
                    <a16:creationId xmlns:a16="http://schemas.microsoft.com/office/drawing/2014/main" id="{96CC99E7-E8F6-4C0E-B990-51EF7C186810}"/>
                  </a:ext>
                </a:extLst>
              </p:cNvPr>
              <p:cNvSpPr/>
              <p:nvPr/>
            </p:nvSpPr>
            <p:spPr>
              <a:xfrm>
                <a:off x="10367517" y="3447803"/>
                <a:ext cx="2610205" cy="3108960"/>
              </a:xfrm>
              <a:prstGeom prst="rect">
                <a:avLst/>
              </a:prstGeom>
              <a:gradFill flip="none" rotWithShape="1">
                <a:gsLst>
                  <a:gs pos="100000">
                    <a:schemeClr val="bg2"/>
                  </a:gs>
                  <a:gs pos="0">
                    <a:schemeClr val="bg1">
                      <a:lumMod val="95000"/>
                    </a:schemeClr>
                  </a:gs>
                </a:gsLst>
                <a:lin ang="5400000" scaled="1"/>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760" dirty="0">
                  <a:solidFill>
                    <a:prstClr val="white"/>
                  </a:solidFill>
                  <a:latin typeface="Calibri" panose="020F0502020204030204"/>
                </a:endParaRPr>
              </a:p>
            </p:txBody>
          </p:sp>
          <p:sp>
            <p:nvSpPr>
              <p:cNvPr id="69" name="Rectangle 68">
                <a:extLst>
                  <a:ext uri="{FF2B5EF4-FFF2-40B4-BE49-F238E27FC236}">
                    <a16:creationId xmlns:a16="http://schemas.microsoft.com/office/drawing/2014/main" id="{7835777B-CA41-41D7-B96F-3046DD86AF02}"/>
                  </a:ext>
                  <a:ext uri="{C183D7F6-B498-43B3-948B-1728B52AA6E4}">
                    <adec:decorative xmlns:adec="http://schemas.microsoft.com/office/drawing/2017/decorative" val="1"/>
                  </a:ext>
                </a:extLst>
              </p:cNvPr>
              <p:cNvSpPr/>
              <p:nvPr/>
            </p:nvSpPr>
            <p:spPr>
              <a:xfrm>
                <a:off x="10367517" y="1599154"/>
                <a:ext cx="2611991" cy="1594688"/>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675" dirty="0">
                  <a:solidFill>
                    <a:prstClr val="white"/>
                  </a:solidFill>
                  <a:latin typeface="Calibri" panose="020F0502020204030204"/>
                  <a:cs typeface="Arial" panose="020B0604020202020204" pitchFamily="34" charset="0"/>
                </a:endParaRPr>
              </a:p>
            </p:txBody>
          </p:sp>
          <p:sp>
            <p:nvSpPr>
              <p:cNvPr id="72" name="Oval 71">
                <a:extLst>
                  <a:ext uri="{FF2B5EF4-FFF2-40B4-BE49-F238E27FC236}">
                    <a16:creationId xmlns:a16="http://schemas.microsoft.com/office/drawing/2014/main" id="{4568C86F-1615-4FB1-86C9-CA7DCE8AB50F}"/>
                  </a:ext>
                  <a:ext uri="{C183D7F6-B498-43B3-948B-1728B52AA6E4}">
                    <adec:decorative xmlns:adec="http://schemas.microsoft.com/office/drawing/2017/decorative" val="1"/>
                  </a:ext>
                </a:extLst>
              </p:cNvPr>
              <p:cNvSpPr/>
              <p:nvPr/>
            </p:nvSpPr>
            <p:spPr>
              <a:xfrm>
                <a:off x="11112892" y="3572714"/>
                <a:ext cx="1121241" cy="1121242"/>
              </a:xfrm>
              <a:prstGeom prst="ellipse">
                <a:avLst/>
              </a:prstGeom>
              <a:no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IN" sz="1013" dirty="0">
                  <a:solidFill>
                    <a:prstClr val="white"/>
                  </a:solidFill>
                  <a:latin typeface="Calibri" panose="020F0502020204030204"/>
                </a:endParaRPr>
              </a:p>
            </p:txBody>
          </p:sp>
          <p:sp>
            <p:nvSpPr>
              <p:cNvPr id="74" name="TextBox 73" descr="Enhancing data analysis methods">
                <a:extLst>
                  <a:ext uri="{FF2B5EF4-FFF2-40B4-BE49-F238E27FC236}">
                    <a16:creationId xmlns:a16="http://schemas.microsoft.com/office/drawing/2014/main" id="{5BDE2354-AEDA-40AA-BD5D-01C5DBDB1ACF}"/>
                  </a:ext>
                </a:extLst>
              </p:cNvPr>
              <p:cNvSpPr txBox="1"/>
              <p:nvPr/>
            </p:nvSpPr>
            <p:spPr>
              <a:xfrm>
                <a:off x="10515829" y="2033082"/>
                <a:ext cx="2285815" cy="672138"/>
              </a:xfrm>
              <a:prstGeom prst="rect">
                <a:avLst/>
              </a:prstGeom>
              <a:noFill/>
            </p:spPr>
            <p:txBody>
              <a:bodyPr wrap="square" rtlCol="0" anchor="ctr">
                <a:spAutoFit/>
              </a:bodyPr>
              <a:lstStyle/>
              <a:p>
                <a:pPr algn="ctr" defTabSz="685800" eaLnBrk="1" fontAlgn="auto" hangingPunct="1">
                  <a:spcBef>
                    <a:spcPts val="0"/>
                  </a:spcBef>
                  <a:spcAft>
                    <a:spcPts val="0"/>
                  </a:spcAft>
                  <a:defRPr/>
                </a:pPr>
                <a:r>
                  <a:rPr lang="en-US" sz="1200" b="1" i="1" dirty="0">
                    <a:solidFill>
                      <a:prstClr val="white"/>
                    </a:solidFill>
                    <a:latin typeface="Calibri" panose="020F0502020204030204"/>
                    <a:ea typeface="+mn-lt"/>
                    <a:cs typeface="Calibri" panose="020F0502020204030204"/>
                  </a:rPr>
                  <a:t>Enhancing data </a:t>
                </a:r>
              </a:p>
              <a:p>
                <a:pPr algn="ctr" defTabSz="685800" eaLnBrk="1" fontAlgn="auto" hangingPunct="1">
                  <a:spcBef>
                    <a:spcPts val="0"/>
                  </a:spcBef>
                  <a:spcAft>
                    <a:spcPts val="0"/>
                  </a:spcAft>
                  <a:defRPr/>
                </a:pPr>
                <a:r>
                  <a:rPr lang="en-US" sz="1200" b="1" i="1" dirty="0">
                    <a:solidFill>
                      <a:prstClr val="white"/>
                    </a:solidFill>
                    <a:latin typeface="Calibri" panose="020F0502020204030204"/>
                    <a:ea typeface="+mn-lt"/>
                    <a:cs typeface="Calibri" panose="020F0502020204030204"/>
                  </a:rPr>
                  <a:t>analysis methods</a:t>
                </a:r>
                <a:endParaRPr lang="en-US" sz="1200" i="1" dirty="0">
                  <a:solidFill>
                    <a:prstClr val="white"/>
                  </a:solidFill>
                  <a:latin typeface="Calibri" panose="020F0502020204030204"/>
                  <a:cs typeface="Arial" panose="020B0604020202020204" pitchFamily="34" charset="0"/>
                </a:endParaRPr>
              </a:p>
            </p:txBody>
          </p:sp>
        </p:grpSp>
        <p:sp>
          <p:nvSpPr>
            <p:cNvPr id="83" name="Isosceles Triangle 82">
              <a:extLst>
                <a:ext uri="{FF2B5EF4-FFF2-40B4-BE49-F238E27FC236}">
                  <a16:creationId xmlns:a16="http://schemas.microsoft.com/office/drawing/2014/main" id="{80194032-7FC6-47FA-A297-4BBFB39E5AA2}"/>
                </a:ext>
              </a:extLst>
            </p:cNvPr>
            <p:cNvSpPr/>
            <p:nvPr/>
          </p:nvSpPr>
          <p:spPr>
            <a:xfrm rot="10800000">
              <a:off x="10129734" y="3227357"/>
              <a:ext cx="313608" cy="223431"/>
            </a:xfrm>
            <a:prstGeom prst="triangl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013" dirty="0">
                <a:solidFill>
                  <a:prstClr val="white"/>
                </a:solidFill>
                <a:latin typeface="Calibri" panose="020F0502020204030204"/>
              </a:endParaRPr>
            </a:p>
          </p:txBody>
        </p:sp>
        <p:sp>
          <p:nvSpPr>
            <p:cNvPr id="95" name="TextBox 94" descr="Text box: Release provisional data that can be used for public health surveillance and response that are made available in advance of our final data releases.&#10;">
              <a:extLst>
                <a:ext uri="{FF2B5EF4-FFF2-40B4-BE49-F238E27FC236}">
                  <a16:creationId xmlns:a16="http://schemas.microsoft.com/office/drawing/2014/main" id="{A7468085-ECD6-46D2-AD08-4B7C3F860EEB}"/>
                </a:ext>
              </a:extLst>
            </p:cNvPr>
            <p:cNvSpPr txBox="1"/>
            <p:nvPr/>
          </p:nvSpPr>
          <p:spPr>
            <a:xfrm>
              <a:off x="8940665" y="4816922"/>
              <a:ext cx="2610204" cy="1545917"/>
            </a:xfrm>
            <a:prstGeom prst="rect">
              <a:avLst/>
            </a:prstGeom>
            <a:noFill/>
          </p:spPr>
          <p:txBody>
            <a:bodyPr wrap="square">
              <a:spAutoFit/>
            </a:bodyPr>
            <a:lstStyle/>
            <a:p>
              <a:pPr marL="214313" indent="-214313" defTabSz="685800" eaLnBrk="1" fontAlgn="auto" hangingPunct="1">
                <a:spcBef>
                  <a:spcPts val="0"/>
                </a:spcBef>
                <a:spcAft>
                  <a:spcPts val="0"/>
                </a:spcAft>
                <a:buFont typeface="Wingdings" panose="05000000000000000000" pitchFamily="2" charset="2"/>
                <a:buChar char="§"/>
              </a:pPr>
              <a:r>
                <a:rPr lang="en-US" sz="1050" dirty="0">
                  <a:solidFill>
                    <a:prstClr val="black"/>
                  </a:solidFill>
                  <a:latin typeface="Calibri" panose="020F0502020204030204"/>
                  <a:ea typeface="+mn-lt"/>
                  <a:cs typeface="Calibri" panose="020F0502020204030204"/>
                </a:rPr>
                <a:t>Apply methods to better analyze available data, (e.g., mining information from the written (literal) cause of death text on the death certificate)</a:t>
              </a:r>
              <a:endParaRPr lang="en-US" sz="1050" dirty="0">
                <a:solidFill>
                  <a:prstClr val="black"/>
                </a:solidFill>
                <a:latin typeface="Calibri" panose="020F0502020204030204"/>
              </a:endParaRPr>
            </a:p>
          </p:txBody>
        </p:sp>
        <p:pic>
          <p:nvPicPr>
            <p:cNvPr id="89" name="Graphic 88">
              <a:extLst>
                <a:ext uri="{FF2B5EF4-FFF2-40B4-BE49-F238E27FC236}">
                  <a16:creationId xmlns:a16="http://schemas.microsoft.com/office/drawing/2014/main" id="{26F7885E-146B-4F80-B377-036D28C3B77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15181" y="3664277"/>
              <a:ext cx="914400" cy="914400"/>
            </a:xfrm>
            <a:prstGeom prst="rect">
              <a:avLst/>
            </a:prstGeom>
          </p:spPr>
        </p:pic>
        <p:pic>
          <p:nvPicPr>
            <p:cNvPr id="87" name="Graphic 86">
              <a:extLst>
                <a:ext uri="{FF2B5EF4-FFF2-40B4-BE49-F238E27FC236}">
                  <a16:creationId xmlns:a16="http://schemas.microsoft.com/office/drawing/2014/main" id="{8226364B-0308-4280-AE80-8000074AD0A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05087" y="3771608"/>
              <a:ext cx="753989" cy="753989"/>
            </a:xfrm>
            <a:prstGeom prst="rect">
              <a:avLst/>
            </a:prstGeom>
          </p:spPr>
        </p:pic>
        <p:pic>
          <p:nvPicPr>
            <p:cNvPr id="91" name="Graphic 90">
              <a:extLst>
                <a:ext uri="{FF2B5EF4-FFF2-40B4-BE49-F238E27FC236}">
                  <a16:creationId xmlns:a16="http://schemas.microsoft.com/office/drawing/2014/main" id="{04CF987D-6C6C-41FB-BC7C-19CF9942643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63890" y="3701994"/>
              <a:ext cx="914400" cy="914400"/>
            </a:xfrm>
            <a:prstGeom prst="rect">
              <a:avLst/>
            </a:prstGeom>
          </p:spPr>
        </p:pic>
      </p:grpSp>
      <p:sp>
        <p:nvSpPr>
          <p:cNvPr id="3" name="TextBox 2">
            <a:extLst>
              <a:ext uri="{FF2B5EF4-FFF2-40B4-BE49-F238E27FC236}">
                <a16:creationId xmlns:a16="http://schemas.microsoft.com/office/drawing/2014/main" id="{79A28AE5-C60A-C623-868E-3E907D2694C5}"/>
              </a:ext>
            </a:extLst>
          </p:cNvPr>
          <p:cNvSpPr txBox="1"/>
          <p:nvPr/>
        </p:nvSpPr>
        <p:spPr>
          <a:xfrm>
            <a:off x="454574" y="878735"/>
            <a:ext cx="8229600"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defTabSz="685800" eaLnBrk="1" fontAlgn="auto" hangingPunct="1">
              <a:spcBef>
                <a:spcPts val="0"/>
              </a:spcBef>
              <a:spcAft>
                <a:spcPts val="0"/>
              </a:spcAft>
            </a:pPr>
            <a:r>
              <a:rPr lang="en-US" b="1" dirty="0">
                <a:solidFill>
                  <a:prstClr val="black"/>
                </a:solidFill>
                <a:latin typeface="Calibri" panose="020F0502020204030204"/>
              </a:rPr>
              <a:t>We are reinventing the NVSS to make vital information more available for action</a:t>
            </a:r>
          </a:p>
        </p:txBody>
      </p:sp>
      <p:pic>
        <p:nvPicPr>
          <p:cNvPr id="5" name="Graphic 4">
            <a:extLst>
              <a:ext uri="{FF2B5EF4-FFF2-40B4-BE49-F238E27FC236}">
                <a16:creationId xmlns:a16="http://schemas.microsoft.com/office/drawing/2014/main" id="{B34ACBB2-F505-48B4-9F90-1350BB24997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40433" y="2840769"/>
            <a:ext cx="548640" cy="548640"/>
          </a:xfrm>
          <a:prstGeom prst="rect">
            <a:avLst/>
          </a:prstGeom>
        </p:spPr>
      </p:pic>
    </p:spTree>
    <p:extLst>
      <p:ext uri="{BB962C8B-B14F-4D97-AF65-F5344CB8AC3E}">
        <p14:creationId xmlns:p14="http://schemas.microsoft.com/office/powerpoint/2010/main" val="12553457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112088-FBEC-4794-93F5-58A76884D76E}"/>
              </a:ext>
            </a:extLst>
          </p:cNvPr>
          <p:cNvSpPr>
            <a:spLocks noGrp="1"/>
          </p:cNvSpPr>
          <p:nvPr>
            <p:ph type="title"/>
          </p:nvPr>
        </p:nvSpPr>
        <p:spPr/>
        <p:txBody>
          <a:bodyPr/>
          <a:lstStyle/>
          <a:p>
            <a:r>
              <a:rPr lang="en-US" dirty="0"/>
              <a:t>Coordinating Office for Medical Examiners and Coroners (COMEC)</a:t>
            </a:r>
          </a:p>
        </p:txBody>
      </p:sp>
    </p:spTree>
    <p:extLst>
      <p:ext uri="{BB962C8B-B14F-4D97-AF65-F5344CB8AC3E}">
        <p14:creationId xmlns:p14="http://schemas.microsoft.com/office/powerpoint/2010/main" val="38549611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High-level diagram of future state of mortality data flow from data providers to NCHS.  Circles callout two data flows related to medical examiners and coroners.  One is data flow between toxicology and case management systems, and the other is between case management systems and state electronic death registration systems.">
            <a:extLst>
              <a:ext uri="{FF2B5EF4-FFF2-40B4-BE49-F238E27FC236}">
                <a16:creationId xmlns:a16="http://schemas.microsoft.com/office/drawing/2014/main" id="{9F618B29-D9AE-4C0D-943C-A981618E6218}"/>
              </a:ext>
            </a:extLst>
          </p:cNvPr>
          <p:cNvGrpSpPr/>
          <p:nvPr/>
        </p:nvGrpSpPr>
        <p:grpSpPr>
          <a:xfrm>
            <a:off x="184781" y="759276"/>
            <a:ext cx="7997023" cy="4178245"/>
            <a:chOff x="157886" y="792955"/>
            <a:chExt cx="7997023" cy="4178245"/>
          </a:xfrm>
        </p:grpSpPr>
        <p:pic>
          <p:nvPicPr>
            <p:cNvPr id="3" name="Picture 2">
              <a:extLst>
                <a:ext uri="{FF2B5EF4-FFF2-40B4-BE49-F238E27FC236}">
                  <a16:creationId xmlns:a16="http://schemas.microsoft.com/office/drawing/2014/main" id="{7AE24762-B639-4D46-8E34-7F1BAFF42916}"/>
                </a:ext>
              </a:extLst>
            </p:cNvPr>
            <p:cNvPicPr>
              <a:picLocks noChangeAspect="1"/>
            </p:cNvPicPr>
            <p:nvPr/>
          </p:nvPicPr>
          <p:blipFill>
            <a:blip r:embed="rId3"/>
            <a:srcRect/>
            <a:stretch/>
          </p:blipFill>
          <p:spPr>
            <a:xfrm>
              <a:off x="689777" y="792955"/>
              <a:ext cx="7465132" cy="4178245"/>
            </a:xfrm>
            <a:prstGeom prst="rect">
              <a:avLst/>
            </a:prstGeom>
          </p:spPr>
        </p:pic>
        <p:grpSp>
          <p:nvGrpSpPr>
            <p:cNvPr id="11" name="Group 10">
              <a:extLst>
                <a:ext uri="{FF2B5EF4-FFF2-40B4-BE49-F238E27FC236}">
                  <a16:creationId xmlns:a16="http://schemas.microsoft.com/office/drawing/2014/main" id="{5C939EBC-DFE6-486B-80D2-14BC164826F8}"/>
                </a:ext>
              </a:extLst>
            </p:cNvPr>
            <p:cNvGrpSpPr/>
            <p:nvPr/>
          </p:nvGrpSpPr>
          <p:grpSpPr>
            <a:xfrm>
              <a:off x="157886" y="1512309"/>
              <a:ext cx="1478814" cy="1167974"/>
              <a:chOff x="157886" y="1512309"/>
              <a:chExt cx="1478814" cy="1167974"/>
            </a:xfrm>
          </p:grpSpPr>
          <p:sp>
            <p:nvSpPr>
              <p:cNvPr id="7" name="TextBox 6" descr="Box showing Toxicology as an a connection to Case Management System">
                <a:extLst>
                  <a:ext uri="{FF2B5EF4-FFF2-40B4-BE49-F238E27FC236}">
                    <a16:creationId xmlns:a16="http://schemas.microsoft.com/office/drawing/2014/main" id="{573AF56E-4D28-452E-A54A-F0C7B6DBC0BD}"/>
                  </a:ext>
                  <a:ext uri="{C183D7F6-B498-43B3-948B-1728B52AA6E4}">
                    <adec:decorative xmlns:adec="http://schemas.microsoft.com/office/drawing/2017/decorative" val="0"/>
                  </a:ext>
                </a:extLst>
              </p:cNvPr>
              <p:cNvSpPr txBox="1"/>
              <p:nvPr/>
            </p:nvSpPr>
            <p:spPr>
              <a:xfrm rot="16200000">
                <a:off x="-241435" y="1911630"/>
                <a:ext cx="1167974" cy="369332"/>
              </a:xfrm>
              <a:prstGeom prst="rect">
                <a:avLst/>
              </a:prstGeom>
              <a:noFill/>
              <a:ln>
                <a:solidFill>
                  <a:schemeClr val="accent4">
                    <a:lumMod val="50000"/>
                  </a:schemeClr>
                </a:solidFill>
              </a:ln>
            </p:spPr>
            <p:txBody>
              <a:bodyPr wrap="square" rtlCol="0">
                <a:spAutoFit/>
              </a:bodyPr>
              <a:lstStyle/>
              <a:p>
                <a:r>
                  <a:rPr lang="en-US" dirty="0">
                    <a:solidFill>
                      <a:srgbClr val="000000"/>
                    </a:solidFill>
                    <a:latin typeface="Calibri" panose="020F0502020204030204" pitchFamily="34" charset="0"/>
                  </a:rPr>
                  <a:t>Toxicology</a:t>
                </a:r>
              </a:p>
            </p:txBody>
          </p:sp>
          <p:sp>
            <p:nvSpPr>
              <p:cNvPr id="10" name="TextBox 9">
                <a:extLst>
                  <a:ext uri="{FF2B5EF4-FFF2-40B4-BE49-F238E27FC236}">
                    <a16:creationId xmlns:a16="http://schemas.microsoft.com/office/drawing/2014/main" id="{AB567BEB-6BBA-4F10-AF2E-816C692A349B}"/>
                  </a:ext>
                  <a:ext uri="{C183D7F6-B498-43B3-948B-1728B52AA6E4}">
                    <adec:decorative xmlns:adec="http://schemas.microsoft.com/office/drawing/2017/decorative" val="1"/>
                  </a:ext>
                </a:extLst>
              </p:cNvPr>
              <p:cNvSpPr txBox="1"/>
              <p:nvPr/>
            </p:nvSpPr>
            <p:spPr>
              <a:xfrm>
                <a:off x="1144922" y="1977069"/>
                <a:ext cx="491778" cy="284559"/>
              </a:xfrm>
              <a:prstGeom prst="rect">
                <a:avLst/>
              </a:prstGeom>
              <a:noFill/>
            </p:spPr>
            <p:txBody>
              <a:bodyPr wrap="square" rtlCol="0">
                <a:spAutoFit/>
              </a:bodyPr>
              <a:lstStyle/>
              <a:p>
                <a:r>
                  <a:rPr lang="en-US" sz="1200" dirty="0">
                    <a:solidFill>
                      <a:srgbClr val="000000"/>
                    </a:solidFill>
                    <a:latin typeface="Calibri" panose="020F0502020204030204" pitchFamily="34" charset="0"/>
                  </a:rPr>
                  <a:t>FHIR</a:t>
                </a:r>
              </a:p>
            </p:txBody>
          </p:sp>
        </p:grpSp>
        <p:sp>
          <p:nvSpPr>
            <p:cNvPr id="12" name="Oval 11">
              <a:extLst>
                <a:ext uri="{FF2B5EF4-FFF2-40B4-BE49-F238E27FC236}">
                  <a16:creationId xmlns:a16="http://schemas.microsoft.com/office/drawing/2014/main" id="{8D427160-304D-4D74-AE26-F780E824E3D4}"/>
                </a:ext>
                <a:ext uri="{C183D7F6-B498-43B3-948B-1728B52AA6E4}">
                  <adec:decorative xmlns:adec="http://schemas.microsoft.com/office/drawing/2017/decorative" val="1"/>
                </a:ext>
              </a:extLst>
            </p:cNvPr>
            <p:cNvSpPr/>
            <p:nvPr/>
          </p:nvSpPr>
          <p:spPr>
            <a:xfrm>
              <a:off x="3102426" y="2364800"/>
              <a:ext cx="641074" cy="3130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B56E9885-701B-4732-95C6-757F9B12C2B4}"/>
                </a:ext>
                <a:ext uri="{C183D7F6-B498-43B3-948B-1728B52AA6E4}">
                  <adec:decorative xmlns:adec="http://schemas.microsoft.com/office/drawing/2017/decorative" val="1"/>
                </a:ext>
              </a:extLst>
            </p:cNvPr>
            <p:cNvSpPr/>
            <p:nvPr/>
          </p:nvSpPr>
          <p:spPr>
            <a:xfrm>
              <a:off x="1020054" y="1948546"/>
              <a:ext cx="641074" cy="3130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4B15D82F-9B27-46AE-8605-FA8FB1950CE0}"/>
              </a:ext>
            </a:extLst>
          </p:cNvPr>
          <p:cNvSpPr>
            <a:spLocks noGrp="1"/>
          </p:cNvSpPr>
          <p:nvPr>
            <p:ph type="title"/>
          </p:nvPr>
        </p:nvSpPr>
        <p:spPr/>
        <p:txBody>
          <a:bodyPr/>
          <a:lstStyle/>
          <a:p>
            <a:r>
              <a:rPr lang="en-US" dirty="0"/>
              <a:t>FHIR-based Mortality Data Interoperability</a:t>
            </a:r>
            <a:br>
              <a:rPr lang="en-US" dirty="0"/>
            </a:br>
            <a:endParaRPr lang="en-US" dirty="0"/>
          </a:p>
        </p:txBody>
      </p:sp>
      <p:cxnSp>
        <p:nvCxnSpPr>
          <p:cNvPr id="9" name="Straight Arrow Connector 8">
            <a:extLst>
              <a:ext uri="{FF2B5EF4-FFF2-40B4-BE49-F238E27FC236}">
                <a16:creationId xmlns:a16="http://schemas.microsoft.com/office/drawing/2014/main" id="{45AB67D3-CA17-4E5E-9413-794F39125B0F}"/>
              </a:ext>
              <a:ext uri="{C183D7F6-B498-43B3-948B-1728B52AA6E4}">
                <adec:decorative xmlns:adec="http://schemas.microsoft.com/office/drawing/2017/decorative" val="1"/>
              </a:ext>
            </a:extLst>
          </p:cNvPr>
          <p:cNvCxnSpPr>
            <a:stCxn id="7" idx="2"/>
          </p:cNvCxnSpPr>
          <p:nvPr/>
        </p:nvCxnSpPr>
        <p:spPr>
          <a:xfrm>
            <a:off x="554113" y="2062617"/>
            <a:ext cx="1416843" cy="207219"/>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8396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F484-794D-426B-9010-97791D49A39F}"/>
              </a:ext>
            </a:extLst>
          </p:cNvPr>
          <p:cNvSpPr>
            <a:spLocks noGrp="1"/>
          </p:cNvSpPr>
          <p:nvPr>
            <p:ph type="title"/>
          </p:nvPr>
        </p:nvSpPr>
        <p:spPr/>
        <p:txBody>
          <a:bodyPr/>
          <a:lstStyle/>
          <a:p>
            <a:r>
              <a:rPr lang="en-US" dirty="0"/>
              <a:t>Medicolegal Death Investigation (MDI) Data Modernization</a:t>
            </a:r>
          </a:p>
        </p:txBody>
      </p:sp>
      <p:sp>
        <p:nvSpPr>
          <p:cNvPr id="3" name="Text Placeholder 2">
            <a:extLst>
              <a:ext uri="{FF2B5EF4-FFF2-40B4-BE49-F238E27FC236}">
                <a16:creationId xmlns:a16="http://schemas.microsoft.com/office/drawing/2014/main" id="{93B4968B-7657-47A0-82FA-39A1584CC390}"/>
              </a:ext>
            </a:extLst>
          </p:cNvPr>
          <p:cNvSpPr>
            <a:spLocks noGrp="1"/>
          </p:cNvSpPr>
          <p:nvPr>
            <p:ph type="body" sz="quarter" idx="10"/>
          </p:nvPr>
        </p:nvSpPr>
        <p:spPr>
          <a:xfrm>
            <a:off x="457200" y="1158875"/>
            <a:ext cx="8229600" cy="3202616"/>
          </a:xfrm>
        </p:spPr>
        <p:txBody>
          <a:bodyPr/>
          <a:lstStyle/>
          <a:p>
            <a:pPr>
              <a:spcBef>
                <a:spcPts val="1200"/>
              </a:spcBef>
            </a:pPr>
            <a:r>
              <a:rPr lang="en-US" sz="2000" dirty="0"/>
              <a:t>Develop MDI FHIR Implementation Guide (MDI IG)</a:t>
            </a:r>
          </a:p>
          <a:p>
            <a:pPr>
              <a:spcBef>
                <a:spcPts val="1200"/>
              </a:spcBef>
            </a:pPr>
            <a:r>
              <a:rPr lang="en-US" sz="2000" dirty="0"/>
              <a:t>Identify commonly collected and exchanged MDI data </a:t>
            </a:r>
          </a:p>
          <a:p>
            <a:pPr>
              <a:spcBef>
                <a:spcPts val="1200"/>
              </a:spcBef>
            </a:pPr>
            <a:r>
              <a:rPr lang="en-US" sz="2000" dirty="0"/>
              <a:t>Build tools and provide support for interoperability </a:t>
            </a:r>
          </a:p>
          <a:p>
            <a:pPr>
              <a:spcBef>
                <a:spcPts val="600"/>
              </a:spcBef>
              <a:spcAft>
                <a:spcPts val="600"/>
              </a:spcAft>
            </a:pPr>
            <a:r>
              <a:rPr lang="en-US" sz="2000" dirty="0"/>
              <a:t>Design API for MDI Case Management System to jurisdictions’ Electronic Death Registration Systems </a:t>
            </a:r>
          </a:p>
          <a:p>
            <a:pPr>
              <a:spcBef>
                <a:spcPts val="600"/>
              </a:spcBef>
              <a:spcAft>
                <a:spcPts val="600"/>
              </a:spcAft>
            </a:pPr>
            <a:r>
              <a:rPr lang="en-US" sz="2000" dirty="0"/>
              <a:t>Support </a:t>
            </a:r>
            <a:r>
              <a:rPr lang="en-US" sz="2000" i="1" dirty="0"/>
              <a:t>design, test, build</a:t>
            </a:r>
            <a:r>
              <a:rPr lang="en-US" sz="2000" dirty="0"/>
              <a:t> approach, including MDI participating in connect-a-thons to test MDI FHIR IG</a:t>
            </a:r>
          </a:p>
        </p:txBody>
      </p:sp>
    </p:spTree>
    <p:extLst>
      <p:ext uri="{BB962C8B-B14F-4D97-AF65-F5344CB8AC3E}">
        <p14:creationId xmlns:p14="http://schemas.microsoft.com/office/powerpoint/2010/main" val="31150726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F484-794D-426B-9010-97791D49A39F}"/>
              </a:ext>
            </a:extLst>
          </p:cNvPr>
          <p:cNvSpPr>
            <a:spLocks noGrp="1"/>
          </p:cNvSpPr>
          <p:nvPr>
            <p:ph type="title"/>
          </p:nvPr>
        </p:nvSpPr>
        <p:spPr/>
        <p:txBody>
          <a:bodyPr/>
          <a:lstStyle/>
          <a:p>
            <a:r>
              <a:rPr lang="en-US" dirty="0"/>
              <a:t>MDI STU v1.0 FHIR Implementation Guide</a:t>
            </a:r>
            <a:br>
              <a:rPr lang="en-US" dirty="0"/>
            </a:br>
            <a:r>
              <a:rPr lang="en-US" sz="1800" dirty="0">
                <a:hlinkClick r:id="rId3"/>
              </a:rPr>
              <a:t>http://hl7.org/fhir/us/mdi/2022MAY/index.html</a:t>
            </a:r>
            <a:r>
              <a:rPr lang="en-US" sz="1800" dirty="0"/>
              <a:t> </a:t>
            </a:r>
          </a:p>
        </p:txBody>
      </p:sp>
      <p:sp>
        <p:nvSpPr>
          <p:cNvPr id="3" name="Text Placeholder 2">
            <a:extLst>
              <a:ext uri="{FF2B5EF4-FFF2-40B4-BE49-F238E27FC236}">
                <a16:creationId xmlns:a16="http://schemas.microsoft.com/office/drawing/2014/main" id="{93B4968B-7657-47A0-82FA-39A1584CC390}"/>
              </a:ext>
            </a:extLst>
          </p:cNvPr>
          <p:cNvSpPr>
            <a:spLocks noGrp="1"/>
          </p:cNvSpPr>
          <p:nvPr>
            <p:ph type="body" sz="quarter" idx="10"/>
          </p:nvPr>
        </p:nvSpPr>
        <p:spPr/>
        <p:txBody>
          <a:bodyPr/>
          <a:lstStyle/>
          <a:p>
            <a:r>
              <a:rPr lang="en-US" dirty="0"/>
              <a:t>Tested at HL7 Jan. 2022 FHIR Connectathon</a:t>
            </a:r>
          </a:p>
          <a:p>
            <a:pPr lvl="1"/>
            <a:r>
              <a:rPr lang="en-US" dirty="0"/>
              <a:t>NH, CT, GA and FL all participated and successfully tested</a:t>
            </a:r>
          </a:p>
          <a:p>
            <a:r>
              <a:rPr lang="en-US" dirty="0"/>
              <a:t>Balloted April 30-May 4</a:t>
            </a:r>
          </a:p>
          <a:p>
            <a:pPr lvl="1"/>
            <a:r>
              <a:rPr lang="en-US" dirty="0"/>
              <a:t>Met requirements for total number and positive votes to be published as standard for trial use</a:t>
            </a:r>
          </a:p>
          <a:p>
            <a:pPr marL="0" indent="0">
              <a:buNone/>
            </a:pPr>
            <a:endParaRPr lang="en-US" sz="2400" dirty="0"/>
          </a:p>
        </p:txBody>
      </p:sp>
      <p:grpSp>
        <p:nvGrpSpPr>
          <p:cNvPr id="4" name="Group 3">
            <a:extLst>
              <a:ext uri="{FF2B5EF4-FFF2-40B4-BE49-F238E27FC236}">
                <a16:creationId xmlns:a16="http://schemas.microsoft.com/office/drawing/2014/main" id="{F980608D-45C2-4E61-9065-0EC05457012C}"/>
              </a:ext>
              <a:ext uri="{C183D7F6-B498-43B3-948B-1728B52AA6E4}">
                <adec:decorative xmlns:adec="http://schemas.microsoft.com/office/drawing/2017/decorative" val="1"/>
              </a:ext>
            </a:extLst>
          </p:cNvPr>
          <p:cNvGrpSpPr/>
          <p:nvPr/>
        </p:nvGrpSpPr>
        <p:grpSpPr>
          <a:xfrm>
            <a:off x="7124426" y="244475"/>
            <a:ext cx="1562374" cy="914400"/>
            <a:chOff x="6897471" y="1657350"/>
            <a:chExt cx="1562374" cy="914400"/>
          </a:xfrm>
        </p:grpSpPr>
        <p:pic>
          <p:nvPicPr>
            <p:cNvPr id="5" name="Graphic 4">
              <a:extLst>
                <a:ext uri="{FF2B5EF4-FFF2-40B4-BE49-F238E27FC236}">
                  <a16:creationId xmlns:a16="http://schemas.microsoft.com/office/drawing/2014/main" id="{7C1A920C-EC25-4C26-A56B-177FEC369CD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97471" y="1657350"/>
              <a:ext cx="914400" cy="914400"/>
            </a:xfrm>
            <a:prstGeom prst="rect">
              <a:avLst/>
            </a:prstGeom>
          </p:spPr>
        </p:pic>
        <p:sp>
          <p:nvSpPr>
            <p:cNvPr id="6" name="TextBox 5">
              <a:extLst>
                <a:ext uri="{FF2B5EF4-FFF2-40B4-BE49-F238E27FC236}">
                  <a16:creationId xmlns:a16="http://schemas.microsoft.com/office/drawing/2014/main" id="{C5DD8C49-ADC1-4C60-89DB-9300B3E9E6C6}"/>
                </a:ext>
                <a:ext uri="{C183D7F6-B498-43B3-948B-1728B52AA6E4}">
                  <adec:decorative xmlns:adec="http://schemas.microsoft.com/office/drawing/2017/decorative" val="1"/>
                </a:ext>
              </a:extLst>
            </p:cNvPr>
            <p:cNvSpPr txBox="1"/>
            <p:nvPr/>
          </p:nvSpPr>
          <p:spPr>
            <a:xfrm>
              <a:off x="7354671" y="2202418"/>
              <a:ext cx="1105174" cy="369332"/>
            </a:xfrm>
            <a:prstGeom prst="rect">
              <a:avLst/>
            </a:prstGeom>
            <a:noFill/>
          </p:spPr>
          <p:txBody>
            <a:bodyPr wrap="square" rtlCol="0">
              <a:spAutoFit/>
            </a:bodyPr>
            <a:lstStyle/>
            <a:p>
              <a:r>
                <a:rPr lang="en-US" b="1" dirty="0">
                  <a:solidFill>
                    <a:srgbClr val="00B050"/>
                  </a:solidFill>
                  <a:latin typeface="Calibri" panose="020F0502020204030204" pitchFamily="34" charset="0"/>
                </a:rPr>
                <a:t>complete</a:t>
              </a:r>
            </a:p>
          </p:txBody>
        </p:sp>
      </p:grpSp>
    </p:spTree>
    <p:extLst>
      <p:ext uri="{BB962C8B-B14F-4D97-AF65-F5344CB8AC3E}">
        <p14:creationId xmlns:p14="http://schemas.microsoft.com/office/powerpoint/2010/main" val="3562496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839C8-56CD-4037-9307-45B5B0E9701C}"/>
              </a:ext>
            </a:extLst>
          </p:cNvPr>
          <p:cNvSpPr>
            <a:spLocks noGrp="1"/>
          </p:cNvSpPr>
          <p:nvPr>
            <p:ph type="title"/>
          </p:nvPr>
        </p:nvSpPr>
        <p:spPr>
          <a:xfrm>
            <a:off x="457200" y="214312"/>
            <a:ext cx="8229600" cy="857250"/>
          </a:xfrm>
        </p:spPr>
        <p:txBody>
          <a:bodyPr/>
          <a:lstStyle/>
          <a:p>
            <a:r>
              <a:rPr lang="en-US" dirty="0"/>
              <a:t>MDI Data: Commonly Exchanged</a:t>
            </a:r>
          </a:p>
        </p:txBody>
      </p:sp>
      <p:sp>
        <p:nvSpPr>
          <p:cNvPr id="5" name="Rectangle 4">
            <a:extLst>
              <a:ext uri="{FF2B5EF4-FFF2-40B4-BE49-F238E27FC236}">
                <a16:creationId xmlns:a16="http://schemas.microsoft.com/office/drawing/2014/main" id="{F23025D1-0E16-4B8A-A784-800AD240BBDA}"/>
              </a:ext>
            </a:extLst>
          </p:cNvPr>
          <p:cNvSpPr/>
          <p:nvPr/>
        </p:nvSpPr>
        <p:spPr>
          <a:xfrm>
            <a:off x="192358" y="4635670"/>
            <a:ext cx="9144000" cy="230832"/>
          </a:xfrm>
          <a:prstGeom prst="rect">
            <a:avLst/>
          </a:prstGeom>
        </p:spPr>
        <p:txBody>
          <a:bodyPr wrap="square">
            <a:spAutoFit/>
          </a:bodyPr>
          <a:lstStyle/>
          <a:p>
            <a:pPr defTabSz="685783">
              <a:defRPr/>
            </a:pPr>
            <a:r>
              <a:rPr lang="en-US" sz="900" dirty="0">
                <a:solidFill>
                  <a:srgbClr val="FFFFFF">
                    <a:lumMod val="50000"/>
                  </a:srgbClr>
                </a:solidFill>
                <a:latin typeface="Myriad Web Pro"/>
              </a:rPr>
              <a:t>Source:  </a:t>
            </a:r>
            <a:r>
              <a:rPr lang="en-US" sz="900" dirty="0">
                <a:solidFill>
                  <a:srgbClr val="FFFFFF">
                    <a:lumMod val="50000"/>
                  </a:srgbClr>
                </a:solidFill>
                <a:latin typeface="Myriad Web Pro"/>
                <a:hlinkClick r:id="rId3"/>
              </a:rPr>
              <a:t>https://www.nist.gov/osac/medicolegal-death-investigation-subcommittee</a:t>
            </a:r>
            <a:endParaRPr lang="en-US" sz="900" dirty="0">
              <a:solidFill>
                <a:srgbClr val="FFFFFF">
                  <a:lumMod val="50000"/>
                </a:srgbClr>
              </a:solidFill>
              <a:latin typeface="Myriad Web Pro"/>
            </a:endParaRPr>
          </a:p>
        </p:txBody>
      </p:sp>
      <p:sp>
        <p:nvSpPr>
          <p:cNvPr id="2" name="Rectangle 1">
            <a:extLst>
              <a:ext uri="{FF2B5EF4-FFF2-40B4-BE49-F238E27FC236}">
                <a16:creationId xmlns:a16="http://schemas.microsoft.com/office/drawing/2014/main" id="{5AE0539F-4DAD-4BD4-9377-324D59A0EA24}"/>
              </a:ext>
            </a:extLst>
          </p:cNvPr>
          <p:cNvSpPr/>
          <p:nvPr/>
        </p:nvSpPr>
        <p:spPr>
          <a:xfrm>
            <a:off x="794526" y="1129062"/>
            <a:ext cx="7727795" cy="22581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a:solidFill>
                <a:srgbClr val="FFC000"/>
              </a:solidFill>
              <a:latin typeface="Myriad Web Pro"/>
            </a:endParaRPr>
          </a:p>
        </p:txBody>
      </p:sp>
      <p:pic>
        <p:nvPicPr>
          <p:cNvPr id="8" name="Picture 7" descr="Screenshot of first page of NIST report &quot;Medicolegal death investigation data commonly collected and exchanged&quot;">
            <a:extLst>
              <a:ext uri="{FF2B5EF4-FFF2-40B4-BE49-F238E27FC236}">
                <a16:creationId xmlns:a16="http://schemas.microsoft.com/office/drawing/2014/main" id="{AAB63EB9-3269-41A6-BF20-4639D81B6E85}"/>
              </a:ext>
            </a:extLst>
          </p:cNvPr>
          <p:cNvPicPr>
            <a:picLocks noChangeAspect="1"/>
          </p:cNvPicPr>
          <p:nvPr/>
        </p:nvPicPr>
        <p:blipFill>
          <a:blip r:embed="rId4"/>
          <a:stretch>
            <a:fillRect/>
          </a:stretch>
        </p:blipFill>
        <p:spPr>
          <a:xfrm>
            <a:off x="5602765" y="1239702"/>
            <a:ext cx="2687113" cy="3467913"/>
          </a:xfrm>
          <a:prstGeom prst="rect">
            <a:avLst/>
          </a:prstGeom>
          <a:ln>
            <a:solidFill>
              <a:srgbClr val="000000"/>
            </a:solidFill>
          </a:ln>
          <a:effectLst>
            <a:outerShdw blurRad="50800" dist="38100" dir="2700000" algn="tl" rotWithShape="0">
              <a:prstClr val="black">
                <a:alpha val="40000"/>
              </a:prstClr>
            </a:outerShdw>
          </a:effectLst>
        </p:spPr>
      </p:pic>
      <p:sp>
        <p:nvSpPr>
          <p:cNvPr id="10" name="Content Placeholder 2">
            <a:extLst>
              <a:ext uri="{FF2B5EF4-FFF2-40B4-BE49-F238E27FC236}">
                <a16:creationId xmlns:a16="http://schemas.microsoft.com/office/drawing/2014/main" id="{42F4129E-5820-486C-9D0F-D9A4DBC3EEC0}"/>
              </a:ext>
            </a:extLst>
          </p:cNvPr>
          <p:cNvSpPr>
            <a:spLocks noGrp="1"/>
          </p:cNvSpPr>
          <p:nvPr>
            <p:ph type="body" sz="quarter" idx="10"/>
          </p:nvPr>
        </p:nvSpPr>
        <p:spPr>
          <a:xfrm>
            <a:off x="457200" y="1158875"/>
            <a:ext cx="4867835" cy="3341688"/>
          </a:xfrm>
        </p:spPr>
        <p:txBody>
          <a:bodyPr/>
          <a:lstStyle/>
          <a:p>
            <a:pPr marL="328610" indent="-285750"/>
            <a:r>
              <a:rPr lang="en-US" dirty="0"/>
              <a:t>Report from National Institute of Standards and Technology, Organization of Scientific Advisory Committees, Medicolegal Death Investigation Subcommittee </a:t>
            </a:r>
          </a:p>
          <a:p>
            <a:pPr marL="328610" indent="-285750"/>
            <a:r>
              <a:rPr lang="en-US" dirty="0"/>
              <a:t>Working the medical examiner and coroner community to establish MDI data </a:t>
            </a:r>
            <a:r>
              <a:rPr lang="en-US" u="sng" dirty="0"/>
              <a:t>commonly collected and exchanged with stakeholders</a:t>
            </a:r>
          </a:p>
          <a:p>
            <a:pPr marL="0" indent="0">
              <a:buNone/>
            </a:pPr>
            <a:endParaRPr lang="en-US" dirty="0"/>
          </a:p>
        </p:txBody>
      </p:sp>
      <p:grpSp>
        <p:nvGrpSpPr>
          <p:cNvPr id="11" name="Group 10">
            <a:extLst>
              <a:ext uri="{FF2B5EF4-FFF2-40B4-BE49-F238E27FC236}">
                <a16:creationId xmlns:a16="http://schemas.microsoft.com/office/drawing/2014/main" id="{070B5641-15EA-4B85-A3C0-9C4C24988BF9}"/>
              </a:ext>
              <a:ext uri="{C183D7F6-B498-43B3-948B-1728B52AA6E4}">
                <adec:decorative xmlns:adec="http://schemas.microsoft.com/office/drawing/2017/decorative" val="1"/>
              </a:ext>
            </a:extLst>
          </p:cNvPr>
          <p:cNvGrpSpPr/>
          <p:nvPr/>
        </p:nvGrpSpPr>
        <p:grpSpPr>
          <a:xfrm>
            <a:off x="7124426" y="229107"/>
            <a:ext cx="1562374" cy="914400"/>
            <a:chOff x="6897471" y="1657350"/>
            <a:chExt cx="1562374" cy="914400"/>
          </a:xfrm>
        </p:grpSpPr>
        <p:pic>
          <p:nvPicPr>
            <p:cNvPr id="12" name="Graphic 11">
              <a:extLst>
                <a:ext uri="{FF2B5EF4-FFF2-40B4-BE49-F238E27FC236}">
                  <a16:creationId xmlns:a16="http://schemas.microsoft.com/office/drawing/2014/main" id="{089ACEE7-8760-4709-A7C6-3873054933C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97471" y="1657350"/>
              <a:ext cx="914400" cy="914400"/>
            </a:xfrm>
            <a:prstGeom prst="rect">
              <a:avLst/>
            </a:prstGeom>
          </p:spPr>
        </p:pic>
        <p:sp>
          <p:nvSpPr>
            <p:cNvPr id="13" name="TextBox 12">
              <a:extLst>
                <a:ext uri="{FF2B5EF4-FFF2-40B4-BE49-F238E27FC236}">
                  <a16:creationId xmlns:a16="http://schemas.microsoft.com/office/drawing/2014/main" id="{05836BFE-E779-476A-AB1A-EFF232B7325C}"/>
                </a:ext>
                <a:ext uri="{C183D7F6-B498-43B3-948B-1728B52AA6E4}">
                  <adec:decorative xmlns:adec="http://schemas.microsoft.com/office/drawing/2017/decorative" val="1"/>
                </a:ext>
              </a:extLst>
            </p:cNvPr>
            <p:cNvSpPr txBox="1"/>
            <p:nvPr/>
          </p:nvSpPr>
          <p:spPr>
            <a:xfrm>
              <a:off x="7354671" y="2202418"/>
              <a:ext cx="1105174" cy="369332"/>
            </a:xfrm>
            <a:prstGeom prst="rect">
              <a:avLst/>
            </a:prstGeom>
            <a:noFill/>
          </p:spPr>
          <p:txBody>
            <a:bodyPr wrap="square" rtlCol="0">
              <a:spAutoFit/>
            </a:bodyPr>
            <a:lstStyle/>
            <a:p>
              <a:r>
                <a:rPr lang="en-US" b="1" dirty="0">
                  <a:solidFill>
                    <a:srgbClr val="00B050"/>
                  </a:solidFill>
                  <a:latin typeface="Calibri" panose="020F0502020204030204" pitchFamily="34" charset="0"/>
                </a:rPr>
                <a:t>ongoing</a:t>
              </a:r>
            </a:p>
          </p:txBody>
        </p:sp>
      </p:grpSp>
    </p:spTree>
    <p:extLst>
      <p:ext uri="{BB962C8B-B14F-4D97-AF65-F5344CB8AC3E}">
        <p14:creationId xmlns:p14="http://schemas.microsoft.com/office/powerpoint/2010/main" val="3433279933"/>
      </p:ext>
    </p:extLst>
  </p:cSld>
  <p:clrMapOvr>
    <a:masterClrMapping/>
  </p:clrMapOvr>
  <mc:AlternateContent xmlns:mc="http://schemas.openxmlformats.org/markup-compatibility/2006" xmlns:p14="http://schemas.microsoft.com/office/powerpoint/2010/main">
    <mc:Choice Requires="p14">
      <p:transition p14:dur="1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15AD-32C6-40A2-B05E-FFD678BF0A61}"/>
              </a:ext>
            </a:extLst>
          </p:cNvPr>
          <p:cNvSpPr>
            <a:spLocks noGrp="1"/>
          </p:cNvSpPr>
          <p:nvPr>
            <p:ph type="title"/>
          </p:nvPr>
        </p:nvSpPr>
        <p:spPr/>
        <p:txBody>
          <a:bodyPr/>
          <a:lstStyle/>
          <a:p>
            <a:r>
              <a:rPr lang="en-US" dirty="0"/>
              <a:t>MedCoder - Cause of Death Coding System</a:t>
            </a:r>
          </a:p>
        </p:txBody>
      </p:sp>
    </p:spTree>
    <p:extLst>
      <p:ext uri="{BB962C8B-B14F-4D97-AF65-F5344CB8AC3E}">
        <p14:creationId xmlns:p14="http://schemas.microsoft.com/office/powerpoint/2010/main" val="264002118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C6D348-6711-420A-8F10-B187DBDD1F23}"/>
              </a:ext>
            </a:extLst>
          </p:cNvPr>
          <p:cNvSpPr>
            <a:spLocks noGrp="1"/>
          </p:cNvSpPr>
          <p:nvPr>
            <p:ph type="title"/>
          </p:nvPr>
        </p:nvSpPr>
        <p:spPr/>
        <p:txBody>
          <a:bodyPr/>
          <a:lstStyle/>
          <a:p>
            <a:r>
              <a:rPr lang="en-US" dirty="0"/>
              <a:t>MedCoder</a:t>
            </a:r>
          </a:p>
        </p:txBody>
      </p:sp>
      <p:sp>
        <p:nvSpPr>
          <p:cNvPr id="5" name="Text Placeholder 4">
            <a:extLst>
              <a:ext uri="{FF2B5EF4-FFF2-40B4-BE49-F238E27FC236}">
                <a16:creationId xmlns:a16="http://schemas.microsoft.com/office/drawing/2014/main" id="{75ADA56F-2CB8-4D43-B65B-736B211B9317}"/>
              </a:ext>
            </a:extLst>
          </p:cNvPr>
          <p:cNvSpPr>
            <a:spLocks noGrp="1"/>
          </p:cNvSpPr>
          <p:nvPr>
            <p:ph type="body" sz="quarter" idx="10"/>
          </p:nvPr>
        </p:nvSpPr>
        <p:spPr/>
        <p:txBody>
          <a:bodyPr/>
          <a:lstStyle/>
          <a:p>
            <a:r>
              <a:rPr lang="en-US" sz="1600" dirty="0"/>
              <a:t>A new NCHS system for coding causes of death literal text from death certificates to ICD-10 codes</a:t>
            </a:r>
          </a:p>
          <a:p>
            <a:r>
              <a:rPr lang="en-US" sz="1600" dirty="0"/>
              <a:t>Based on a fusion of newer natural language processing and machine learning technologies  with well-established rule-based approaches.</a:t>
            </a:r>
          </a:p>
          <a:p>
            <a:endParaRPr lang="en-US" sz="1600" dirty="0"/>
          </a:p>
          <a:p>
            <a:pPr marL="0" indent="0">
              <a:buNone/>
            </a:pPr>
            <a:r>
              <a:rPr lang="en-US" sz="1600" dirty="0"/>
              <a:t>Benefits:</a:t>
            </a:r>
          </a:p>
          <a:p>
            <a:r>
              <a:rPr lang="en-US" sz="1600" dirty="0"/>
              <a:t>Much easier to maintain system</a:t>
            </a:r>
          </a:p>
          <a:p>
            <a:r>
              <a:rPr lang="en-US" sz="1600" dirty="0"/>
              <a:t>Streamlined process to make corrections</a:t>
            </a:r>
          </a:p>
          <a:p>
            <a:r>
              <a:rPr lang="en-US" sz="1600" dirty="0"/>
              <a:t>Systematic process to test changes/updates before they are implemented in production</a:t>
            </a:r>
          </a:p>
          <a:p>
            <a:r>
              <a:rPr lang="en-US" sz="1600" dirty="0"/>
              <a:t>Processes death records one record at a time</a:t>
            </a:r>
          </a:p>
          <a:p>
            <a:r>
              <a:rPr lang="en-US" sz="1600" dirty="0"/>
              <a:t>Prepares NCHS for FHIR standard-based record transmission</a:t>
            </a:r>
          </a:p>
          <a:p>
            <a:endParaRPr lang="en-US" dirty="0"/>
          </a:p>
          <a:p>
            <a:endParaRPr lang="en-US" dirty="0"/>
          </a:p>
        </p:txBody>
      </p:sp>
    </p:spTree>
    <p:extLst>
      <p:ext uri="{BB962C8B-B14F-4D97-AF65-F5344CB8AC3E}">
        <p14:creationId xmlns:p14="http://schemas.microsoft.com/office/powerpoint/2010/main" val="346199510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3F288-77D0-4B08-B21B-AE11CEC1024C}"/>
              </a:ext>
            </a:extLst>
          </p:cNvPr>
          <p:cNvSpPr>
            <a:spLocks noGrp="1"/>
          </p:cNvSpPr>
          <p:nvPr>
            <p:ph type="title"/>
          </p:nvPr>
        </p:nvSpPr>
        <p:spPr/>
        <p:txBody>
          <a:bodyPr/>
          <a:lstStyle/>
          <a:p>
            <a:r>
              <a:rPr lang="en-US" dirty="0"/>
              <a:t>MedCoder Evaluation – Approach and Objectives</a:t>
            </a:r>
          </a:p>
        </p:txBody>
      </p:sp>
      <p:sp>
        <p:nvSpPr>
          <p:cNvPr id="3" name="Text Placeholder 2">
            <a:extLst>
              <a:ext uri="{FF2B5EF4-FFF2-40B4-BE49-F238E27FC236}">
                <a16:creationId xmlns:a16="http://schemas.microsoft.com/office/drawing/2014/main" id="{2428D251-7514-48DD-857B-C7B3D9C9B975}"/>
              </a:ext>
            </a:extLst>
          </p:cNvPr>
          <p:cNvSpPr>
            <a:spLocks noGrp="1"/>
          </p:cNvSpPr>
          <p:nvPr>
            <p:ph type="body" sz="quarter" idx="10"/>
          </p:nvPr>
        </p:nvSpPr>
        <p:spPr/>
        <p:txBody>
          <a:bodyPr/>
          <a:lstStyle/>
          <a:p>
            <a:r>
              <a:rPr lang="en-US" sz="1800" dirty="0"/>
              <a:t>The entire 2020 dataset (about 3.4 million records) were processed through MedCoder and compared against the 2020 final data</a:t>
            </a:r>
          </a:p>
          <a:p>
            <a:pPr lvl="1"/>
            <a:r>
              <a:rPr lang="en-US" sz="1800" dirty="0"/>
              <a:t>Not strictly a comparison between MedCoder and legacy coding system (MMDS)</a:t>
            </a:r>
          </a:p>
          <a:p>
            <a:pPr lvl="1"/>
            <a:endParaRPr lang="en-US" sz="1800" dirty="0"/>
          </a:p>
          <a:p>
            <a:r>
              <a:rPr lang="en-US" sz="1800" dirty="0"/>
              <a:t>Evaluate consistency (i.e., % agreement) between MedCoder and final data</a:t>
            </a:r>
          </a:p>
          <a:p>
            <a:endParaRPr lang="en-US" sz="1800" dirty="0"/>
          </a:p>
          <a:p>
            <a:r>
              <a:rPr lang="en-US" sz="1800" dirty="0"/>
              <a:t>Identify systematic errors in MedCoder that will need manual review</a:t>
            </a:r>
          </a:p>
          <a:p>
            <a:endParaRPr lang="en-US" sz="1800" dirty="0"/>
          </a:p>
          <a:p>
            <a:r>
              <a:rPr lang="en-US" sz="1800" dirty="0"/>
              <a:t>Assess the effective throughput of MedCoder, i.e., % of records that can be autocoded correctly</a:t>
            </a:r>
          </a:p>
          <a:p>
            <a:pPr marL="0" indent="0">
              <a:buNone/>
            </a:pPr>
            <a:endParaRPr lang="en-US" dirty="0"/>
          </a:p>
        </p:txBody>
      </p:sp>
    </p:spTree>
    <p:extLst>
      <p:ext uri="{BB962C8B-B14F-4D97-AF65-F5344CB8AC3E}">
        <p14:creationId xmlns:p14="http://schemas.microsoft.com/office/powerpoint/2010/main" val="269277772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6F20F-C671-4CB1-B5B9-B5852BFFA81C}"/>
              </a:ext>
            </a:extLst>
          </p:cNvPr>
          <p:cNvSpPr>
            <a:spLocks noGrp="1"/>
          </p:cNvSpPr>
          <p:nvPr>
            <p:ph type="title"/>
          </p:nvPr>
        </p:nvSpPr>
        <p:spPr/>
        <p:txBody>
          <a:bodyPr/>
          <a:lstStyle/>
          <a:p>
            <a:r>
              <a:rPr lang="en-US" dirty="0"/>
              <a:t>MedCoder Evaluation - Results</a:t>
            </a:r>
          </a:p>
        </p:txBody>
      </p:sp>
      <p:sp>
        <p:nvSpPr>
          <p:cNvPr id="3" name="Text Placeholder 2">
            <a:extLst>
              <a:ext uri="{FF2B5EF4-FFF2-40B4-BE49-F238E27FC236}">
                <a16:creationId xmlns:a16="http://schemas.microsoft.com/office/drawing/2014/main" id="{C3324A96-BD36-4373-8E4C-3D18C47EB43A}"/>
              </a:ext>
            </a:extLst>
          </p:cNvPr>
          <p:cNvSpPr>
            <a:spLocks noGrp="1"/>
          </p:cNvSpPr>
          <p:nvPr>
            <p:ph type="body" sz="quarter" idx="10"/>
          </p:nvPr>
        </p:nvSpPr>
        <p:spPr/>
        <p:txBody>
          <a:bodyPr/>
          <a:lstStyle/>
          <a:p>
            <a:r>
              <a:rPr lang="en-US" sz="1800" dirty="0"/>
              <a:t>Consistency was generally very good</a:t>
            </a:r>
          </a:p>
          <a:p>
            <a:pPr lvl="1"/>
            <a:r>
              <a:rPr lang="en-US" sz="1800" dirty="0"/>
              <a:t>Lack of consistency in some cases resulted from existing errors in the legacy system (MMDS)</a:t>
            </a:r>
          </a:p>
          <a:p>
            <a:r>
              <a:rPr lang="en-US" sz="1800" dirty="0"/>
              <a:t>No evidence of random errors.  Some systematic errors identified and documented… these will be automatically rejected for manual review.</a:t>
            </a:r>
          </a:p>
          <a:p>
            <a:r>
              <a:rPr lang="en-US" sz="1800" dirty="0"/>
              <a:t>Estimated MedCoder throughput rate, i.e., % of records autocoded correctly by the system = approximately 85% (compared to ~70% with MMDS)</a:t>
            </a:r>
          </a:p>
          <a:p>
            <a:r>
              <a:rPr lang="en-US" sz="1800" dirty="0"/>
              <a:t>Conclusion: performance of MedCoder significantly exceeds performance of MMDS</a:t>
            </a:r>
          </a:p>
          <a:p>
            <a:endParaRPr lang="en-US" dirty="0"/>
          </a:p>
        </p:txBody>
      </p:sp>
    </p:spTree>
    <p:extLst>
      <p:ext uri="{BB962C8B-B14F-4D97-AF65-F5344CB8AC3E}">
        <p14:creationId xmlns:p14="http://schemas.microsoft.com/office/powerpoint/2010/main" val="141607988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0570E6-731F-41E6-9F83-7B1E3AB23B6F}"/>
              </a:ext>
            </a:extLst>
          </p:cNvPr>
          <p:cNvSpPr>
            <a:spLocks noGrp="1"/>
          </p:cNvSpPr>
          <p:nvPr>
            <p:ph type="title"/>
          </p:nvPr>
        </p:nvSpPr>
        <p:spPr/>
        <p:txBody>
          <a:bodyPr/>
          <a:lstStyle/>
          <a:p>
            <a:r>
              <a:rPr lang="en-US" dirty="0"/>
              <a:t>MedCoder Implementation</a:t>
            </a:r>
          </a:p>
        </p:txBody>
      </p:sp>
      <p:sp>
        <p:nvSpPr>
          <p:cNvPr id="2" name="Content Placeholder 1">
            <a:extLst>
              <a:ext uri="{FF2B5EF4-FFF2-40B4-BE49-F238E27FC236}">
                <a16:creationId xmlns:a16="http://schemas.microsoft.com/office/drawing/2014/main" id="{90ECF807-1526-40B1-A4EC-9FBE005B2A7F}"/>
              </a:ext>
            </a:extLst>
          </p:cNvPr>
          <p:cNvSpPr>
            <a:spLocks noGrp="1"/>
          </p:cNvSpPr>
          <p:nvPr>
            <p:ph type="body" sz="quarter" idx="10"/>
          </p:nvPr>
        </p:nvSpPr>
        <p:spPr/>
        <p:txBody>
          <a:bodyPr/>
          <a:lstStyle/>
          <a:p>
            <a:r>
              <a:rPr lang="en-US" sz="1800" dirty="0"/>
              <a:t>Blackout to begin June 6</a:t>
            </a:r>
            <a:r>
              <a:rPr lang="en-US" sz="1800" baseline="30000" dirty="0"/>
              <a:t>th</a:t>
            </a:r>
            <a:r>
              <a:rPr lang="en-US" sz="1800" dirty="0"/>
              <a:t> (expected to last up to 2 weeks)</a:t>
            </a:r>
            <a:endParaRPr lang="en-US" sz="1800" baseline="30000" dirty="0"/>
          </a:p>
          <a:p>
            <a:r>
              <a:rPr lang="en-US" sz="1800" dirty="0"/>
              <a:t>Cause of death coding of 2022 data will be paused during the blackout</a:t>
            </a:r>
          </a:p>
          <a:p>
            <a:r>
              <a:rPr lang="en-US" sz="1800" dirty="0"/>
              <a:t>Any data received from Jurisdictions will be queued and processed after the blackout</a:t>
            </a:r>
          </a:p>
          <a:p>
            <a:r>
              <a:rPr lang="en-US" sz="1800" dirty="0"/>
              <a:t>During the blackout all 2022 data will be reprocessed through MedCoder</a:t>
            </a:r>
          </a:p>
          <a:p>
            <a:r>
              <a:rPr lang="en-US" sz="1800" dirty="0"/>
              <a:t>When the reprocessing is complete all jurisdictions will be sent a new 2022 Year to Date file that contains the MedCoder coded cause of death</a:t>
            </a:r>
          </a:p>
          <a:p>
            <a:endParaRPr lang="en-US" dirty="0"/>
          </a:p>
          <a:p>
            <a:endParaRPr lang="en-US" dirty="0"/>
          </a:p>
        </p:txBody>
      </p:sp>
      <p:grpSp>
        <p:nvGrpSpPr>
          <p:cNvPr id="5" name="Group 4">
            <a:extLst>
              <a:ext uri="{FF2B5EF4-FFF2-40B4-BE49-F238E27FC236}">
                <a16:creationId xmlns:a16="http://schemas.microsoft.com/office/drawing/2014/main" id="{F19A9445-A9F9-4AB0-A3DE-31C31948C5F8}"/>
              </a:ext>
              <a:ext uri="{C183D7F6-B498-43B3-948B-1728B52AA6E4}">
                <adec:decorative xmlns:adec="http://schemas.microsoft.com/office/drawing/2017/decorative" val="1"/>
              </a:ext>
            </a:extLst>
          </p:cNvPr>
          <p:cNvGrpSpPr/>
          <p:nvPr/>
        </p:nvGrpSpPr>
        <p:grpSpPr>
          <a:xfrm>
            <a:off x="7124426" y="244475"/>
            <a:ext cx="1749858" cy="1191399"/>
            <a:chOff x="6897471" y="1657350"/>
            <a:chExt cx="1749858" cy="1191399"/>
          </a:xfrm>
        </p:grpSpPr>
        <p:pic>
          <p:nvPicPr>
            <p:cNvPr id="6" name="Graphic 5">
              <a:extLst>
                <a:ext uri="{FF2B5EF4-FFF2-40B4-BE49-F238E27FC236}">
                  <a16:creationId xmlns:a16="http://schemas.microsoft.com/office/drawing/2014/main" id="{DA2332E9-A1EE-4BC5-BB95-1861057A0CD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97471" y="1657350"/>
              <a:ext cx="914400" cy="914400"/>
            </a:xfrm>
            <a:prstGeom prst="rect">
              <a:avLst/>
            </a:prstGeom>
          </p:spPr>
        </p:pic>
        <p:sp>
          <p:nvSpPr>
            <p:cNvPr id="7" name="TextBox 6">
              <a:extLst>
                <a:ext uri="{FF2B5EF4-FFF2-40B4-BE49-F238E27FC236}">
                  <a16:creationId xmlns:a16="http://schemas.microsoft.com/office/drawing/2014/main" id="{150820DC-84E2-4BB4-9C14-B02116D7D5FB}"/>
                </a:ext>
                <a:ext uri="{C183D7F6-B498-43B3-948B-1728B52AA6E4}">
                  <adec:decorative xmlns:adec="http://schemas.microsoft.com/office/drawing/2017/decorative" val="1"/>
                </a:ext>
              </a:extLst>
            </p:cNvPr>
            <p:cNvSpPr txBox="1"/>
            <p:nvPr/>
          </p:nvSpPr>
          <p:spPr>
            <a:xfrm>
              <a:off x="7354670" y="2202418"/>
              <a:ext cx="1292659" cy="646331"/>
            </a:xfrm>
            <a:prstGeom prst="rect">
              <a:avLst/>
            </a:prstGeom>
            <a:noFill/>
          </p:spPr>
          <p:txBody>
            <a:bodyPr wrap="square" rtlCol="0">
              <a:spAutoFit/>
            </a:bodyPr>
            <a:lstStyle/>
            <a:p>
              <a:r>
                <a:rPr lang="en-US" b="1" dirty="0">
                  <a:solidFill>
                    <a:srgbClr val="00B050"/>
                  </a:solidFill>
                  <a:latin typeface="Calibri" panose="020F0502020204030204" pitchFamily="34" charset="0"/>
                </a:rPr>
                <a:t>coming next month</a:t>
              </a:r>
            </a:p>
          </p:txBody>
        </p:sp>
      </p:grpSp>
    </p:spTree>
    <p:extLst>
      <p:ext uri="{BB962C8B-B14F-4D97-AF65-F5344CB8AC3E}">
        <p14:creationId xmlns:p14="http://schemas.microsoft.com/office/powerpoint/2010/main" val="33592485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D21F-C58A-4B55-9976-F9E9ECF9DFC6}"/>
              </a:ext>
            </a:extLst>
          </p:cNvPr>
          <p:cNvSpPr>
            <a:spLocks noGrp="1"/>
          </p:cNvSpPr>
          <p:nvPr>
            <p:ph type="title"/>
          </p:nvPr>
        </p:nvSpPr>
        <p:spPr/>
        <p:txBody>
          <a:bodyPr/>
          <a:lstStyle/>
          <a:p>
            <a:r>
              <a:rPr lang="en-US" dirty="0"/>
              <a:t>Interoperability: APIs and FHIR Standards</a:t>
            </a:r>
          </a:p>
        </p:txBody>
      </p:sp>
    </p:spTree>
    <p:extLst>
      <p:ext uri="{BB962C8B-B14F-4D97-AF65-F5344CB8AC3E}">
        <p14:creationId xmlns:p14="http://schemas.microsoft.com/office/powerpoint/2010/main" val="339069306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811AA-9A0B-4946-A2D2-107D1CFA9807}"/>
              </a:ext>
            </a:extLst>
          </p:cNvPr>
          <p:cNvSpPr>
            <a:spLocks noGrp="1"/>
          </p:cNvSpPr>
          <p:nvPr>
            <p:ph type="title"/>
          </p:nvPr>
        </p:nvSpPr>
        <p:spPr/>
        <p:txBody>
          <a:bodyPr/>
          <a:lstStyle/>
          <a:p>
            <a:r>
              <a:rPr lang="en-US" dirty="0"/>
              <a:t>Data Dissemination</a:t>
            </a:r>
          </a:p>
        </p:txBody>
      </p:sp>
      <p:sp>
        <p:nvSpPr>
          <p:cNvPr id="3" name="Text Placeholder 2">
            <a:extLst>
              <a:ext uri="{FF2B5EF4-FFF2-40B4-BE49-F238E27FC236}">
                <a16:creationId xmlns:a16="http://schemas.microsoft.com/office/drawing/2014/main" id="{3ED98F89-3867-40B7-95BC-5A8E55FE4E54}"/>
              </a:ext>
            </a:extLst>
          </p:cNvPr>
          <p:cNvSpPr>
            <a:spLocks noGrp="1"/>
          </p:cNvSpPr>
          <p:nvPr>
            <p:ph type="body" idx="1"/>
          </p:nvPr>
        </p:nvSpPr>
        <p:spPr/>
        <p:txBody>
          <a:bodyPr/>
          <a:lstStyle/>
          <a:p>
            <a:r>
              <a:rPr lang="en-US" dirty="0"/>
              <a:t>Improved Timeliness and Enhanced Access</a:t>
            </a:r>
          </a:p>
        </p:txBody>
      </p:sp>
    </p:spTree>
    <p:extLst>
      <p:ext uri="{BB962C8B-B14F-4D97-AF65-F5344CB8AC3E}">
        <p14:creationId xmlns:p14="http://schemas.microsoft.com/office/powerpoint/2010/main" val="280583492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3F3757-C9A9-4046-BC46-CE111E2BFB3F}"/>
              </a:ext>
            </a:extLst>
          </p:cNvPr>
          <p:cNvSpPr>
            <a:spLocks noGrp="1"/>
          </p:cNvSpPr>
          <p:nvPr>
            <p:ph type="title"/>
          </p:nvPr>
        </p:nvSpPr>
        <p:spPr/>
        <p:txBody>
          <a:bodyPr/>
          <a:lstStyle/>
          <a:p>
            <a:r>
              <a:rPr lang="en-US" dirty="0"/>
              <a:t>Improved Timeliness of Provisional Drug Overdose Counts</a:t>
            </a:r>
          </a:p>
        </p:txBody>
      </p:sp>
      <p:sp>
        <p:nvSpPr>
          <p:cNvPr id="5" name="Text Placeholder 4">
            <a:extLst>
              <a:ext uri="{FF2B5EF4-FFF2-40B4-BE49-F238E27FC236}">
                <a16:creationId xmlns:a16="http://schemas.microsoft.com/office/drawing/2014/main" id="{59D7B7ED-E24C-4942-A06A-82D43E1EE1EE}"/>
              </a:ext>
            </a:extLst>
          </p:cNvPr>
          <p:cNvSpPr>
            <a:spLocks noGrp="1"/>
          </p:cNvSpPr>
          <p:nvPr>
            <p:ph type="body" sz="quarter" idx="10"/>
          </p:nvPr>
        </p:nvSpPr>
        <p:spPr>
          <a:xfrm>
            <a:off x="457200" y="1264129"/>
            <a:ext cx="4019989" cy="3341688"/>
          </a:xfrm>
        </p:spPr>
        <p:txBody>
          <a:bodyPr/>
          <a:lstStyle/>
          <a:p>
            <a:pPr marL="0" indent="0">
              <a:buNone/>
            </a:pPr>
            <a:r>
              <a:rPr lang="en-US" dirty="0"/>
              <a:t>Reporting lag for provisional drug overdose counts shortened by 2 months (from 6 months to 4 months).</a:t>
            </a:r>
          </a:p>
          <a:p>
            <a:pPr marL="0" indent="0">
              <a:buNone/>
            </a:pPr>
            <a:endParaRPr lang="en-US" dirty="0"/>
          </a:p>
          <a:p>
            <a:pPr marL="0" indent="0">
              <a:buNone/>
            </a:pPr>
            <a:r>
              <a:rPr lang="en-US" dirty="0"/>
              <a:t>Most recent provisional drug overdose counts available for 12-months ending December 2021.</a:t>
            </a:r>
          </a:p>
        </p:txBody>
      </p:sp>
      <p:pic>
        <p:nvPicPr>
          <p:cNvPr id="7" name="Picture 6" descr="Screenshot of graph from most recent monthly provisional drug overdose counts.">
            <a:extLst>
              <a:ext uri="{FF2B5EF4-FFF2-40B4-BE49-F238E27FC236}">
                <a16:creationId xmlns:a16="http://schemas.microsoft.com/office/drawing/2014/main" id="{C2B150A8-924E-47F8-A423-1930D637C2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6812" y="1445261"/>
            <a:ext cx="4115375" cy="2252977"/>
          </a:xfrm>
          <a:prstGeom prst="rect">
            <a:avLst/>
          </a:prstGeom>
        </p:spPr>
      </p:pic>
      <p:grpSp>
        <p:nvGrpSpPr>
          <p:cNvPr id="8" name="Group 7">
            <a:extLst>
              <a:ext uri="{FF2B5EF4-FFF2-40B4-BE49-F238E27FC236}">
                <a16:creationId xmlns:a16="http://schemas.microsoft.com/office/drawing/2014/main" id="{2564CAB8-A131-4E61-B33D-61050801C583}"/>
              </a:ext>
              <a:ext uri="{C183D7F6-B498-43B3-948B-1728B52AA6E4}">
                <adec:decorative xmlns:adec="http://schemas.microsoft.com/office/drawing/2017/decorative" val="1"/>
              </a:ext>
            </a:extLst>
          </p:cNvPr>
          <p:cNvGrpSpPr/>
          <p:nvPr/>
        </p:nvGrpSpPr>
        <p:grpSpPr>
          <a:xfrm>
            <a:off x="7124426" y="244475"/>
            <a:ext cx="1611712" cy="914400"/>
            <a:chOff x="6897471" y="1657350"/>
            <a:chExt cx="1611712" cy="914400"/>
          </a:xfrm>
        </p:grpSpPr>
        <p:pic>
          <p:nvPicPr>
            <p:cNvPr id="9" name="Graphic 8">
              <a:extLst>
                <a:ext uri="{FF2B5EF4-FFF2-40B4-BE49-F238E27FC236}">
                  <a16:creationId xmlns:a16="http://schemas.microsoft.com/office/drawing/2014/main" id="{C2EC705E-2B00-4241-8942-705F4A099A5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97471" y="1657350"/>
              <a:ext cx="914400" cy="914400"/>
            </a:xfrm>
            <a:prstGeom prst="rect">
              <a:avLst/>
            </a:prstGeom>
          </p:spPr>
        </p:pic>
        <p:sp>
          <p:nvSpPr>
            <p:cNvPr id="10" name="TextBox 9">
              <a:extLst>
                <a:ext uri="{FF2B5EF4-FFF2-40B4-BE49-F238E27FC236}">
                  <a16:creationId xmlns:a16="http://schemas.microsoft.com/office/drawing/2014/main" id="{34A8302F-6F98-4715-901C-91D8CAAAC0C4}"/>
                </a:ext>
                <a:ext uri="{C183D7F6-B498-43B3-948B-1728B52AA6E4}">
                  <adec:decorative xmlns:adec="http://schemas.microsoft.com/office/drawing/2017/decorative" val="1"/>
                </a:ext>
              </a:extLst>
            </p:cNvPr>
            <p:cNvSpPr txBox="1"/>
            <p:nvPr/>
          </p:nvSpPr>
          <p:spPr>
            <a:xfrm>
              <a:off x="7354671" y="2202418"/>
              <a:ext cx="1154512" cy="369332"/>
            </a:xfrm>
            <a:prstGeom prst="rect">
              <a:avLst/>
            </a:prstGeom>
            <a:noFill/>
          </p:spPr>
          <p:txBody>
            <a:bodyPr wrap="square" rtlCol="0">
              <a:spAutoFit/>
            </a:bodyPr>
            <a:lstStyle/>
            <a:p>
              <a:r>
                <a:rPr lang="en-US" b="1" dirty="0">
                  <a:solidFill>
                    <a:srgbClr val="00B050"/>
                  </a:solidFill>
                  <a:latin typeface="Calibri" panose="020F0502020204030204" pitchFamily="34" charset="0"/>
                </a:rPr>
                <a:t>ongoing</a:t>
              </a:r>
            </a:p>
          </p:txBody>
        </p:sp>
      </p:grpSp>
      <p:sp>
        <p:nvSpPr>
          <p:cNvPr id="12" name="TextBox 11">
            <a:extLst>
              <a:ext uri="{FF2B5EF4-FFF2-40B4-BE49-F238E27FC236}">
                <a16:creationId xmlns:a16="http://schemas.microsoft.com/office/drawing/2014/main" id="{1757286B-854A-402C-B316-86C0E7F8B7C1}"/>
              </a:ext>
            </a:extLst>
          </p:cNvPr>
          <p:cNvSpPr txBox="1"/>
          <p:nvPr/>
        </p:nvSpPr>
        <p:spPr>
          <a:xfrm>
            <a:off x="4572000" y="3707625"/>
            <a:ext cx="4275971" cy="276999"/>
          </a:xfrm>
          <a:prstGeom prst="rect">
            <a:avLst/>
          </a:prstGeom>
          <a:noFill/>
        </p:spPr>
        <p:txBody>
          <a:bodyPr wrap="square">
            <a:spAutoFit/>
          </a:bodyPr>
          <a:lstStyle/>
          <a:p>
            <a:r>
              <a:rPr lang="en-US" sz="1200" dirty="0">
                <a:hlinkClick r:id="rId5"/>
              </a:rPr>
              <a:t>https://www.cdc.gov/nchs/nvss/vsrr/drug-overdose-data.htm</a:t>
            </a:r>
            <a:r>
              <a:rPr lang="en-US" sz="1200" dirty="0"/>
              <a:t> </a:t>
            </a:r>
          </a:p>
        </p:txBody>
      </p:sp>
    </p:spTree>
    <p:extLst>
      <p:ext uri="{BB962C8B-B14F-4D97-AF65-F5344CB8AC3E}">
        <p14:creationId xmlns:p14="http://schemas.microsoft.com/office/powerpoint/2010/main" val="1702405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39A34-A91A-4A13-95B0-2B201168EB72}"/>
              </a:ext>
            </a:extLst>
          </p:cNvPr>
          <p:cNvSpPr>
            <a:spLocks noGrp="1"/>
          </p:cNvSpPr>
          <p:nvPr>
            <p:ph type="title"/>
          </p:nvPr>
        </p:nvSpPr>
        <p:spPr/>
        <p:txBody>
          <a:bodyPr/>
          <a:lstStyle/>
          <a:p>
            <a:r>
              <a:rPr lang="en-US" dirty="0"/>
              <a:t>Enhanced Access to Provisional Mortality Data</a:t>
            </a:r>
            <a:br>
              <a:rPr lang="en-US" dirty="0"/>
            </a:br>
            <a:r>
              <a:rPr lang="en-US" dirty="0"/>
              <a:t>via CDC WONDER</a:t>
            </a:r>
          </a:p>
        </p:txBody>
      </p:sp>
      <p:pic>
        <p:nvPicPr>
          <p:cNvPr id="6" name="Picture 5" descr="Screenshot of banner promoting CDC WONDER.  Access the newest provisional mortality data through CDC WONDER - Create customizable data tables that fit your needs.">
            <a:extLst>
              <a:ext uri="{FF2B5EF4-FFF2-40B4-BE49-F238E27FC236}">
                <a16:creationId xmlns:a16="http://schemas.microsoft.com/office/drawing/2014/main" id="{7930B53D-C35A-4FCF-ADB1-8AB93BF6D4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58397"/>
            <a:ext cx="8229600" cy="1547184"/>
          </a:xfrm>
          <a:prstGeom prst="rect">
            <a:avLst/>
          </a:prstGeom>
        </p:spPr>
      </p:pic>
      <p:sp>
        <p:nvSpPr>
          <p:cNvPr id="18" name="TextBox 17">
            <a:extLst>
              <a:ext uri="{FF2B5EF4-FFF2-40B4-BE49-F238E27FC236}">
                <a16:creationId xmlns:a16="http://schemas.microsoft.com/office/drawing/2014/main" id="{A915F94F-7F03-4942-9C35-D4859C79846D}"/>
              </a:ext>
            </a:extLst>
          </p:cNvPr>
          <p:cNvSpPr txBox="1"/>
          <p:nvPr/>
        </p:nvSpPr>
        <p:spPr>
          <a:xfrm>
            <a:off x="457200" y="2862249"/>
            <a:ext cx="4572000" cy="307777"/>
          </a:xfrm>
          <a:prstGeom prst="rect">
            <a:avLst/>
          </a:prstGeom>
          <a:noFill/>
        </p:spPr>
        <p:txBody>
          <a:bodyPr wrap="square">
            <a:spAutoFit/>
          </a:bodyPr>
          <a:lstStyle/>
          <a:p>
            <a:r>
              <a:rPr lang="en-US" sz="1400" dirty="0">
                <a:hlinkClick r:id="rId3"/>
              </a:rPr>
              <a:t>https://wonder.cdc.gov/mcd-icd10-provisional.html</a:t>
            </a:r>
            <a:r>
              <a:rPr lang="en-US" sz="1400" dirty="0"/>
              <a:t> </a:t>
            </a:r>
          </a:p>
        </p:txBody>
      </p:sp>
      <p:grpSp>
        <p:nvGrpSpPr>
          <p:cNvPr id="22" name="Group 21">
            <a:extLst>
              <a:ext uri="{FF2B5EF4-FFF2-40B4-BE49-F238E27FC236}">
                <a16:creationId xmlns:a16="http://schemas.microsoft.com/office/drawing/2014/main" id="{BEFC83BC-6755-4788-88F8-28BBD1A2FD6D}"/>
              </a:ext>
              <a:ext uri="{C183D7F6-B498-43B3-948B-1728B52AA6E4}">
                <adec:decorative xmlns:adec="http://schemas.microsoft.com/office/drawing/2017/decorative" val="1"/>
              </a:ext>
            </a:extLst>
          </p:cNvPr>
          <p:cNvGrpSpPr/>
          <p:nvPr/>
        </p:nvGrpSpPr>
        <p:grpSpPr>
          <a:xfrm>
            <a:off x="7124426" y="244475"/>
            <a:ext cx="1611712" cy="914400"/>
            <a:chOff x="6897471" y="1657350"/>
            <a:chExt cx="1611712" cy="914400"/>
          </a:xfrm>
        </p:grpSpPr>
        <p:pic>
          <p:nvPicPr>
            <p:cNvPr id="27" name="Graphic 26">
              <a:extLst>
                <a:ext uri="{FF2B5EF4-FFF2-40B4-BE49-F238E27FC236}">
                  <a16:creationId xmlns:a16="http://schemas.microsoft.com/office/drawing/2014/main" id="{8FB451E1-C2F7-4949-AA91-354552B380B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97471" y="1657350"/>
              <a:ext cx="914400" cy="914400"/>
            </a:xfrm>
            <a:prstGeom prst="rect">
              <a:avLst/>
            </a:prstGeom>
          </p:spPr>
        </p:pic>
        <p:sp>
          <p:nvSpPr>
            <p:cNvPr id="29" name="TextBox 28">
              <a:extLst>
                <a:ext uri="{FF2B5EF4-FFF2-40B4-BE49-F238E27FC236}">
                  <a16:creationId xmlns:a16="http://schemas.microsoft.com/office/drawing/2014/main" id="{C6F09570-FA8B-442F-87AC-45B3BE8E4E63}"/>
                </a:ext>
                <a:ext uri="{C183D7F6-B498-43B3-948B-1728B52AA6E4}">
                  <adec:decorative xmlns:adec="http://schemas.microsoft.com/office/drawing/2017/decorative" val="1"/>
                </a:ext>
              </a:extLst>
            </p:cNvPr>
            <p:cNvSpPr txBox="1"/>
            <p:nvPr/>
          </p:nvSpPr>
          <p:spPr>
            <a:xfrm>
              <a:off x="7354671" y="2202418"/>
              <a:ext cx="1154512" cy="369332"/>
            </a:xfrm>
            <a:prstGeom prst="rect">
              <a:avLst/>
            </a:prstGeom>
            <a:noFill/>
          </p:spPr>
          <p:txBody>
            <a:bodyPr wrap="square" rtlCol="0">
              <a:spAutoFit/>
            </a:bodyPr>
            <a:lstStyle/>
            <a:p>
              <a:r>
                <a:rPr lang="en-US" b="1" dirty="0">
                  <a:solidFill>
                    <a:srgbClr val="00B050"/>
                  </a:solidFill>
                  <a:latin typeface="Calibri" panose="020F0502020204030204" pitchFamily="34" charset="0"/>
                </a:rPr>
                <a:t>complete</a:t>
              </a:r>
            </a:p>
          </p:txBody>
        </p:sp>
      </p:grpSp>
      <p:pic>
        <p:nvPicPr>
          <p:cNvPr id="10" name="Picture 9" descr="Screenshot of CDC WONDER provisional mortality page.">
            <a:extLst>
              <a:ext uri="{FF2B5EF4-FFF2-40B4-BE49-F238E27FC236}">
                <a16:creationId xmlns:a16="http://schemas.microsoft.com/office/drawing/2014/main" id="{26B1C683-4DC5-4DB3-A6D3-D126400D331C}"/>
              </a:ext>
            </a:extLst>
          </p:cNvPr>
          <p:cNvPicPr>
            <a:picLocks noChangeAspect="1"/>
          </p:cNvPicPr>
          <p:nvPr/>
        </p:nvPicPr>
        <p:blipFill rotWithShape="1">
          <a:blip r:embed="rId6">
            <a:extLst>
              <a:ext uri="{28A0092B-C50C-407E-A947-70E740481C1C}">
                <a14:useLocalDpi xmlns:a14="http://schemas.microsoft.com/office/drawing/2010/main" val="0"/>
              </a:ext>
            </a:extLst>
          </a:blip>
          <a:srcRect t="2841"/>
          <a:stretch/>
        </p:blipFill>
        <p:spPr>
          <a:xfrm>
            <a:off x="1131488" y="3226694"/>
            <a:ext cx="6881024" cy="1734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19948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39A34-A91A-4A13-95B0-2B201168EB72}"/>
              </a:ext>
            </a:extLst>
          </p:cNvPr>
          <p:cNvSpPr>
            <a:spLocks noGrp="1"/>
          </p:cNvSpPr>
          <p:nvPr>
            <p:ph type="title"/>
          </p:nvPr>
        </p:nvSpPr>
        <p:spPr/>
        <p:txBody>
          <a:bodyPr/>
          <a:lstStyle/>
          <a:p>
            <a:r>
              <a:rPr lang="en-US" dirty="0"/>
              <a:t>Enhanced Access to Provisional Birth Data</a:t>
            </a:r>
            <a:br>
              <a:rPr lang="en-US" dirty="0"/>
            </a:br>
            <a:r>
              <a:rPr lang="en-US" dirty="0"/>
              <a:t>via CDC WONDER</a:t>
            </a:r>
          </a:p>
        </p:txBody>
      </p:sp>
      <p:sp>
        <p:nvSpPr>
          <p:cNvPr id="3" name="Text Placeholder 2">
            <a:extLst>
              <a:ext uri="{FF2B5EF4-FFF2-40B4-BE49-F238E27FC236}">
                <a16:creationId xmlns:a16="http://schemas.microsoft.com/office/drawing/2014/main" id="{610E47F0-ED16-457A-8882-8B733ADD0BB4}"/>
              </a:ext>
            </a:extLst>
          </p:cNvPr>
          <p:cNvSpPr>
            <a:spLocks noGrp="1"/>
          </p:cNvSpPr>
          <p:nvPr>
            <p:ph type="body" sz="quarter" idx="10"/>
          </p:nvPr>
        </p:nvSpPr>
        <p:spPr/>
        <p:txBody>
          <a:bodyPr/>
          <a:lstStyle/>
          <a:p>
            <a:endParaRPr lang="en-US" dirty="0"/>
          </a:p>
          <a:p>
            <a:r>
              <a:rPr lang="en-US" dirty="0"/>
              <a:t>Currently documenting requirements with development beginning soon thereafter.</a:t>
            </a:r>
          </a:p>
          <a:p>
            <a:endParaRPr lang="en-US" dirty="0"/>
          </a:p>
          <a:p>
            <a:r>
              <a:rPr lang="en-US" dirty="0"/>
              <a:t>Expect to launch later this year.</a:t>
            </a:r>
          </a:p>
        </p:txBody>
      </p:sp>
      <p:grpSp>
        <p:nvGrpSpPr>
          <p:cNvPr id="22" name="Group 21">
            <a:extLst>
              <a:ext uri="{FF2B5EF4-FFF2-40B4-BE49-F238E27FC236}">
                <a16:creationId xmlns:a16="http://schemas.microsoft.com/office/drawing/2014/main" id="{BEFC83BC-6755-4788-88F8-28BBD1A2FD6D}"/>
              </a:ext>
              <a:ext uri="{C183D7F6-B498-43B3-948B-1728B52AA6E4}">
                <adec:decorative xmlns:adec="http://schemas.microsoft.com/office/drawing/2017/decorative" val="1"/>
              </a:ext>
            </a:extLst>
          </p:cNvPr>
          <p:cNvGrpSpPr/>
          <p:nvPr/>
        </p:nvGrpSpPr>
        <p:grpSpPr>
          <a:xfrm>
            <a:off x="7124426" y="244475"/>
            <a:ext cx="1611712" cy="1068288"/>
            <a:chOff x="6897471" y="1657350"/>
            <a:chExt cx="1611712" cy="1068288"/>
          </a:xfrm>
        </p:grpSpPr>
        <p:pic>
          <p:nvPicPr>
            <p:cNvPr id="27" name="Graphic 26">
              <a:extLst>
                <a:ext uri="{FF2B5EF4-FFF2-40B4-BE49-F238E27FC236}">
                  <a16:creationId xmlns:a16="http://schemas.microsoft.com/office/drawing/2014/main" id="{8FB451E1-C2F7-4949-AA91-354552B380B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97471" y="1657350"/>
              <a:ext cx="914400" cy="914400"/>
            </a:xfrm>
            <a:prstGeom prst="rect">
              <a:avLst/>
            </a:prstGeom>
          </p:spPr>
        </p:pic>
        <p:sp>
          <p:nvSpPr>
            <p:cNvPr id="29" name="TextBox 28">
              <a:extLst>
                <a:ext uri="{FF2B5EF4-FFF2-40B4-BE49-F238E27FC236}">
                  <a16:creationId xmlns:a16="http://schemas.microsoft.com/office/drawing/2014/main" id="{C6F09570-FA8B-442F-87AC-45B3BE8E4E63}"/>
                </a:ext>
                <a:ext uri="{C183D7F6-B498-43B3-948B-1728B52AA6E4}">
                  <adec:decorative xmlns:adec="http://schemas.microsoft.com/office/drawing/2017/decorative" val="1"/>
                </a:ext>
              </a:extLst>
            </p:cNvPr>
            <p:cNvSpPr txBox="1"/>
            <p:nvPr/>
          </p:nvSpPr>
          <p:spPr>
            <a:xfrm>
              <a:off x="7354671" y="2202418"/>
              <a:ext cx="1154512" cy="523220"/>
            </a:xfrm>
            <a:prstGeom prst="rect">
              <a:avLst/>
            </a:prstGeom>
            <a:noFill/>
          </p:spPr>
          <p:txBody>
            <a:bodyPr wrap="square" rtlCol="0">
              <a:spAutoFit/>
            </a:bodyPr>
            <a:lstStyle/>
            <a:p>
              <a:r>
                <a:rPr lang="en-US" sz="1400" b="1" dirty="0">
                  <a:solidFill>
                    <a:srgbClr val="00B050"/>
                  </a:solidFill>
                  <a:latin typeface="Calibri" panose="020F0502020204030204" pitchFamily="34" charset="0"/>
                </a:rPr>
                <a:t>planning underway</a:t>
              </a:r>
            </a:p>
          </p:txBody>
        </p:sp>
      </p:grpSp>
      <p:pic>
        <p:nvPicPr>
          <p:cNvPr id="5" name="Picture 4">
            <a:extLst>
              <a:ext uri="{FF2B5EF4-FFF2-40B4-BE49-F238E27FC236}">
                <a16:creationId xmlns:a16="http://schemas.microsoft.com/office/drawing/2014/main" id="{3F2419F7-60ED-490A-A9E7-163742CDD97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5550" y="2519542"/>
            <a:ext cx="4452900" cy="1676252"/>
          </a:xfrm>
          <a:prstGeom prst="rect">
            <a:avLst/>
          </a:prstGeom>
        </p:spPr>
      </p:pic>
    </p:spTree>
    <p:extLst>
      <p:ext uri="{BB962C8B-B14F-4D97-AF65-F5344CB8AC3E}">
        <p14:creationId xmlns:p14="http://schemas.microsoft.com/office/powerpoint/2010/main" val="3302963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0C561-932E-420A-9025-AB049606FA7B}"/>
              </a:ext>
            </a:extLst>
          </p:cNvPr>
          <p:cNvSpPr>
            <a:spLocks noGrp="1"/>
          </p:cNvSpPr>
          <p:nvPr>
            <p:ph type="title"/>
          </p:nvPr>
        </p:nvSpPr>
        <p:spPr/>
        <p:txBody>
          <a:bodyPr/>
          <a:lstStyle/>
          <a:p>
            <a:r>
              <a:rPr lang="en-US" dirty="0"/>
              <a:t>NVSS Modernization Discussion Questions</a:t>
            </a:r>
          </a:p>
        </p:txBody>
      </p:sp>
      <p:sp>
        <p:nvSpPr>
          <p:cNvPr id="3" name="Text Placeholder 2">
            <a:extLst>
              <a:ext uri="{FF2B5EF4-FFF2-40B4-BE49-F238E27FC236}">
                <a16:creationId xmlns:a16="http://schemas.microsoft.com/office/drawing/2014/main" id="{C9870C33-BAED-4222-8EED-1214D3C4D1DE}"/>
              </a:ext>
            </a:extLst>
          </p:cNvPr>
          <p:cNvSpPr>
            <a:spLocks noGrp="1"/>
          </p:cNvSpPr>
          <p:nvPr>
            <p:ph type="body" sz="quarter" idx="10"/>
          </p:nvPr>
        </p:nvSpPr>
        <p:spPr/>
        <p:txBody>
          <a:bodyPr/>
          <a:lstStyle/>
          <a:p>
            <a:endParaRPr lang="en-US" dirty="0"/>
          </a:p>
          <a:p>
            <a:r>
              <a:rPr lang="en-US" dirty="0"/>
              <a:t>Are our goals and priorities consistent with the needs of the public health surveillance and research community?</a:t>
            </a:r>
          </a:p>
          <a:p>
            <a:endParaRPr lang="en-US" dirty="0"/>
          </a:p>
          <a:p>
            <a:endParaRPr lang="en-US" dirty="0"/>
          </a:p>
          <a:p>
            <a:r>
              <a:rPr lang="en-US" dirty="0"/>
              <a:t>What are we missing in our data modernization efforts (i.e., what should we be doing that we aren’t)? </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0932241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of current state of mortality data interoperability showing manual showing manual processes and use of multiple formats for data exchange between data providers and states, states and surveillance programs,  states and NCHS, and among states.">
            <a:extLst>
              <a:ext uri="{FF2B5EF4-FFF2-40B4-BE49-F238E27FC236}">
                <a16:creationId xmlns:a16="http://schemas.microsoft.com/office/drawing/2014/main" id="{7AE24762-B639-4D46-8E34-7F1BAFF42916}"/>
              </a:ext>
            </a:extLst>
          </p:cNvPr>
          <p:cNvPicPr>
            <a:picLocks noChangeAspect="1"/>
          </p:cNvPicPr>
          <p:nvPr/>
        </p:nvPicPr>
        <p:blipFill>
          <a:blip r:embed="rId3"/>
          <a:srcRect/>
          <a:stretch/>
        </p:blipFill>
        <p:spPr>
          <a:xfrm>
            <a:off x="947183" y="820509"/>
            <a:ext cx="7190007" cy="4168383"/>
          </a:xfrm>
          <a:prstGeom prst="rect">
            <a:avLst/>
          </a:prstGeom>
        </p:spPr>
      </p:pic>
      <p:sp>
        <p:nvSpPr>
          <p:cNvPr id="8" name="Title 7">
            <a:extLst>
              <a:ext uri="{FF2B5EF4-FFF2-40B4-BE49-F238E27FC236}">
                <a16:creationId xmlns:a16="http://schemas.microsoft.com/office/drawing/2014/main" id="{F621E650-F716-4DEB-BCC4-9FF1585069BE}"/>
              </a:ext>
            </a:extLst>
          </p:cNvPr>
          <p:cNvSpPr>
            <a:spLocks noGrp="1"/>
          </p:cNvSpPr>
          <p:nvPr>
            <p:ph type="title"/>
          </p:nvPr>
        </p:nvSpPr>
        <p:spPr/>
        <p:txBody>
          <a:bodyPr/>
          <a:lstStyle/>
          <a:p>
            <a:r>
              <a:rPr lang="en-US" dirty="0"/>
              <a:t>Current State of Mortality Data Interoperability</a:t>
            </a:r>
            <a:br>
              <a:rPr lang="en-US" dirty="0"/>
            </a:br>
            <a:endParaRPr lang="en-US" dirty="0"/>
          </a:p>
        </p:txBody>
      </p:sp>
      <p:sp>
        <p:nvSpPr>
          <p:cNvPr id="2" name="TextBox 1" descr="Key for abbreviation: IJE = Inter-Jurisdictional Exchange Format&#10;">
            <a:extLst>
              <a:ext uri="{FF2B5EF4-FFF2-40B4-BE49-F238E27FC236}">
                <a16:creationId xmlns:a16="http://schemas.microsoft.com/office/drawing/2014/main" id="{C1FF6332-72DB-47D8-8A2B-F8C7A9C2C40B}"/>
              </a:ext>
            </a:extLst>
          </p:cNvPr>
          <p:cNvSpPr txBox="1"/>
          <p:nvPr/>
        </p:nvSpPr>
        <p:spPr>
          <a:xfrm>
            <a:off x="947183" y="4783632"/>
            <a:ext cx="3269474" cy="307777"/>
          </a:xfrm>
          <a:prstGeom prst="rect">
            <a:avLst/>
          </a:prstGeom>
          <a:noFill/>
        </p:spPr>
        <p:txBody>
          <a:bodyPr wrap="square" rtlCol="0">
            <a:spAutoFit/>
          </a:bodyPr>
          <a:lstStyle/>
          <a:p>
            <a:r>
              <a:rPr lang="en-US" sz="1400" dirty="0">
                <a:solidFill>
                  <a:schemeClr val="accent4">
                    <a:lumMod val="75000"/>
                  </a:schemeClr>
                </a:solidFill>
                <a:latin typeface="Calibri" panose="020F0502020204030204" pitchFamily="34" charset="0"/>
              </a:rPr>
              <a:t>IJE = Inter-Jurisdictional Exchange Format</a:t>
            </a:r>
          </a:p>
        </p:txBody>
      </p:sp>
    </p:spTree>
    <p:extLst>
      <p:ext uri="{BB962C8B-B14F-4D97-AF65-F5344CB8AC3E}">
        <p14:creationId xmlns:p14="http://schemas.microsoft.com/office/powerpoint/2010/main" val="146745007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1D6E-F3C8-C341-92B0-F7DEA8CCB82B}"/>
              </a:ext>
            </a:extLst>
          </p:cNvPr>
          <p:cNvSpPr>
            <a:spLocks noGrp="1"/>
          </p:cNvSpPr>
          <p:nvPr>
            <p:ph type="title"/>
          </p:nvPr>
        </p:nvSpPr>
        <p:spPr/>
        <p:txBody>
          <a:bodyPr/>
          <a:lstStyle/>
          <a:p>
            <a:r>
              <a:rPr lang="en-US" b="1" dirty="0"/>
              <a:t>Improved Interoperability</a:t>
            </a:r>
          </a:p>
        </p:txBody>
      </p:sp>
      <p:sp>
        <p:nvSpPr>
          <p:cNvPr id="3" name="Content Placeholder 2">
            <a:extLst>
              <a:ext uri="{FF2B5EF4-FFF2-40B4-BE49-F238E27FC236}">
                <a16:creationId xmlns:a16="http://schemas.microsoft.com/office/drawing/2014/main" id="{F9878FDD-8040-AA44-8498-47731F7B9B29}"/>
              </a:ext>
            </a:extLst>
          </p:cNvPr>
          <p:cNvSpPr>
            <a:spLocks noGrp="1"/>
          </p:cNvSpPr>
          <p:nvPr>
            <p:ph type="body" sz="quarter" idx="10"/>
          </p:nvPr>
        </p:nvSpPr>
        <p:spPr>
          <a:xfrm>
            <a:off x="457200" y="1158875"/>
            <a:ext cx="7973878" cy="3341688"/>
          </a:xfrm>
        </p:spPr>
        <p:txBody>
          <a:bodyPr>
            <a:noAutofit/>
          </a:bodyPr>
          <a:lstStyle/>
          <a:p>
            <a:r>
              <a:rPr lang="en-US" sz="2000" dirty="0"/>
              <a:t>Record level exchange</a:t>
            </a:r>
          </a:p>
          <a:p>
            <a:pPr lvl="1"/>
            <a:r>
              <a:rPr lang="en-US" sz="2000" dirty="0"/>
              <a:t>Improve timeliness both sending data to NCHS and receiving responses from NCHS</a:t>
            </a:r>
          </a:p>
          <a:p>
            <a:r>
              <a:rPr lang="en-US" sz="2000" dirty="0"/>
              <a:t>Automation</a:t>
            </a:r>
          </a:p>
          <a:p>
            <a:pPr lvl="1"/>
            <a:r>
              <a:rPr lang="en-US" sz="2000" dirty="0"/>
              <a:t>Less time shepherding the process and more time deriving value from the data</a:t>
            </a:r>
          </a:p>
          <a:p>
            <a:r>
              <a:rPr lang="en-US" sz="2000" dirty="0"/>
              <a:t>Reliability and robustness</a:t>
            </a:r>
          </a:p>
          <a:p>
            <a:pPr lvl="1"/>
            <a:r>
              <a:rPr lang="en-US" sz="2000" dirty="0"/>
              <a:t>Build reliable message delivery into the architecture</a:t>
            </a:r>
            <a:endParaRPr lang="en-US" sz="2400" dirty="0"/>
          </a:p>
        </p:txBody>
      </p:sp>
    </p:spTree>
    <p:extLst>
      <p:ext uri="{BB962C8B-B14F-4D97-AF65-F5344CB8AC3E}">
        <p14:creationId xmlns:p14="http://schemas.microsoft.com/office/powerpoint/2010/main" val="4815427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A90E-0095-C446-B5E1-6CD511BD6E75}"/>
              </a:ext>
            </a:extLst>
          </p:cNvPr>
          <p:cNvSpPr>
            <a:spLocks noGrp="1"/>
          </p:cNvSpPr>
          <p:nvPr>
            <p:ph type="title"/>
          </p:nvPr>
        </p:nvSpPr>
        <p:spPr/>
        <p:txBody>
          <a:bodyPr/>
          <a:lstStyle/>
          <a:p>
            <a:r>
              <a:rPr lang="en-US" dirty="0"/>
              <a:t>Application Programming Interface (API)</a:t>
            </a:r>
          </a:p>
        </p:txBody>
      </p:sp>
      <p:sp>
        <p:nvSpPr>
          <p:cNvPr id="3" name="Text Placeholder 2">
            <a:extLst>
              <a:ext uri="{FF2B5EF4-FFF2-40B4-BE49-F238E27FC236}">
                <a16:creationId xmlns:a16="http://schemas.microsoft.com/office/drawing/2014/main" id="{E3D3EFB3-BF82-B346-BC44-0B58E936C1A5}"/>
              </a:ext>
            </a:extLst>
          </p:cNvPr>
          <p:cNvSpPr>
            <a:spLocks noGrp="1"/>
          </p:cNvSpPr>
          <p:nvPr>
            <p:ph type="body" sz="quarter" idx="10"/>
          </p:nvPr>
        </p:nvSpPr>
        <p:spPr/>
        <p:txBody>
          <a:bodyPr/>
          <a:lstStyle/>
          <a:p>
            <a:r>
              <a:rPr lang="en-US" sz="1800" dirty="0"/>
              <a:t>The NVSS API will allow vital records jurisdiction mortality data systems to automate communication with NCHS in a robust and repeatable way.</a:t>
            </a:r>
          </a:p>
          <a:p>
            <a:pPr lvl="1"/>
            <a:r>
              <a:rPr lang="en-US" sz="1800" dirty="0"/>
              <a:t>Automation improves timeliness of data exchange and reduces burden on vital records stakeholders.</a:t>
            </a:r>
          </a:p>
          <a:p>
            <a:endParaRPr lang="en-US" sz="1800" dirty="0"/>
          </a:p>
          <a:p>
            <a:r>
              <a:rPr lang="en-US" sz="1800" dirty="0"/>
              <a:t>The NVSS API implements the NCHS Messaging Infrastructure section of the FHIR Messaging for NVSS documentation.</a:t>
            </a:r>
          </a:p>
        </p:txBody>
      </p:sp>
    </p:spTree>
    <p:extLst>
      <p:ext uri="{BB962C8B-B14F-4D97-AF65-F5344CB8AC3E}">
        <p14:creationId xmlns:p14="http://schemas.microsoft.com/office/powerpoint/2010/main" val="40843435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1D6E-F3C8-C341-92B0-F7DEA8CCB82B}"/>
              </a:ext>
            </a:extLst>
          </p:cNvPr>
          <p:cNvSpPr>
            <a:spLocks noGrp="1"/>
          </p:cNvSpPr>
          <p:nvPr>
            <p:ph type="title"/>
          </p:nvPr>
        </p:nvSpPr>
        <p:spPr/>
        <p:txBody>
          <a:bodyPr/>
          <a:lstStyle/>
          <a:p>
            <a:r>
              <a:rPr lang="en-US" b="1" dirty="0"/>
              <a:t>Fast Healthcare Interoperability Resources (FHIR) Standards</a:t>
            </a:r>
          </a:p>
        </p:txBody>
      </p:sp>
      <p:sp>
        <p:nvSpPr>
          <p:cNvPr id="3" name="Content Placeholder 2">
            <a:extLst>
              <a:ext uri="{FF2B5EF4-FFF2-40B4-BE49-F238E27FC236}">
                <a16:creationId xmlns:a16="http://schemas.microsoft.com/office/drawing/2014/main" id="{F9878FDD-8040-AA44-8498-47731F7B9B29}"/>
              </a:ext>
            </a:extLst>
          </p:cNvPr>
          <p:cNvSpPr>
            <a:spLocks noGrp="1"/>
          </p:cNvSpPr>
          <p:nvPr>
            <p:ph type="body" sz="quarter" idx="10"/>
          </p:nvPr>
        </p:nvSpPr>
        <p:spPr/>
        <p:txBody>
          <a:bodyPr>
            <a:normAutofit/>
          </a:bodyPr>
          <a:lstStyle/>
          <a:p>
            <a:r>
              <a:rPr lang="en-US" sz="1800" dirty="0"/>
              <a:t>Standard for the electronic exchange of health information.</a:t>
            </a:r>
          </a:p>
          <a:p>
            <a:r>
              <a:rPr lang="en-US" sz="1800" dirty="0"/>
              <a:t>Created by the Health Level Seven (HL7) International standards organization.</a:t>
            </a:r>
          </a:p>
          <a:p>
            <a:r>
              <a:rPr lang="en-US" sz="1800" dirty="0"/>
              <a:t>Uses standard data representations that allow health information to be reused by multiple parties for multiple purposes.</a:t>
            </a:r>
          </a:p>
          <a:p>
            <a:r>
              <a:rPr lang="en-US" sz="1800" dirty="0"/>
              <a:t>Follows the 80/20 rule: the base standard covers 80% of health use cases and is extensible to support the remaining 20%.</a:t>
            </a:r>
          </a:p>
          <a:p>
            <a:r>
              <a:rPr lang="en-US" sz="1800" dirty="0"/>
              <a:t>The Vital Records Death Reporting (VRDR) FHIR Implementation Guide builds on the base FHIR standard to support the capture and exchange of mortality data.</a:t>
            </a:r>
          </a:p>
        </p:txBody>
      </p:sp>
    </p:spTree>
    <p:extLst>
      <p:ext uri="{BB962C8B-B14F-4D97-AF65-F5344CB8AC3E}">
        <p14:creationId xmlns:p14="http://schemas.microsoft.com/office/powerpoint/2010/main" val="27025779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1D6E-F3C8-C341-92B0-F7DEA8CCB82B}"/>
              </a:ext>
            </a:extLst>
          </p:cNvPr>
          <p:cNvSpPr>
            <a:spLocks noGrp="1"/>
          </p:cNvSpPr>
          <p:nvPr>
            <p:ph type="title"/>
          </p:nvPr>
        </p:nvSpPr>
        <p:spPr/>
        <p:txBody>
          <a:bodyPr/>
          <a:lstStyle/>
          <a:p>
            <a:r>
              <a:rPr lang="en-US" b="1" dirty="0"/>
              <a:t>Why FHIR for Vital Records?</a:t>
            </a:r>
          </a:p>
        </p:txBody>
      </p:sp>
      <p:sp>
        <p:nvSpPr>
          <p:cNvPr id="3" name="Content Placeholder 2">
            <a:extLst>
              <a:ext uri="{FF2B5EF4-FFF2-40B4-BE49-F238E27FC236}">
                <a16:creationId xmlns:a16="http://schemas.microsoft.com/office/drawing/2014/main" id="{F9878FDD-8040-AA44-8498-47731F7B9B29}"/>
              </a:ext>
            </a:extLst>
          </p:cNvPr>
          <p:cNvSpPr>
            <a:spLocks noGrp="1"/>
          </p:cNvSpPr>
          <p:nvPr>
            <p:ph type="body" sz="quarter" idx="10"/>
          </p:nvPr>
        </p:nvSpPr>
        <p:spPr/>
        <p:txBody>
          <a:bodyPr>
            <a:normAutofit/>
          </a:bodyPr>
          <a:lstStyle/>
          <a:p>
            <a:r>
              <a:rPr lang="en-US" sz="1800" dirty="0"/>
              <a:t>Standardization within vital records</a:t>
            </a:r>
          </a:p>
          <a:p>
            <a:r>
              <a:rPr lang="en-US" sz="1800" dirty="0"/>
              <a:t>Standardization against non-vital records systems</a:t>
            </a:r>
          </a:p>
          <a:p>
            <a:r>
              <a:rPr lang="en-US" sz="1800" dirty="0"/>
              <a:t>Automated validation</a:t>
            </a:r>
          </a:p>
          <a:p>
            <a:r>
              <a:rPr lang="en-US" sz="1800" dirty="0"/>
              <a:t>Developer support</a:t>
            </a:r>
          </a:p>
          <a:p>
            <a:pPr lvl="1"/>
            <a:r>
              <a:rPr lang="en-US" sz="1800" dirty="0"/>
              <a:t>Common technologies</a:t>
            </a:r>
          </a:p>
          <a:p>
            <a:pPr lvl="1"/>
            <a:r>
              <a:rPr lang="en-US" sz="1800" dirty="0"/>
              <a:t>Shared tools</a:t>
            </a:r>
          </a:p>
          <a:p>
            <a:pPr lvl="1"/>
            <a:r>
              <a:rPr lang="en-US" sz="1800" dirty="0"/>
              <a:t>Large technical community</a:t>
            </a:r>
          </a:p>
          <a:p>
            <a:pPr lvl="1"/>
            <a:r>
              <a:rPr lang="en-US" sz="1800" dirty="0"/>
              <a:t>Transferable skills</a:t>
            </a:r>
          </a:p>
          <a:p>
            <a:r>
              <a:rPr lang="en-US" sz="1800" dirty="0"/>
              <a:t>Process improvements</a:t>
            </a:r>
          </a:p>
        </p:txBody>
      </p:sp>
    </p:spTree>
    <p:extLst>
      <p:ext uri="{BB962C8B-B14F-4D97-AF65-F5344CB8AC3E}">
        <p14:creationId xmlns:p14="http://schemas.microsoft.com/office/powerpoint/2010/main" val="3939214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gh-level diagram of future state of mortality data flow from data providers to NCHS.  Circles callout three specific data flows between state and NCHS, state and STEVE system, and STEVE system and NCHS as current focus areas for FHIR-based mortality data interoperability.">
            <a:extLst>
              <a:ext uri="{FF2B5EF4-FFF2-40B4-BE49-F238E27FC236}">
                <a16:creationId xmlns:a16="http://schemas.microsoft.com/office/drawing/2014/main" id="{7AE24762-B639-4D46-8E34-7F1BAFF42916}"/>
              </a:ext>
            </a:extLst>
          </p:cNvPr>
          <p:cNvPicPr>
            <a:picLocks noChangeAspect="1"/>
          </p:cNvPicPr>
          <p:nvPr/>
        </p:nvPicPr>
        <p:blipFill>
          <a:blip r:embed="rId3"/>
          <a:srcRect/>
          <a:stretch/>
        </p:blipFill>
        <p:spPr>
          <a:xfrm>
            <a:off x="689777" y="780879"/>
            <a:ext cx="7465132" cy="4178245"/>
          </a:xfrm>
          <a:prstGeom prst="rect">
            <a:avLst/>
          </a:prstGeom>
        </p:spPr>
      </p:pic>
      <p:sp>
        <p:nvSpPr>
          <p:cNvPr id="4" name="Oval 3" descr="Circles calling out three data flows between state and NCHS, state and STEVE system, and STEVE system and NCHS as current focus areas for FHIR-based mortality data interoperability.">
            <a:extLst>
              <a:ext uri="{FF2B5EF4-FFF2-40B4-BE49-F238E27FC236}">
                <a16:creationId xmlns:a16="http://schemas.microsoft.com/office/drawing/2014/main" id="{08747669-722A-6446-AF3F-AC82E217EA95}"/>
              </a:ext>
            </a:extLst>
          </p:cNvPr>
          <p:cNvSpPr/>
          <p:nvPr/>
        </p:nvSpPr>
        <p:spPr>
          <a:xfrm>
            <a:off x="4986063" y="1538642"/>
            <a:ext cx="641074" cy="3130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descr="Circles calling out three data flows between state and NCHS, state and STEVE system, and STEVE system and NCHS as current focus areas for FHIR-based mortality data interoperability.">
            <a:extLst>
              <a:ext uri="{FF2B5EF4-FFF2-40B4-BE49-F238E27FC236}">
                <a16:creationId xmlns:a16="http://schemas.microsoft.com/office/drawing/2014/main" id="{87BA0036-2BDE-C541-BFCB-EED2700BB1EB}"/>
              </a:ext>
            </a:extLst>
          </p:cNvPr>
          <p:cNvSpPr/>
          <p:nvPr/>
        </p:nvSpPr>
        <p:spPr>
          <a:xfrm>
            <a:off x="5522897" y="2541553"/>
            <a:ext cx="641074" cy="3130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descr="Circles calling out three data flows between state and NCHS, state and STEVE system, and STEVE system and NCHS as current focus areas for FHIR-based mortality data interoperability.">
            <a:extLst>
              <a:ext uri="{FF2B5EF4-FFF2-40B4-BE49-F238E27FC236}">
                <a16:creationId xmlns:a16="http://schemas.microsoft.com/office/drawing/2014/main" id="{884CB2A8-5D5D-6F4E-A8DF-91BAA72E4875}"/>
              </a:ext>
            </a:extLst>
          </p:cNvPr>
          <p:cNvSpPr/>
          <p:nvPr/>
        </p:nvSpPr>
        <p:spPr>
          <a:xfrm>
            <a:off x="6762337" y="1860326"/>
            <a:ext cx="641074" cy="3130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15D82F-9B27-46AE-8605-FA8FB1950CE0}"/>
              </a:ext>
            </a:extLst>
          </p:cNvPr>
          <p:cNvSpPr>
            <a:spLocks noGrp="1"/>
          </p:cNvSpPr>
          <p:nvPr>
            <p:ph type="title"/>
          </p:nvPr>
        </p:nvSpPr>
        <p:spPr/>
        <p:txBody>
          <a:bodyPr/>
          <a:lstStyle/>
          <a:p>
            <a:r>
              <a:rPr lang="en-US" dirty="0"/>
              <a:t>FHIR-based Mortality Data Interoperability</a:t>
            </a:r>
            <a:br>
              <a:rPr lang="en-US" dirty="0"/>
            </a:br>
            <a:endParaRPr lang="en-US" dirty="0"/>
          </a:p>
        </p:txBody>
      </p:sp>
    </p:spTree>
    <p:extLst>
      <p:ext uri="{BB962C8B-B14F-4D97-AF65-F5344CB8AC3E}">
        <p14:creationId xmlns:p14="http://schemas.microsoft.com/office/powerpoint/2010/main" val="18684510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NCEH_ATSDR_combined">
  <a:themeElements>
    <a:clrScheme name="Custom 2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alGovernementApproval xmlns="17dc328d-2e07-4fa3-bd7d-c264236764c9">No</LocalGovernementApproval>
    <Investment_x0020_Name xmlns="17dc328d-2e07-4fa3-bd7d-c264236764c9">National Vital Statistics System (NVSS) Modernization</Investment_x0020_Name>
    <Memo_x0020_Approval xmlns="17dc328d-2e07-4fa3-bd7d-c264236764c9" xsi:nil="true"/>
    <ITDG_x0020_Reviewers xmlns="17dc328d-2e07-4fa3-bd7d-c264236764c9">
      <UserInfo>
        <DisplayName/>
        <AccountId xsi:nil="true"/>
        <AccountType/>
      </UserInfo>
    </ITDG_x0020_Reviewers>
    <ReviewType xmlns="17dc328d-2e07-4fa3-bd7d-c264236764c9">Concept</ReviewType>
    <DocumentType xmlns="17dc328d-2e07-4fa3-bd7d-c264236764c9">Supporting Materials</DocumentType>
    <Memo_x0020_Approval_x0020_Details xmlns="17dc328d-2e07-4fa3-bd7d-c264236764c9" xsi:nil="true"/>
    <DocumentSetDescription xmlns="http://schemas.microsoft.com/sharepoint/v3">A modernized NVSS will be reliable, efficient, and able to provide timely high-quality data for public health surveillance to inform public policy and emergency response. This investment will provide support for bi-directional messaging and data transmission using FHIR standards, enhanced tools for internal data quality review of data received as a continuous stream of individual records rather than as large batches (as is current practice), a geocoding service that can code address on birth and death records as they are received (this is currently envisioned as a webservice), and an API enabled query system for public release of provisional death data.</DocumentSetDescription>
    <Division xmlns="17dc328d-2e07-4fa3-bd7d-c264236764c9" xsi:nil="true"/>
    <Stakeholders xmlns="17dc328d-2e07-4fa3-bd7d-c264236764c9">CDC only</Stakeholders>
    <DateReceived xmlns="17dc328d-2e07-4fa3-bd7d-c264236764c9">2021-03-22T04:00:00+00:00</DateReceived>
    <Investment_x0020_Folder_x0020_URL xmlns="17dc328d-2e07-4fa3-bd7d-c264236764c9">https://cdc.sharepoint.com/:f:/r/teams/ITDG/Reviews/National%20Vital%20Statistics%20System%20(NVSS)%20Modernization?d=w15defa18a21044769bfa308a88a16eff&amp;csf=1&amp;web=1&amp;e=t06ZKa</Investment_x0020_Folder_x0020_URL>
    <Complexity_x0020_of_x0020_Review xmlns="17dc328d-2e07-4fa3-bd7d-c264236764c9">Moderate</Complexity_x0020_of_x0020_Review>
    <New_x0020_ESC_x0020_Entry xmlns="17dc328d-2e07-4fa3-bd7d-c264236764c9">false</New_x0020_ESC_x0020_Entry>
    <DMI_x0020_or_x0020_CARES_x0020_funded xmlns="17dc328d-2e07-4fa3-bd7d-c264236764c9">true</DMI_x0020_or_x0020_CARES_x0020_funded>
    <MemoNumber xmlns="17dc328d-2e07-4fa3-bd7d-c264236764c9">098</MemoNumber>
    <Response_x0020_Related xmlns="17dc328d-2e07-4fa3-bd7d-c264236764c9">true</Response_x0020_Related>
    <DateCompleted xmlns="17dc328d-2e07-4fa3-bd7d-c264236764c9" xsi:nil="true"/>
    <LG_x0020_POC xmlns="17dc328d-2e07-4fa3-bd7d-c264236764c9">
      <UserInfo>
        <DisplayName>Brown-Scoggins, Sherry D. (CDC/DDPHSS/NCHS/OD)</DisplayName>
        <AccountId>276</AccountId>
        <AccountType/>
      </UserInfo>
    </LG_x0020_POC>
    <ITDG_Justification xmlns="17dc328d-2e07-4fa3-bd7d-c264236764c9" xsi:nil="true"/>
    <SOW_x0020_Written xmlns="17dc328d-2e07-4fa3-bd7d-c264236764c9">false</SOW_x0020_Written>
    <PoC xmlns="17dc328d-2e07-4fa3-bd7d-c264236764c9">
      <UserInfo>
        <DisplayName>Craver, James (CDC/DDPHSS/NCHS/OD)</DisplayName>
        <AccountId>852</AccountId>
        <AccountType/>
      </UserInfo>
    </PoC>
    <InvestmentType xmlns="17dc328d-2e07-4fa3-bd7d-c264236764c9">Both IT and Data</InvestmentType>
    <Category xmlns="17dc328d-2e07-4fa3-bd7d-c264236764c9">
      <Value>11</Value>
      <Value>1</Value>
    </Category>
    <FundingAmount xmlns="17dc328d-2e07-4fa3-bd7d-c264236764c9" xsi:nil="true"/>
    <DMI_x0020_Project_x0020_ID xmlns="17dc328d-2e07-4fa3-bd7d-c264236764c9" xsi:nil="true"/>
    <CIO xmlns="17dc328d-2e07-4fa3-bd7d-c264236764c9">NCHS</CIO>
    <InvestmentStatus xmlns="17dc328d-2e07-4fa3-bd7d-c264236764c9">In Process</InvestmentStatus>
    <Expected_x0020_outputs xmlns="17dc328d-2e07-4fa3-bd7d-c264236764c9">
      <Value>9</Value>
    </Expected_x0020_output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8C4A5CD9282C5479EC7A4E778BAA974" ma:contentTypeVersion="52" ma:contentTypeDescription="Create a new document." ma:contentTypeScope="" ma:versionID="1ae6aa5ca5f24547eff94c9c54418457">
  <xsd:schema xmlns:xsd="http://www.w3.org/2001/XMLSchema" xmlns:xs="http://www.w3.org/2001/XMLSchema" xmlns:p="http://schemas.microsoft.com/office/2006/metadata/properties" xmlns:ns1="http://schemas.microsoft.com/sharepoint/v3" xmlns:ns2="17dc328d-2e07-4fa3-bd7d-c264236764c9" xmlns:ns3="440e0bed-cb11-447f-bdbc-01a2b95dba9d" targetNamespace="http://schemas.microsoft.com/office/2006/metadata/properties" ma:root="true" ma:fieldsID="223d1ff1266d3299423d786f8164b445" ns1:_="" ns2:_="" ns3:_="">
    <xsd:import namespace="http://schemas.microsoft.com/sharepoint/v3"/>
    <xsd:import namespace="17dc328d-2e07-4fa3-bd7d-c264236764c9"/>
    <xsd:import namespace="440e0bed-cb11-447f-bdbc-01a2b95dba9d"/>
    <xsd:element name="properties">
      <xsd:complexType>
        <xsd:sequence>
          <xsd:element name="documentManagement">
            <xsd:complexType>
              <xsd:all>
                <xsd:element ref="ns2:MemoNumber" minOccurs="0"/>
                <xsd:element ref="ns2:ReviewType" minOccurs="0"/>
                <xsd:element ref="ns2:CIO" minOccurs="0"/>
                <xsd:element ref="ns2:Division" minOccurs="0"/>
                <xsd:element ref="ns2:PoC" minOccurs="0"/>
                <xsd:element ref="ns2:DocumentType" minOccurs="0"/>
                <xsd:element ref="ns2:InvestmentStatus" minOccurs="0"/>
                <xsd:element ref="ns2:Complexity_x0020_of_x0020_Review" minOccurs="0"/>
                <xsd:element ref="ns2:Response_x0020_Related" minOccurs="0"/>
                <xsd:element ref="ns2:Stakeholders" minOccurs="0"/>
                <xsd:element ref="ns2:New_x0020_ESC_x0020_Entry" minOccurs="0"/>
                <xsd:element ref="ns2:Category" minOccurs="0"/>
                <xsd:element ref="ns2:Expected_x0020_outputs" minOccurs="0"/>
                <xsd:element ref="ns2:SOW_x0020_Written" minOccurs="0"/>
                <xsd:element ref="ns2:LG_x0020_POC" minOccurs="0"/>
                <xsd:element ref="ns2:Memo_x0020_Approval" minOccurs="0"/>
                <xsd:element ref="ns2:Memo_x0020_Approval_x0020_Details" minOccurs="0"/>
                <xsd:element ref="ns1:DocumentSetDescription"/>
                <xsd:element ref="ns2:MediaServiceMetadata" minOccurs="0"/>
                <xsd:element ref="ns2:MediaServiceFastMetadata" minOccurs="0"/>
                <xsd:element ref="ns2:ITDG_x0020_Reviewers" minOccurs="0"/>
                <xsd:element ref="ns2:ITDG_Justification" minOccurs="0"/>
                <xsd:element ref="ns2:InvestmentType"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FundingAmount" minOccurs="0"/>
                <xsd:element ref="ns2:LocalGovernementApproval" minOccurs="0"/>
                <xsd:element ref="ns2:DateReceived" minOccurs="0"/>
                <xsd:element ref="ns2:DateCompleted" minOccurs="0"/>
                <xsd:element ref="ns2:Investment_x0020_Name" minOccurs="0"/>
                <xsd:element ref="ns2:Investment_x0020_Folder_x0020_URL" minOccurs="0"/>
                <xsd:element ref="ns2:DMI_x0020_or_x0020_CARES_x0020_funded" minOccurs="0"/>
                <xsd:element ref="ns2:DMI_x0020_Project_x0020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9"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dc328d-2e07-4fa3-bd7d-c264236764c9" elementFormDefault="qualified">
    <xsd:import namespace="http://schemas.microsoft.com/office/2006/documentManagement/types"/>
    <xsd:import namespace="http://schemas.microsoft.com/office/infopath/2007/PartnerControls"/>
    <xsd:element name="MemoNumber" ma:index="2" nillable="true" ma:displayName="ReviewNumber" ma:format="Dropdown" ma:internalName="MemoNumber" ma:readOnly="false">
      <xsd:simpleType>
        <xsd:restriction base="dms:Text">
          <xsd:maxLength value="255"/>
        </xsd:restriction>
      </xsd:simpleType>
    </xsd:element>
    <xsd:element name="ReviewType" ma:index="3" nillable="true" ma:displayName="ReviewType" ma:format="Dropdown" ma:internalName="ReviewType" ma:readOnly="false">
      <xsd:simpleType>
        <xsd:restriction base="dms:Choice">
          <xsd:enumeration value="COVID"/>
          <xsd:enumeration value="Concept"/>
          <xsd:enumeration value="Major Modification"/>
        </xsd:restriction>
      </xsd:simpleType>
    </xsd:element>
    <xsd:element name="CIO" ma:index="4" nillable="true" ma:displayName="CIO" ma:internalName="CIO" ma:readOnly="false">
      <xsd:simpleType>
        <xsd:restriction base="dms:Text">
          <xsd:maxLength value="255"/>
        </xsd:restriction>
      </xsd:simpleType>
    </xsd:element>
    <xsd:element name="Division" ma:index="5" nillable="true" ma:displayName="Division" ma:internalName="Division" ma:readOnly="false">
      <xsd:simpleType>
        <xsd:restriction base="dms:Text">
          <xsd:maxLength value="255"/>
        </xsd:restriction>
      </xsd:simpleType>
    </xsd:element>
    <xsd:element name="PoC" ma:index="6" nillable="true" ma:displayName="PoC" ma:list="UserInfo" ma:SharePointGroup="0" ma:internalName="PoC"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Type" ma:index="7" nillable="true" ma:displayName="Document Type" ma:format="Dropdown" ma:internalName="DocumentType">
      <xsd:simpleType>
        <xsd:restriction base="dms:Choice">
          <xsd:enumeration value="Review Request (BNS)"/>
          <xsd:enumeration value="Review Checklist"/>
          <xsd:enumeration value="Decision Memo"/>
          <xsd:enumeration value="Supporting Materials"/>
          <xsd:enumeration value="ICE/STARS Waiver"/>
        </xsd:restriction>
      </xsd:simpleType>
    </xsd:element>
    <xsd:element name="InvestmentStatus" ma:index="8" nillable="true" ma:displayName="InvestmentStatus" ma:default="New" ma:format="Dropdown" ma:internalName="InvestmentStatus" ma:readOnly="false">
      <xsd:simpleType>
        <xsd:restriction base="dms:Choice">
          <xsd:enumeration value="New"/>
          <xsd:enumeration value="On Hold"/>
          <xsd:enumeration value="In Process"/>
          <xsd:enumeration value="Approved"/>
          <xsd:enumeration value="Approved with Conditions"/>
          <xsd:enumeration value="Collaborating with similar effort"/>
          <xsd:enumeration value="Withdrawn"/>
          <xsd:enumeration value="Rejected"/>
          <xsd:enumeration value="Does not require ITDG review"/>
        </xsd:restriction>
      </xsd:simpleType>
    </xsd:element>
    <xsd:element name="Complexity_x0020_of_x0020_Review" ma:index="9" nillable="true" ma:displayName="Complexity of Review" ma:default="Low" ma:format="Dropdown" ma:internalName="Complexity_x0020_of_x0020_Review" ma:readOnly="false">
      <xsd:simpleType>
        <xsd:restriction base="dms:Choice">
          <xsd:enumeration value="Low"/>
          <xsd:enumeration value="Moderate"/>
          <xsd:enumeration value="High"/>
        </xsd:restriction>
      </xsd:simpleType>
    </xsd:element>
    <xsd:element name="Response_x0020_Related" ma:index="10" nillable="true" ma:displayName="Response Related" ma:default="1" ma:internalName="Response_x0020_Related" ma:readOnly="false">
      <xsd:simpleType>
        <xsd:restriction base="dms:Boolean"/>
      </xsd:simpleType>
    </xsd:element>
    <xsd:element name="Stakeholders" ma:index="11" nillable="true" ma:displayName="Stakeholders" ma:default="CDC only" ma:format="Dropdown" ma:internalName="Stakeholders" ma:readOnly="false">
      <xsd:simpleType>
        <xsd:union memberTypes="dms:Text">
          <xsd:simpleType>
            <xsd:restriction base="dms:Choice">
              <xsd:enumeration value="CDC only"/>
              <xsd:enumeration value="APHL"/>
              <xsd:enumeration value="STLT Partners"/>
              <xsd:enumeration value="Laboratories"/>
              <xsd:enumeration value="Hospitals/Healthcare Providers"/>
              <xsd:enumeration value="Other"/>
            </xsd:restriction>
          </xsd:simpleType>
        </xsd:union>
      </xsd:simpleType>
    </xsd:element>
    <xsd:element name="New_x0020_ESC_x0020_Entry" ma:index="12" nillable="true" ma:displayName="New ESC Entry" ma:default="1" ma:internalName="New_x0020_ESC_x0020_Entry" ma:readOnly="false">
      <xsd:simpleType>
        <xsd:restriction base="dms:Boolean"/>
      </xsd:simpleType>
    </xsd:element>
    <xsd:element name="Category" ma:index="13" nillable="true" ma:displayName="Category" ma:list="{82062e26-aeae-4d0e-b6d1-1b6159f3b8fd}" ma:internalName="Category" ma:readOnly="false" ma:showField="Title">
      <xsd:complexType>
        <xsd:complexContent>
          <xsd:extension base="dms:MultiChoiceLookup">
            <xsd:sequence>
              <xsd:element name="Value" type="dms:Lookup" maxOccurs="unbounded" minOccurs="0" nillable="true"/>
            </xsd:sequence>
          </xsd:extension>
        </xsd:complexContent>
      </xsd:complexType>
    </xsd:element>
    <xsd:element name="Expected_x0020_outputs" ma:index="14" nillable="true" ma:displayName="Expected outputs" ma:list="{e127f815-e4e0-46b9-9fab-0eb7cb933a91}" ma:internalName="Expected_x0020_output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SOW_x0020_Written" ma:index="15" nillable="true" ma:displayName="SOW Written" ma:default="0" ma:internalName="SOW_x0020_Written" ma:readOnly="false">
      <xsd:simpleType>
        <xsd:restriction base="dms:Boolean"/>
      </xsd:simpleType>
    </xsd:element>
    <xsd:element name="LG_x0020_POC" ma:index="16" nillable="true" ma:displayName="LG POC" ma:list="UserInfo" ma:SharePointGroup="0" ma:internalName="LG_x0020_POC"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o_x0020_Approval" ma:index="17" nillable="true" ma:displayName="Memo Status" ma:internalName="Memo_x0020_Approval" ma:readOnly="false">
      <xsd:simpleType>
        <xsd:restriction base="dms:Note">
          <xsd:maxLength value="255"/>
        </xsd:restriction>
      </xsd:simpleType>
    </xsd:element>
    <xsd:element name="Memo_x0020_Approval_x0020_Details" ma:index="18" nillable="true" ma:displayName="Memo Approval Details" ma:internalName="Memo_x0020_Approval_x0020_Details" ma:readOnly="false">
      <xsd:simpleType>
        <xsd:restriction base="dms:Note">
          <xsd:maxLength value="255"/>
        </xsd:restriction>
      </xsd:simple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ITDG_x0020_Reviewers" ma:index="23" nillable="true" ma:displayName="ITDG Reviewers" ma:hidden="true" ma:list="UserInfo" ma:SharePointGroup="0" ma:internalName="ITDG_x0020_Reviewers"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TDG_Justification" ma:index="24" nillable="true" ma:displayName="Comments" ma:description="ITDG Review Process Comments" ma:format="Dropdown" ma:internalName="ITDG_Justification">
      <xsd:simpleType>
        <xsd:restriction base="dms:Note">
          <xsd:maxLength value="255"/>
        </xsd:restriction>
      </xsd:simpleType>
    </xsd:element>
    <xsd:element name="InvestmentType" ma:index="25" nillable="true" ma:displayName="InvestmentType" ma:format="Dropdown" ma:hidden="true" ma:internalName="InvestmentType" ma:readOnly="false">
      <xsd:simpleType>
        <xsd:restriction base="dms:Choice">
          <xsd:enumeration value="IT"/>
          <xsd:enumeration value="Data"/>
          <xsd:enumeration value="Both IT and Data"/>
        </xsd:restriction>
      </xsd:simpleType>
    </xsd:element>
    <xsd:element name="MediaServiceAutoTags" ma:index="28" nillable="true" ma:displayName="Tags" ma:hidden="true" ma:internalName="MediaServiceAutoTags" ma:readOnly="true">
      <xsd:simpleType>
        <xsd:restriction base="dms:Text"/>
      </xsd:simpleType>
    </xsd:element>
    <xsd:element name="MediaServiceOCR" ma:index="29" nillable="true" ma:displayName="Extracted Text" ma:hidden="true" ma:internalName="MediaServiceOCR" ma:readOnly="true">
      <xsd:simpleType>
        <xsd:restriction base="dms:Note"/>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FundingAmount" ma:index="32" nillable="true" ma:displayName="FundingAmount" ma:decimals="0" ma:hidden="true" ma:LCID="1033" ma:internalName="FundingAmount" ma:readOnly="false">
      <xsd:simpleType>
        <xsd:restriction base="dms:Currency"/>
      </xsd:simpleType>
    </xsd:element>
    <xsd:element name="LocalGovernementApproval" ma:index="33" nillable="true" ma:displayName="LocalGovernanceApproval" ma:format="Dropdown" ma:hidden="true" ma:internalName="LocalGovernementApproval" ma:readOnly="false">
      <xsd:simpleType>
        <xsd:restriction base="dms:Choice">
          <xsd:enumeration value="Yes"/>
          <xsd:enumeration value="No"/>
          <xsd:enumeration value="NA"/>
        </xsd:restriction>
      </xsd:simpleType>
    </xsd:element>
    <xsd:element name="DateReceived" ma:index="34" nillable="true" ma:displayName="DateReceived" ma:format="DateOnly" ma:hidden="true" ma:internalName="DateReceived" ma:readOnly="false">
      <xsd:simpleType>
        <xsd:restriction base="dms:DateTime"/>
      </xsd:simpleType>
    </xsd:element>
    <xsd:element name="DateCompleted" ma:index="35" nillable="true" ma:displayName="DateCompleted" ma:format="DateOnly" ma:hidden="true" ma:internalName="DateCompleted" ma:readOnly="false">
      <xsd:simpleType>
        <xsd:restriction base="dms:DateTime"/>
      </xsd:simpleType>
    </xsd:element>
    <xsd:element name="Investment_x0020_Name" ma:index="41" nillable="true" ma:displayName="Investment Name" ma:internalName="Investment_x0020_Name">
      <xsd:simpleType>
        <xsd:restriction base="dms:Text">
          <xsd:maxLength value="255"/>
        </xsd:restriction>
      </xsd:simpleType>
    </xsd:element>
    <xsd:element name="Investment_x0020_Folder_x0020_URL" ma:index="42" nillable="true" ma:displayName="Investment Folder URL" ma:internalName="Investment_x0020_Folder_x0020_URL">
      <xsd:simpleType>
        <xsd:restriction base="dms:Note"/>
      </xsd:simpleType>
    </xsd:element>
    <xsd:element name="DMI_x0020_or_x0020_CARES_x0020_funded" ma:index="43" nillable="true" ma:displayName="DMI or CARES funded" ma:default="1" ma:internalName="DMI_x0020_or_x0020_CARES_x0020_funded">
      <xsd:simpleType>
        <xsd:restriction base="dms:Boolean"/>
      </xsd:simpleType>
    </xsd:element>
    <xsd:element name="DMI_x0020_Project_x0020_ID" ma:index="44" nillable="true" ma:displayName="DMI Project ID" ma:internalName="DMI_x0020_Project_x0020_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0e0bed-cb11-447f-bdbc-01a2b95dba9d" elementFormDefault="qualified">
    <xsd:import namespace="http://schemas.microsoft.com/office/2006/documentManagement/types"/>
    <xsd:import namespace="http://schemas.microsoft.com/office/infopath/2007/PartnerControls"/>
    <xsd:element name="SharedWithUsers" ma:index="26"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BFDBE7-DF54-4A3A-9C5F-951A7F548822}">
  <ds:schemaRefs>
    <ds:schemaRef ds:uri="http://schemas.microsoft.com/sharepoint/v3"/>
    <ds:schemaRef ds:uri="http://purl.org/dc/elements/1.1/"/>
    <ds:schemaRef ds:uri="http://schemas.microsoft.com/office/infopath/2007/PartnerControls"/>
    <ds:schemaRef ds:uri="17dc328d-2e07-4fa3-bd7d-c264236764c9"/>
    <ds:schemaRef ds:uri="http://purl.org/dc/dcmitype/"/>
    <ds:schemaRef ds:uri="http://schemas.microsoft.com/office/2006/documentManagement/types"/>
    <ds:schemaRef ds:uri="http://purl.org/dc/terms/"/>
    <ds:schemaRef ds:uri="440e0bed-cb11-447f-bdbc-01a2b95dba9d"/>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370DBD9-1CB7-4C06-8FA5-ED92B8A355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7dc328d-2e07-4fa3-bd7d-c264236764c9"/>
    <ds:schemaRef ds:uri="440e0bed-cb11-447f-bdbc-01a2b95dba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3FFCB0-B49E-4077-AFCA-EA2165975E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11856</TotalTime>
  <Words>1931</Words>
  <Application>Microsoft Office PowerPoint</Application>
  <PresentationFormat>On-screen Show (16:9)</PresentationFormat>
  <Paragraphs>232</Paragraphs>
  <Slides>34</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Calibri Light</vt:lpstr>
      <vt:lpstr>Myriad Web Pro</vt:lpstr>
      <vt:lpstr>Calibri</vt:lpstr>
      <vt:lpstr>Courier New</vt:lpstr>
      <vt:lpstr>Wingdings</vt:lpstr>
      <vt:lpstr>Arial</vt:lpstr>
      <vt:lpstr>NCEH_ATSDR_combined</vt:lpstr>
      <vt:lpstr>Office Theme</vt:lpstr>
      <vt:lpstr>Data Modernization Initiative: Updates from the National Vital Statistics System (NVSS)</vt:lpstr>
      <vt:lpstr>NVSS Modernization</vt:lpstr>
      <vt:lpstr>Interoperability: APIs and FHIR Standards</vt:lpstr>
      <vt:lpstr>Current State of Mortality Data Interoperability </vt:lpstr>
      <vt:lpstr>Improved Interoperability</vt:lpstr>
      <vt:lpstr>Application Programming Interface (API)</vt:lpstr>
      <vt:lpstr>Fast Healthcare Interoperability Resources (FHIR) Standards</vt:lpstr>
      <vt:lpstr>Why FHIR for Vital Records?</vt:lpstr>
      <vt:lpstr>FHIR-based Mortality Data Interoperability </vt:lpstr>
      <vt:lpstr>Application Programming Interfaces (APIs)</vt:lpstr>
      <vt:lpstr>VRDR STU v1.3 FHIR Implementation Guide  http://build.fhir.org/ig/HL7/vrdr/  </vt:lpstr>
      <vt:lpstr>Vital Records Messaging FHIR Implementation Guide http://build.fhir.org/ig/nightingaleproject/vital_records_fhir_messaging_ig/ </vt:lpstr>
      <vt:lpstr>Vital Statistics Modernization Community of Practice</vt:lpstr>
      <vt:lpstr>From an Implementers’ Community to a Community of Practice</vt:lpstr>
      <vt:lpstr>Vital Statistics Modernization Community of Practice</vt:lpstr>
      <vt:lpstr>Goals of the Vital Statistics Modernization Community of Practice</vt:lpstr>
      <vt:lpstr>Vital Statistics Modernization Community of Practice Offerings</vt:lpstr>
      <vt:lpstr>Active and Engaged Community</vt:lpstr>
      <vt:lpstr>NCHS hosted Quarterly Testing Events  (aka mini connect-a-thons)</vt:lpstr>
      <vt:lpstr>Coordinating Office for Medical Examiners and Coroners (COMEC)</vt:lpstr>
      <vt:lpstr>FHIR-based Mortality Data Interoperability </vt:lpstr>
      <vt:lpstr>Medicolegal Death Investigation (MDI) Data Modernization</vt:lpstr>
      <vt:lpstr>MDI STU v1.0 FHIR Implementation Guide http://hl7.org/fhir/us/mdi/2022MAY/index.html </vt:lpstr>
      <vt:lpstr>MDI Data: Commonly Exchanged</vt:lpstr>
      <vt:lpstr>MedCoder - Cause of Death Coding System</vt:lpstr>
      <vt:lpstr>MedCoder</vt:lpstr>
      <vt:lpstr>MedCoder Evaluation – Approach and Objectives</vt:lpstr>
      <vt:lpstr>MedCoder Evaluation - Results</vt:lpstr>
      <vt:lpstr>MedCoder Implementation</vt:lpstr>
      <vt:lpstr>Data Dissemination</vt:lpstr>
      <vt:lpstr>Improved Timeliness of Provisional Drug Overdose Counts</vt:lpstr>
      <vt:lpstr>Enhanced Access to Provisional Mortality Data via CDC WONDER</vt:lpstr>
      <vt:lpstr>Enhanced Access to Provisional Birth Data via CDC WONDER</vt:lpstr>
      <vt:lpstr>NVSS Modernization Discussion Questions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Moore, Jennifer A. (CDC/DDPHSS/NCHS/OD)</cp:lastModifiedBy>
  <cp:revision>287</cp:revision>
  <cp:lastPrinted>2022-05-19T19:11:48Z</cp:lastPrinted>
  <dcterms:created xsi:type="dcterms:W3CDTF">2011-03-17T17:43:16Z</dcterms:created>
  <dcterms:modified xsi:type="dcterms:W3CDTF">2022-06-09T17:33:29Z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0x010100E8C4A5CD9282C5479EC7A4E778BAA974</vt:lpwstr>
  </property>
  <property fmtid="{D5CDD505-2E9C-101B-9397-08002B2CF9AE}" pid="4" name="_docset_NoMedatataSyncRequired">
    <vt:lpwstr>True</vt:lpwstr>
  </property>
  <property fmtid="{D5CDD505-2E9C-101B-9397-08002B2CF9AE}" pid="5" name="MSIP_Label_7b94a7b8-f06c-4dfe-bdcc-9b548fd58c31_Enabled">
    <vt:lpwstr>true</vt:lpwstr>
  </property>
  <property fmtid="{D5CDD505-2E9C-101B-9397-08002B2CF9AE}" pid="6" name="MSIP_Label_7b94a7b8-f06c-4dfe-bdcc-9b548fd58c31_SetDate">
    <vt:lpwstr>2021-04-07T13:34:45Z</vt:lpwstr>
  </property>
  <property fmtid="{D5CDD505-2E9C-101B-9397-08002B2CF9AE}" pid="7" name="MSIP_Label_7b94a7b8-f06c-4dfe-bdcc-9b548fd58c31_Method">
    <vt:lpwstr>Privileged</vt:lpwstr>
  </property>
  <property fmtid="{D5CDD505-2E9C-101B-9397-08002B2CF9AE}" pid="8" name="MSIP_Label_7b94a7b8-f06c-4dfe-bdcc-9b548fd58c31_Name">
    <vt:lpwstr>7b94a7b8-f06c-4dfe-bdcc-9b548fd58c31</vt:lpwstr>
  </property>
  <property fmtid="{D5CDD505-2E9C-101B-9397-08002B2CF9AE}" pid="9" name="MSIP_Label_7b94a7b8-f06c-4dfe-bdcc-9b548fd58c31_SiteId">
    <vt:lpwstr>9ce70869-60db-44fd-abe8-d2767077fc8f</vt:lpwstr>
  </property>
  <property fmtid="{D5CDD505-2E9C-101B-9397-08002B2CF9AE}" pid="10" name="MSIP_Label_7b94a7b8-f06c-4dfe-bdcc-9b548fd58c31_ActionId">
    <vt:lpwstr>2fb284b4-9ecb-45af-a0e5-70ad4bdd3176</vt:lpwstr>
  </property>
  <property fmtid="{D5CDD505-2E9C-101B-9397-08002B2CF9AE}" pid="11" name="MSIP_Label_7b94a7b8-f06c-4dfe-bdcc-9b548fd58c31_ContentBits">
    <vt:lpwstr>0</vt:lpwstr>
  </property>
</Properties>
</file>