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66" r:id="rId3"/>
    <p:sldMasterId id="2147483677" r:id="rId4"/>
  </p:sldMasterIdLst>
  <p:notesMasterIdLst>
    <p:notesMasterId r:id="rId11"/>
  </p:notesMasterIdLst>
  <p:sldIdLst>
    <p:sldId id="257" r:id="rId5"/>
    <p:sldId id="2145706678" r:id="rId6"/>
    <p:sldId id="2145706835" r:id="rId7"/>
    <p:sldId id="2145706853" r:id="rId8"/>
    <p:sldId id="2145706854" r:id="rId9"/>
    <p:sldId id="1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or's Update" id="{50E3D89D-7B01-4BE4-8F26-5191F909B2DE}">
          <p14:sldIdLst>
            <p14:sldId id="257"/>
            <p14:sldId id="2145706678"/>
            <p14:sldId id="2145706835"/>
            <p14:sldId id="2145706853"/>
            <p14:sldId id="2145706854"/>
            <p14:sldId id="1258"/>
          </p14:sldIdLst>
        </p14:section>
        <p14:section name="Pending" id="{2B202EE3-EAD8-4360-8B01-70C512A652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1A3D6E-BF9D-78B1-A995-406706792B82}" name="Walters, Meagan (CDC/DDPHSS/NCHS/OD)" initials="WM(" userId="S::qhg7@cdc.gov::0f173902-5f0a-4f96-a7ba-a51e2720142f" providerId="AD"/>
  <p188:author id="{79034974-A2AD-EE53-B9B8-D967C522E037}" name="Michaelis, Naomi (CDC/DDPHSS/NCHS/OD)" initials="MN(" userId="S::kan0@cdc.gov::63af00aa-244c-4721-90cc-9a1676d6ddc7" providerId="AD"/>
  <p188:author id="{52C04577-1C53-8D4E-8EE9-C1D46F753544}" name="Castillo, Shirley (CDC/DDPHSS/NCHS/OD)" initials="CS(" userId="S::smx8@cdc.gov::44ad7944-50eb-44ef-b49f-62243268de53" providerId="AD"/>
  <p188:author id="{CD04A6D6-E98B-86C7-3639-A81B12EE0BFC}" name="Hanks, Mahogany (CDC/DDPHSS/NCHS/OD) (CTR)" initials="HM((" userId="S::pii6@cdc.gov::5ae2d813-5271-4c02-b127-b1aa5d27d9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EA5"/>
    <a:srgbClr val="006859"/>
    <a:srgbClr val="FFFFFF"/>
    <a:srgbClr val="000000"/>
    <a:srgbClr val="003399"/>
    <a:srgbClr val="018BB0"/>
    <a:srgbClr val="CF6F19"/>
    <a:srgbClr val="D59F0F"/>
    <a:srgbClr val="FFD302"/>
    <a:srgbClr val="B9A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8" autoAdjust="0"/>
    <p:restoredTop sz="86420" autoAdjust="0"/>
  </p:normalViewPr>
  <p:slideViewPr>
    <p:cSldViewPr snapToGrid="0">
      <p:cViewPr varScale="1">
        <p:scale>
          <a:sx n="79" d="100"/>
          <a:sy n="79" d="100"/>
        </p:scale>
        <p:origin x="126" y="8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AE0D2-AE6E-4AAF-A254-2E1CC313C2C5}"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6E5B0-C137-475B-9C4E-B187E16ED2B1}" type="slidenum">
              <a:rPr lang="en-US" smtClean="0"/>
              <a:t>‹#›</a:t>
            </a:fld>
            <a:endParaRPr lang="en-US"/>
          </a:p>
        </p:txBody>
      </p:sp>
    </p:spTree>
    <p:extLst>
      <p:ext uri="{BB962C8B-B14F-4D97-AF65-F5344CB8AC3E}">
        <p14:creationId xmlns:p14="http://schemas.microsoft.com/office/powerpoint/2010/main" val="186013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solidFill>
                  <a:schemeClr val="tx1"/>
                </a:solidFill>
              </a:rPr>
              <a:t>Provide fast and detailed estimates for small groups or areas</a:t>
            </a:r>
          </a:p>
          <a:p>
            <a:pPr lvl="1"/>
            <a:r>
              <a:rPr lang="en-US" dirty="0">
                <a:solidFill>
                  <a:schemeClr val="tx1"/>
                </a:solidFill>
              </a:rPr>
              <a:t>Reduce manual processes for modeling and analysis</a:t>
            </a:r>
          </a:p>
          <a:p>
            <a:pPr lvl="1"/>
            <a:r>
              <a:rPr lang="en-US" dirty="0">
                <a:solidFill>
                  <a:schemeClr val="tx1"/>
                </a:solidFill>
              </a:rPr>
              <a:t>Provide </a:t>
            </a:r>
            <a:r>
              <a:rPr lang="en-US" u="sng" dirty="0">
                <a:solidFill>
                  <a:schemeClr val="tx1"/>
                </a:solidFill>
              </a:rPr>
              <a:t>relevant </a:t>
            </a:r>
            <a:r>
              <a:rPr lang="en-US" dirty="0">
                <a:solidFill>
                  <a:schemeClr val="tx1"/>
                </a:solidFill>
              </a:rPr>
              <a:t>data for evidence-based decision-making</a:t>
            </a:r>
          </a:p>
          <a:p>
            <a:pPr lvl="1"/>
            <a:r>
              <a:rPr lang="en-US" dirty="0">
                <a:solidFill>
                  <a:schemeClr val="tx1"/>
                </a:solidFill>
              </a:rPr>
              <a:t>Track public health priorities and health equity in near-real time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52081-93BD-43A3-B68A-DF9377D5B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8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Automated statistical modeling to produce early, small area/domain estimates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752081-93BD-43A3-B68A-DF9377D5B3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0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020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5573234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6566545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0182286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81955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
        <p:nvSpPr>
          <p:cNvPr id="18" name="Text Placeholder 2">
            <a:extLst>
              <a:ext uri="{FF2B5EF4-FFF2-40B4-BE49-F238E27FC236}">
                <a16:creationId xmlns:a16="http://schemas.microsoft.com/office/drawing/2014/main" id="{83883BE7-1488-45BD-8A9E-256699B13004}"/>
              </a:ext>
            </a:extLst>
          </p:cNvPr>
          <p:cNvSpPr>
            <a:spLocks noGrp="1"/>
          </p:cNvSpPr>
          <p:nvPr>
            <p:ph type="body" sz="quarter" idx="11" hasCustomPrompt="1"/>
          </p:nvPr>
        </p:nvSpPr>
        <p:spPr>
          <a:xfrm>
            <a:off x="457199" y="183074"/>
            <a:ext cx="8799453" cy="762458"/>
          </a:xfrm>
        </p:spPr>
        <p:txBody>
          <a:bodyPr/>
          <a:lstStyle>
            <a:lvl1pPr marL="0" indent="0">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chemeClr val="bg1"/>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52752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71010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59367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588517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207628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6985627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2"/>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6"/>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1"/>
            <a:ext cx="10839491"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200" y="2738309"/>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4"/>
            <a:ext cx="8430715" cy="1279663"/>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201" y="190594"/>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2" y="85079"/>
            <a:ext cx="1652455" cy="947351"/>
          </a:xfrm>
          <a:prstGeom prst="rect">
            <a:avLst/>
          </a:prstGeom>
        </p:spPr>
      </p:pic>
    </p:spTree>
    <p:extLst>
      <p:ext uri="{BB962C8B-B14F-4D97-AF65-F5344CB8AC3E}">
        <p14:creationId xmlns:p14="http://schemas.microsoft.com/office/powerpoint/2010/main" val="2874216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5473235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9"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55" indent="-457155">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722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330C-9A46-4DAD-B3C8-36DE2A14F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832F-7D0B-4BD7-B450-DE00F141E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35A17-E39F-4B6F-8909-B467657E0E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B6C7A8-534E-4792-BC67-11D035C3E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37B6F-A9D5-44CA-B52F-48486FF1C782}"/>
              </a:ext>
            </a:extLst>
          </p:cNvPr>
          <p:cNvSpPr>
            <a:spLocks noGrp="1"/>
          </p:cNvSpPr>
          <p:nvPr>
            <p:ph type="sldNum" sz="quarter" idx="12"/>
          </p:nvPr>
        </p:nvSpPr>
        <p:spPr/>
        <p:txBody>
          <a:bodyPr/>
          <a:lstStyle/>
          <a:p>
            <a:fld id="{6A722CA6-B8C4-4FB6-8D48-776B49565392}" type="slidenum">
              <a:rPr lang="en-US" smtClean="0"/>
              <a:t>‹#›</a:t>
            </a:fld>
            <a:endParaRPr lang="en-US"/>
          </a:p>
        </p:txBody>
      </p:sp>
    </p:spTree>
    <p:extLst>
      <p:ext uri="{BB962C8B-B14F-4D97-AF65-F5344CB8AC3E}">
        <p14:creationId xmlns:p14="http://schemas.microsoft.com/office/powerpoint/2010/main" val="103795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FFFFD-1B71-AD7F-9BCD-C051F6720A53}"/>
              </a:ext>
            </a:extLst>
          </p:cNvPr>
          <p:cNvSpPr/>
          <p:nvPr userDrawn="1"/>
        </p:nvSpPr>
        <p:spPr>
          <a:xfrm>
            <a:off x="6096000" y="0"/>
            <a:ext cx="6096000" cy="6858000"/>
          </a:xfrm>
          <a:prstGeom prst="rect">
            <a:avLst/>
          </a:prstGeom>
          <a:gradFill>
            <a:gsLst>
              <a:gs pos="0">
                <a:srgbClr val="006858"/>
              </a:gs>
              <a:gs pos="100000">
                <a:srgbClr val="013B31"/>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4" name="Title 1">
            <a:extLst>
              <a:ext uri="{FF2B5EF4-FFF2-40B4-BE49-F238E27FC236}">
                <a16:creationId xmlns:a16="http://schemas.microsoft.com/office/drawing/2014/main" id="{6AFFD44E-7B8D-B5C2-2514-304E28801635}"/>
              </a:ext>
            </a:extLst>
          </p:cNvPr>
          <p:cNvSpPr>
            <a:spLocks noGrp="1"/>
          </p:cNvSpPr>
          <p:nvPr>
            <p:ph type="title"/>
          </p:nvPr>
        </p:nvSpPr>
        <p:spPr>
          <a:xfrm>
            <a:off x="844410" y="1074101"/>
            <a:ext cx="4781023" cy="1155779"/>
          </a:xfrm>
          <a:prstGeom prst="rect">
            <a:avLst/>
          </a:prstGeom>
        </p:spPr>
        <p:txBody>
          <a:bodyPr/>
          <a:lstStyle>
            <a:lvl1pPr algn="l">
              <a:lnSpc>
                <a:spcPts val="4000"/>
              </a:lnSpc>
              <a:defRPr sz="3733" b="1" baseline="0">
                <a:solidFill>
                  <a:srgbClr val="5F5F5F"/>
                </a:solidFill>
                <a:effectLst/>
                <a:latin typeface="Arial" panose="020B0604020202020204" pitchFamily="34" charset="0"/>
                <a:cs typeface="Arial" panose="020B0604020202020204" pitchFamily="34" charset="0"/>
              </a:defRPr>
            </a:lvl1pPr>
          </a:lstStyle>
          <a:p>
            <a:endParaRPr lang="en-US"/>
          </a:p>
        </p:txBody>
      </p:sp>
      <p:sp>
        <p:nvSpPr>
          <p:cNvPr id="9" name="Text Placeholder 8">
            <a:extLst>
              <a:ext uri="{FF2B5EF4-FFF2-40B4-BE49-F238E27FC236}">
                <a16:creationId xmlns:a16="http://schemas.microsoft.com/office/drawing/2014/main" id="{BE290BE4-A120-A120-303C-58299AFFA7FC}"/>
              </a:ext>
            </a:extLst>
          </p:cNvPr>
          <p:cNvSpPr>
            <a:spLocks noGrp="1"/>
          </p:cNvSpPr>
          <p:nvPr>
            <p:ph type="body" sz="quarter" idx="10"/>
          </p:nvPr>
        </p:nvSpPr>
        <p:spPr>
          <a:xfrm>
            <a:off x="844410" y="2541443"/>
            <a:ext cx="4374623" cy="2023545"/>
          </a:xfrm>
          <a:prstGeom prst="rect">
            <a:avLst/>
          </a:prstGeom>
        </p:spPr>
        <p:txBody>
          <a:bodyPr/>
          <a:lstStyle>
            <a:lvl1pPr marL="0" indent="0" algn="l">
              <a:lnSpc>
                <a:spcPts val="2667"/>
              </a:lnSpc>
              <a:buNone/>
              <a:defRPr sz="2133" baseline="0">
                <a:solidFill>
                  <a:srgbClr val="5F5F5F"/>
                </a:solidFill>
                <a:latin typeface="Arial" panose="020B0604020202020204" pitchFamily="34" charset="0"/>
                <a:cs typeface="Arial" panose="020B060402020202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1" name="Picture 10" descr="Shape, arrow&#10;&#10;Description automatically generated">
            <a:extLst>
              <a:ext uri="{FF2B5EF4-FFF2-40B4-BE49-F238E27FC236}">
                <a16:creationId xmlns:a16="http://schemas.microsoft.com/office/drawing/2014/main" id="{50B50152-5435-0120-5E7D-29796F4650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4435" y="5969563"/>
            <a:ext cx="1001564" cy="888437"/>
          </a:xfrm>
          <a:prstGeom prst="rect">
            <a:avLst/>
          </a:prstGeom>
        </p:spPr>
      </p:pic>
    </p:spTree>
    <p:extLst>
      <p:ext uri="{BB962C8B-B14F-4D97-AF65-F5344CB8AC3E}">
        <p14:creationId xmlns:p14="http://schemas.microsoft.com/office/powerpoint/2010/main" val="3116595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lor_background">
    <p:bg>
      <p:bgPr>
        <a:gradFill flip="none" rotWithShape="1">
          <a:gsLst>
            <a:gs pos="0">
              <a:srgbClr val="006858"/>
            </a:gs>
            <a:gs pos="100000">
              <a:srgbClr val="013B31"/>
            </a:gs>
          </a:gsLst>
          <a:lin ang="108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ED652C-425C-E66D-3AF5-B40560FB6CA1}"/>
              </a:ext>
            </a:extLst>
          </p:cNvPr>
          <p:cNvSpPr/>
          <p:nvPr userDrawn="1"/>
        </p:nvSpPr>
        <p:spPr>
          <a:xfrm>
            <a:off x="0" y="3841835"/>
            <a:ext cx="12192000" cy="3016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1">
            <a:extLst>
              <a:ext uri="{FF2B5EF4-FFF2-40B4-BE49-F238E27FC236}">
                <a16:creationId xmlns:a16="http://schemas.microsoft.com/office/drawing/2014/main" id="{19F499D7-0084-4F1F-664C-7CB2DDAB0F76}"/>
              </a:ext>
            </a:extLst>
          </p:cNvPr>
          <p:cNvSpPr>
            <a:spLocks noGrp="1"/>
          </p:cNvSpPr>
          <p:nvPr>
            <p:ph type="title"/>
          </p:nvPr>
        </p:nvSpPr>
        <p:spPr>
          <a:xfrm>
            <a:off x="609602" y="2489284"/>
            <a:ext cx="11059884" cy="1162051"/>
          </a:xfrm>
          <a:prstGeom prst="rect">
            <a:avLst/>
          </a:prstGeom>
        </p:spPr>
        <p:txBody>
          <a:bodyPr anchor="t"/>
          <a:lstStyle>
            <a:lvl1pPr algn="l">
              <a:defRPr sz="4000" b="1" baseline="0">
                <a:solidFill>
                  <a:schemeClr val="bg2"/>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B178E624-49F1-2644-7DD1-2B73773883E3}"/>
              </a:ext>
            </a:extLst>
          </p:cNvPr>
          <p:cNvSpPr>
            <a:spLocks noGrp="1"/>
          </p:cNvSpPr>
          <p:nvPr>
            <p:ph type="body" idx="1"/>
          </p:nvPr>
        </p:nvSpPr>
        <p:spPr>
          <a:xfrm>
            <a:off x="606037" y="4276754"/>
            <a:ext cx="10363200" cy="568325"/>
          </a:xfrm>
          <a:prstGeom prst="rect">
            <a:avLst/>
          </a:prstGeom>
        </p:spPr>
        <p:txBody>
          <a:bodyPr anchor="t"/>
          <a:lstStyle>
            <a:lvl1pPr marL="0" indent="0" algn="l">
              <a:lnSpc>
                <a:spcPts val="2933"/>
              </a:lnSpc>
              <a:buNone/>
              <a:defRPr sz="2133" baseline="0">
                <a:solidFill>
                  <a:srgbClr val="5F5F5F"/>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10" name="Picture 9" descr="Shape, arrow&#10;&#10;Description automatically generated">
            <a:extLst>
              <a:ext uri="{FF2B5EF4-FFF2-40B4-BE49-F238E27FC236}">
                <a16:creationId xmlns:a16="http://schemas.microsoft.com/office/drawing/2014/main" id="{EE588770-94FF-44A4-3AD4-6C61BE67E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8808" y="627423"/>
            <a:ext cx="3623192" cy="3213951"/>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3312FA00-EF41-5E46-3855-9B27EE80B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226" y="5801890"/>
            <a:ext cx="2046260" cy="600105"/>
          </a:xfrm>
          <a:prstGeom prst="rect">
            <a:avLst/>
          </a:prstGeom>
        </p:spPr>
      </p:pic>
    </p:spTree>
    <p:extLst>
      <p:ext uri="{BB962C8B-B14F-4D97-AF65-F5344CB8AC3E}">
        <p14:creationId xmlns:p14="http://schemas.microsoft.com/office/powerpoint/2010/main" val="2541529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or_background">
    <p:bg>
      <p:bgPr>
        <a:gradFill flip="none" rotWithShape="1">
          <a:gsLst>
            <a:gs pos="0">
              <a:srgbClr val="006858"/>
            </a:gs>
            <a:gs pos="100000">
              <a:srgbClr val="013B31"/>
            </a:gs>
          </a:gsLst>
          <a:lin ang="10800000" scaled="0"/>
          <a:tileRect/>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ED652C-425C-E66D-3AF5-B40560FB6CA1}"/>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lumMod val="50000"/>
                </a:schemeClr>
              </a:solidFill>
            </a:endParaRPr>
          </a:p>
        </p:txBody>
      </p:sp>
      <p:sp>
        <p:nvSpPr>
          <p:cNvPr id="3" name="Title 1">
            <a:extLst>
              <a:ext uri="{FF2B5EF4-FFF2-40B4-BE49-F238E27FC236}">
                <a16:creationId xmlns:a16="http://schemas.microsoft.com/office/drawing/2014/main" id="{19F499D7-0084-4F1F-664C-7CB2DDAB0F76}"/>
              </a:ext>
            </a:extLst>
          </p:cNvPr>
          <p:cNvSpPr>
            <a:spLocks noGrp="1"/>
          </p:cNvSpPr>
          <p:nvPr>
            <p:ph type="title"/>
          </p:nvPr>
        </p:nvSpPr>
        <p:spPr>
          <a:xfrm>
            <a:off x="609602" y="2489284"/>
            <a:ext cx="11059884" cy="1162051"/>
          </a:xfrm>
          <a:prstGeom prst="rect">
            <a:avLst/>
          </a:prstGeom>
        </p:spPr>
        <p:txBody>
          <a:bodyPr anchor="t"/>
          <a:lstStyle>
            <a:lvl1pPr algn="l">
              <a:defRPr sz="4000" b="1" baseline="0">
                <a:solidFill>
                  <a:schemeClr val="bg2"/>
                </a:solidFill>
                <a:effectLst/>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2">
            <a:extLst>
              <a:ext uri="{FF2B5EF4-FFF2-40B4-BE49-F238E27FC236}">
                <a16:creationId xmlns:a16="http://schemas.microsoft.com/office/drawing/2014/main" id="{B178E624-49F1-2644-7DD1-2B73773883E3}"/>
              </a:ext>
            </a:extLst>
          </p:cNvPr>
          <p:cNvSpPr>
            <a:spLocks noGrp="1"/>
          </p:cNvSpPr>
          <p:nvPr>
            <p:ph type="body" idx="1"/>
          </p:nvPr>
        </p:nvSpPr>
        <p:spPr>
          <a:xfrm>
            <a:off x="606037" y="4276754"/>
            <a:ext cx="10363200" cy="568325"/>
          </a:xfrm>
          <a:prstGeom prst="rect">
            <a:avLst/>
          </a:prstGeom>
        </p:spPr>
        <p:txBody>
          <a:bodyPr anchor="t"/>
          <a:lstStyle>
            <a:lvl1pPr marL="0" indent="0" algn="l">
              <a:lnSpc>
                <a:spcPts val="2933"/>
              </a:lnSpc>
              <a:buNone/>
              <a:defRPr sz="2133" baseline="0">
                <a:solidFill>
                  <a:srgbClr val="5F5F5F"/>
                </a:solidFill>
                <a:latin typeface="Arial" panose="020B0604020202020204" pitchFamily="34" charset="0"/>
                <a:cs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5A7DC9C2-CC90-A0E9-825A-7B0851E379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6674440"/>
            <a:ext cx="12192000" cy="183560"/>
          </a:xfrm>
          <a:prstGeom prst="rect">
            <a:avLst/>
          </a:prstGeom>
        </p:spPr>
      </p:pic>
    </p:spTree>
    <p:extLst>
      <p:ext uri="{BB962C8B-B14F-4D97-AF65-F5344CB8AC3E}">
        <p14:creationId xmlns:p14="http://schemas.microsoft.com/office/powerpoint/2010/main" val="47538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49BB227E-A61F-447C-AED4-2594B2FFFD37}"/>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Final slide for content requiring disclaimer</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596387"/>
            <a:ext cx="6639341" cy="1015663"/>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endParaRPr lang="en-US" sz="1200" dirty="0">
              <a:solidFill>
                <a:srgbClr val="695E4A"/>
              </a:solidFill>
              <a:latin typeface="Calibri" panose="020F0502020204030204" pitchFamily="34" charset="0"/>
            </a:endParaRP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
        <p:nvSpPr>
          <p:cNvPr id="15" name="Content Placeholder 18">
            <a:extLst>
              <a:ext uri="{FF2B5EF4-FFF2-40B4-BE49-F238E27FC236}">
                <a16:creationId xmlns:a16="http://schemas.microsoft.com/office/drawing/2014/main" id="{1D6BD294-4E48-4145-9147-F72D2CB1B2F0}"/>
              </a:ext>
            </a:extLst>
          </p:cNvPr>
          <p:cNvSpPr>
            <a:spLocks noGrp="1"/>
          </p:cNvSpPr>
          <p:nvPr>
            <p:ph sz="quarter" idx="10" hasCustomPrompt="1"/>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Alternate final slide for CDC-cleared content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349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8417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822391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978885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57" r:id="rId6"/>
    <p:sldLayoutId id="214748368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4948398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30742739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11024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3733" kern="1200">
          <a:solidFill>
            <a:srgbClr val="5F5F5F"/>
          </a:solidFill>
          <a:latin typeface="Arial" panose="020B0604020202020204" pitchFamily="34" charset="0"/>
          <a:ea typeface="+mn-ea"/>
          <a:cs typeface="Arial" panose="020B0604020202020204" pitchFamily="34" charset="0"/>
        </a:defRPr>
      </a:lvl1pPr>
      <a:lvl2pPr marL="990575" indent="-380990"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2pPr>
      <a:lvl3pPr marL="1523962"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3pPr>
      <a:lvl4pPr marL="2133547"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4pPr>
      <a:lvl5pPr marL="2743131" indent="-304792" algn="l" rtl="0" eaLnBrk="0" fontAlgn="base" hangingPunct="0">
        <a:spcBef>
          <a:spcPct val="20000"/>
        </a:spcBef>
        <a:spcAft>
          <a:spcPct val="0"/>
        </a:spcAft>
        <a:buFont typeface="Arial" panose="020B0604020202020204" pitchFamily="34" charset="0"/>
        <a:buChar char="»"/>
        <a:defRPr sz="2133" kern="1200">
          <a:solidFill>
            <a:srgbClr val="5F5F5F"/>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1.xm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nch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846E71A-576F-6438-8D9C-F8533D2C0F48}"/>
              </a:ext>
            </a:extLst>
          </p:cNvPr>
          <p:cNvSpPr txBox="1">
            <a:spLocks noGrp="1"/>
          </p:cNvSpPr>
          <p:nvPr>
            <p:ph type="title" idx="4294967295"/>
          </p:nvPr>
        </p:nvSpPr>
        <p:spPr>
          <a:xfrm>
            <a:off x="609598" y="2540427"/>
            <a:ext cx="10972800" cy="21819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ts val="3000"/>
              </a:lnSpc>
              <a:spcBef>
                <a:spcPct val="0"/>
              </a:spcBef>
              <a:buNone/>
              <a:defRPr sz="2800" b="1" kern="1200" baseline="0">
                <a:solidFill>
                  <a:srgbClr val="532E63"/>
                </a:solidFill>
                <a:effectLst/>
                <a:latin typeface="Calibri" pitchFamily="34" charset="0"/>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6859"/>
                </a:solidFill>
                <a:effectLst/>
                <a:uLnTx/>
                <a:uFillTx/>
                <a:latin typeface="Calibri" pitchFamily="34" charset="0"/>
                <a:ea typeface="Times New Roman" panose="02020603050405020304" pitchFamily="18" charset="0"/>
                <a:cs typeface="+mj-cs"/>
              </a:rPr>
              <a:t>Model-Based Early Estimates Update:</a:t>
            </a:r>
          </a:p>
          <a:p>
            <a:pPr marL="0" marR="0" lvl="0" indent="0" algn="l" defTabSz="914400" rtl="0" eaLnBrk="1" fontAlgn="auto" latinLnBrk="0" hangingPunct="1">
              <a:lnSpc>
                <a:spcPts val="3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006859"/>
              </a:solidFill>
              <a:effectLst/>
              <a:uLnTx/>
              <a:uFillTx/>
              <a:latin typeface="Calibri" pitchFamily="34" charset="0"/>
              <a:ea typeface="Times New Roman" panose="02020603050405020304" pitchFamily="18" charset="0"/>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6859"/>
                </a:solidFill>
                <a:effectLst/>
                <a:uLnTx/>
                <a:uFillTx/>
                <a:latin typeface="Calibri" pitchFamily="34" charset="0"/>
                <a:ea typeface="Times New Roman" panose="02020603050405020304" pitchFamily="18" charset="0"/>
                <a:cs typeface="+mj-cs"/>
              </a:rPr>
              <a:t>NCHS Board of Scientific Counselors</a:t>
            </a:r>
          </a:p>
          <a:p>
            <a:pPr marL="0" marR="0" lvl="0" indent="0" algn="l" defTabSz="914400" rtl="0" eaLnBrk="1" fontAlgn="auto" latinLnBrk="0" hangingPunct="1">
              <a:lnSpc>
                <a:spcPts val="3000"/>
              </a:lnSpc>
              <a:spcBef>
                <a:spcPct val="0"/>
              </a:spcBef>
              <a:spcAft>
                <a:spcPts val="0"/>
              </a:spcAft>
              <a:buClrTx/>
              <a:buSzTx/>
              <a:buFontTx/>
              <a:buNone/>
              <a:tabLst/>
              <a:defRPr/>
            </a:pPr>
            <a:br>
              <a:rPr kumimoji="0" lang="en-US" sz="4800" b="1" i="0" u="none" strike="noStrike" kern="1200" cap="none" spc="0" normalizeH="0" baseline="0" noProof="0" dirty="0">
                <a:ln>
                  <a:noFill/>
                </a:ln>
                <a:solidFill>
                  <a:srgbClr val="006859"/>
                </a:solidFill>
                <a:effectLst/>
                <a:uLnTx/>
                <a:uFillTx/>
                <a:latin typeface="Calibri" pitchFamily="34" charset="0"/>
                <a:ea typeface="Times New Roman" panose="02020603050405020304" pitchFamily="18" charset="0"/>
                <a:cs typeface="+mj-cs"/>
              </a:rPr>
            </a:br>
            <a:r>
              <a:rPr kumimoji="0" lang="en-US" sz="4800" b="1" i="0" u="none" strike="noStrike" kern="1200" cap="none" spc="0" normalizeH="0" baseline="0" noProof="0" dirty="0">
                <a:ln>
                  <a:noFill/>
                </a:ln>
                <a:solidFill>
                  <a:srgbClr val="006859"/>
                </a:solidFill>
                <a:effectLst/>
                <a:uLnTx/>
                <a:uFillTx/>
                <a:latin typeface="Calibri" pitchFamily="34" charset="0"/>
                <a:ea typeface="Times New Roman" panose="02020603050405020304" pitchFamily="18" charset="0"/>
                <a:cs typeface="+mj-cs"/>
              </a:rPr>
              <a:t>	</a:t>
            </a:r>
            <a:endParaRPr kumimoji="0" lang="en-US" sz="4800" b="1" i="0" u="none" strike="noStrike" kern="1200" cap="none" spc="0" normalizeH="0" baseline="0" noProof="0" dirty="0">
              <a:ln>
                <a:noFill/>
              </a:ln>
              <a:solidFill>
                <a:srgbClr val="006859"/>
              </a:solidFill>
              <a:effectLst/>
              <a:uLnTx/>
              <a:uFillTx/>
              <a:latin typeface="Calibri" pitchFamily="34" charset="0"/>
              <a:ea typeface="+mj-ea"/>
              <a:cs typeface="+mj-cs"/>
            </a:endParaRP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609598" y="4317573"/>
            <a:ext cx="8430707" cy="945505"/>
          </a:xfrm>
        </p:spPr>
        <p:txBody>
          <a:bodyPr>
            <a:normAutofit lnSpcReduction="10000"/>
          </a:bodyPr>
          <a:lstStyle/>
          <a:p>
            <a:r>
              <a:rPr lang="fr-FR" sz="2800" b="0" dirty="0">
                <a:solidFill>
                  <a:schemeClr val="tx1"/>
                </a:solidFill>
              </a:rPr>
              <a:t>Lauren Rossen, </a:t>
            </a:r>
            <a:r>
              <a:rPr lang="fr-FR" sz="2800" b="0" dirty="0" err="1">
                <a:solidFill>
                  <a:schemeClr val="tx1"/>
                </a:solidFill>
              </a:rPr>
              <a:t>Ph.D</a:t>
            </a:r>
            <a:r>
              <a:rPr lang="fr-FR" sz="2800" b="0" dirty="0">
                <a:solidFill>
                  <a:schemeClr val="tx1"/>
                </a:solidFill>
              </a:rPr>
              <a:t>., Senior Scientific Advisor</a:t>
            </a:r>
          </a:p>
          <a:p>
            <a:r>
              <a:rPr lang="fr-FR" sz="2800" b="0" dirty="0">
                <a:solidFill>
                  <a:schemeClr val="tx1"/>
                </a:solidFill>
              </a:rPr>
              <a:t>Division of Research and </a:t>
            </a:r>
            <a:r>
              <a:rPr lang="fr-FR" sz="2800" b="0" dirty="0" err="1">
                <a:solidFill>
                  <a:schemeClr val="tx1"/>
                </a:solidFill>
              </a:rPr>
              <a:t>Methodology</a:t>
            </a:r>
            <a:endParaRPr lang="fr-FR" sz="2800" b="0" dirty="0">
              <a:solidFill>
                <a:schemeClr val="tx1"/>
              </a:solidFill>
            </a:endParaRPr>
          </a:p>
        </p:txBody>
      </p:sp>
      <p:sp>
        <p:nvSpPr>
          <p:cNvPr id="8" name="Text Placeholder 7">
            <a:extLst>
              <a:ext uri="{FF2B5EF4-FFF2-40B4-BE49-F238E27FC236}">
                <a16:creationId xmlns:a16="http://schemas.microsoft.com/office/drawing/2014/main" id="{C697DFC4-D336-4EA2-BCC1-D5BB2E553617}"/>
              </a:ext>
            </a:extLst>
          </p:cNvPr>
          <p:cNvSpPr>
            <a:spLocks noGrp="1"/>
          </p:cNvSpPr>
          <p:nvPr>
            <p:ph type="body" sz="quarter" idx="11"/>
          </p:nvPr>
        </p:nvSpPr>
        <p:spPr>
          <a:xfrm>
            <a:off x="425226" y="284487"/>
            <a:ext cx="8799453" cy="762458"/>
          </a:xfrm>
        </p:spPr>
        <p:txBody>
          <a:bodyPr>
            <a:normAutofit fontScale="92500"/>
          </a:bodyPr>
          <a:lstStyle/>
          <a:p>
            <a:r>
              <a:rPr lang="en-US" sz="4000" b="1" dirty="0"/>
              <a:t>National Center for Health Statistics (NCHS)</a:t>
            </a:r>
          </a:p>
        </p:txBody>
      </p:sp>
      <p:sp>
        <p:nvSpPr>
          <p:cNvPr id="11" name="TextBox 10">
            <a:extLst>
              <a:ext uri="{FF2B5EF4-FFF2-40B4-BE49-F238E27FC236}">
                <a16:creationId xmlns:a16="http://schemas.microsoft.com/office/drawing/2014/main" id="{B7DFDF31-ECEC-C867-DC3D-22EE0C29EE67}"/>
              </a:ext>
            </a:extLst>
          </p:cNvPr>
          <p:cNvSpPr txBox="1"/>
          <p:nvPr/>
        </p:nvSpPr>
        <p:spPr>
          <a:xfrm>
            <a:off x="609598" y="5786516"/>
            <a:ext cx="6403127" cy="420564"/>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September 14, 2023</a:t>
            </a:r>
          </a:p>
        </p:txBody>
      </p:sp>
    </p:spTree>
    <p:extLst>
      <p:ext uri="{BB962C8B-B14F-4D97-AF65-F5344CB8AC3E}">
        <p14:creationId xmlns:p14="http://schemas.microsoft.com/office/powerpoint/2010/main" val="175886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9EE395C-062D-5BB0-4358-E771323B939C}"/>
              </a:ext>
            </a:extLst>
          </p:cNvPr>
          <p:cNvSpPr>
            <a:spLocks noGrp="1"/>
          </p:cNvSpPr>
          <p:nvPr>
            <p:ph type="title" idx="4294967295"/>
          </p:nvPr>
        </p:nvSpPr>
        <p:spPr>
          <a:xfrm>
            <a:off x="0" y="0"/>
            <a:ext cx="12192000" cy="914400"/>
          </a:xfrm>
          <a:prstGeom prst="rect">
            <a:avLst/>
          </a:prstGeom>
          <a:solidFill>
            <a:srgbClr val="17468F"/>
          </a:solidFill>
          <a:ln w="12700" cap="flat" cmpd="sng" algn="ctr">
            <a:solidFill>
              <a:srgbClr val="17468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chemeClr val="lt1"/>
                </a:solidFill>
                <a:effectLst/>
                <a:uLnTx/>
                <a:uFillTx/>
                <a:latin typeface="+mn-lt"/>
                <a:ea typeface="+mn-ea"/>
                <a:cs typeface="+mn-cs"/>
              </a:rPr>
              <a:t>Model-Based Early Estimates: Goals</a:t>
            </a:r>
            <a:endPar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28047D70-DBC3-6B65-3A81-4F101FAE470D}"/>
              </a:ext>
            </a:extLst>
          </p:cNvPr>
          <p:cNvSpPr>
            <a:spLocks noGrp="1"/>
          </p:cNvSpPr>
          <p:nvPr>
            <p:ph type="body" sz="quarter" idx="10"/>
          </p:nvPr>
        </p:nvSpPr>
        <p:spPr>
          <a:xfrm>
            <a:off x="1400432" y="1424535"/>
            <a:ext cx="8856436" cy="1141635"/>
          </a:xfrm>
        </p:spPr>
        <p:txBody>
          <a:bodyPr>
            <a:normAutofit/>
          </a:bodyPr>
          <a:lstStyle/>
          <a:p>
            <a:r>
              <a:rPr lang="en-US" sz="3200" b="1" dirty="0">
                <a:solidFill>
                  <a:schemeClr val="tx1"/>
                </a:solidFill>
              </a:rPr>
              <a:t>Improve the timeliness and granularity of data</a:t>
            </a:r>
          </a:p>
          <a:p>
            <a:r>
              <a:rPr lang="en-US" sz="3200" b="1" dirty="0">
                <a:solidFill>
                  <a:schemeClr val="tx1"/>
                </a:solidFill>
              </a:rPr>
              <a:t>Enable data to action</a:t>
            </a:r>
          </a:p>
        </p:txBody>
      </p:sp>
      <p:grpSp>
        <p:nvGrpSpPr>
          <p:cNvPr id="4" name="Group 3" descr="This figure shows a map of the United states on the left in gray, and then a similar map with states shaded in red on the right top and a map with counties shaded in red on the bottom. This figure shows the additional geographic detail available at the state and county level.">
            <a:extLst>
              <a:ext uri="{FF2B5EF4-FFF2-40B4-BE49-F238E27FC236}">
                <a16:creationId xmlns:a16="http://schemas.microsoft.com/office/drawing/2014/main" id="{867FE73C-D0C4-41C9-0E5D-8826CC4116FC}"/>
              </a:ext>
            </a:extLst>
          </p:cNvPr>
          <p:cNvGrpSpPr/>
          <p:nvPr/>
        </p:nvGrpSpPr>
        <p:grpSpPr>
          <a:xfrm>
            <a:off x="-12999" y="3076305"/>
            <a:ext cx="5667910" cy="3403310"/>
            <a:chOff x="887868" y="2177575"/>
            <a:chExt cx="8135355" cy="4404706"/>
          </a:xfrm>
        </p:grpSpPr>
        <p:grpSp>
          <p:nvGrpSpPr>
            <p:cNvPr id="5" name="Group 4">
              <a:extLst>
                <a:ext uri="{FF2B5EF4-FFF2-40B4-BE49-F238E27FC236}">
                  <a16:creationId xmlns:a16="http://schemas.microsoft.com/office/drawing/2014/main" id="{D50FFBF4-6CC5-1955-3E8C-55A2D97B858E}"/>
                </a:ext>
              </a:extLst>
            </p:cNvPr>
            <p:cNvGrpSpPr/>
            <p:nvPr/>
          </p:nvGrpSpPr>
          <p:grpSpPr>
            <a:xfrm>
              <a:off x="887868" y="2177575"/>
              <a:ext cx="8135355" cy="4404706"/>
              <a:chOff x="5068236" y="1097597"/>
              <a:chExt cx="8135355" cy="4404706"/>
            </a:xfrm>
          </p:grpSpPr>
          <p:grpSp>
            <p:nvGrpSpPr>
              <p:cNvPr id="7" name="Group 6">
                <a:extLst>
                  <a:ext uri="{FF2B5EF4-FFF2-40B4-BE49-F238E27FC236}">
                    <a16:creationId xmlns:a16="http://schemas.microsoft.com/office/drawing/2014/main" id="{56797658-0405-0B38-60B0-171D0F165167}"/>
                  </a:ext>
                </a:extLst>
              </p:cNvPr>
              <p:cNvGrpSpPr/>
              <p:nvPr/>
            </p:nvGrpSpPr>
            <p:grpSpPr>
              <a:xfrm>
                <a:off x="5068236" y="1097597"/>
                <a:ext cx="8135355" cy="4404706"/>
                <a:chOff x="2201119" y="682944"/>
                <a:chExt cx="8135355" cy="4404706"/>
              </a:xfrm>
            </p:grpSpPr>
            <p:pic>
              <p:nvPicPr>
                <p:cNvPr id="9" name="Picture 8">
                  <a:extLst>
                    <a:ext uri="{FF2B5EF4-FFF2-40B4-BE49-F238E27FC236}">
                      <a16:creationId xmlns:a16="http://schemas.microsoft.com/office/drawing/2014/main" id="{D0393444-73E5-970E-ED6E-2EB9439A8C68}"/>
                    </a:ext>
                  </a:extLst>
                </p:cNvPr>
                <p:cNvPicPr>
                  <a:picLocks noChangeAspect="1"/>
                </p:cNvPicPr>
                <p:nvPr/>
              </p:nvPicPr>
              <p:blipFill rotWithShape="1">
                <a:blip r:embed="rId3"/>
                <a:srcRect l="2541" t="15740" r="32909" b="36776"/>
                <a:stretch/>
              </p:blipFill>
              <p:spPr>
                <a:xfrm>
                  <a:off x="2201119" y="2065896"/>
                  <a:ext cx="2743200" cy="1614997"/>
                </a:xfrm>
                <a:prstGeom prst="rect">
                  <a:avLst/>
                </a:prstGeom>
              </p:spPr>
            </p:pic>
            <p:pic>
              <p:nvPicPr>
                <p:cNvPr id="10" name="Picture 9">
                  <a:extLst>
                    <a:ext uri="{FF2B5EF4-FFF2-40B4-BE49-F238E27FC236}">
                      <a16:creationId xmlns:a16="http://schemas.microsoft.com/office/drawing/2014/main" id="{8F1140FE-005A-A5F4-A052-1207C5443CBE}"/>
                    </a:ext>
                  </a:extLst>
                </p:cNvPr>
                <p:cNvPicPr>
                  <a:picLocks noChangeAspect="1"/>
                </p:cNvPicPr>
                <p:nvPr/>
              </p:nvPicPr>
              <p:blipFill rotWithShape="1">
                <a:blip r:embed="rId4"/>
                <a:srcRect l="2896" t="14770" r="32555" b="36051"/>
                <a:stretch/>
              </p:blipFill>
              <p:spPr>
                <a:xfrm>
                  <a:off x="6587434" y="2801664"/>
                  <a:ext cx="3749040" cy="2285986"/>
                </a:xfrm>
                <a:prstGeom prst="rect">
                  <a:avLst/>
                </a:prstGeom>
              </p:spPr>
            </p:pic>
            <p:pic>
              <p:nvPicPr>
                <p:cNvPr id="11" name="Picture 10">
                  <a:extLst>
                    <a:ext uri="{FF2B5EF4-FFF2-40B4-BE49-F238E27FC236}">
                      <a16:creationId xmlns:a16="http://schemas.microsoft.com/office/drawing/2014/main" id="{CC00D0E2-89CA-9840-EC58-9A3B5F1D3327}"/>
                    </a:ext>
                  </a:extLst>
                </p:cNvPr>
                <p:cNvPicPr>
                  <a:picLocks noChangeAspect="1"/>
                </p:cNvPicPr>
                <p:nvPr/>
              </p:nvPicPr>
              <p:blipFill rotWithShape="1">
                <a:blip r:embed="rId5"/>
                <a:srcRect l="2565" t="16926" r="32886" b="36797"/>
                <a:stretch/>
              </p:blipFill>
              <p:spPr>
                <a:xfrm>
                  <a:off x="6587434" y="682944"/>
                  <a:ext cx="3749040" cy="2151107"/>
                </a:xfrm>
                <a:prstGeom prst="rect">
                  <a:avLst/>
                </a:prstGeom>
              </p:spPr>
            </p:pic>
          </p:grpSp>
          <p:cxnSp>
            <p:nvCxnSpPr>
              <p:cNvPr id="8" name="Connector: Curved 7">
                <a:extLst>
                  <a:ext uri="{FF2B5EF4-FFF2-40B4-BE49-F238E27FC236}">
                    <a16:creationId xmlns:a16="http://schemas.microsoft.com/office/drawing/2014/main" id="{DB98194B-D3C9-E2E9-7A82-82C1B6258A28}"/>
                  </a:ext>
                </a:extLst>
              </p:cNvPr>
              <p:cNvCxnSpPr>
                <a:cxnSpLocks/>
              </p:cNvCxnSpPr>
              <p:nvPr/>
            </p:nvCxnSpPr>
            <p:spPr>
              <a:xfrm rot="5400000" flipH="1" flipV="1">
                <a:off x="7932961" y="676005"/>
                <a:ext cx="822960" cy="2834640"/>
              </a:xfrm>
              <a:prstGeom prst="curvedConnector2">
                <a:avLst/>
              </a:prstGeom>
              <a:ln w="76200">
                <a:solidFill>
                  <a:schemeClr val="bg1">
                    <a:lumMod val="75000"/>
                  </a:schemeClr>
                </a:solidFill>
                <a:prstDash val="sysDot"/>
                <a:tailEnd type="triangle"/>
              </a:ln>
            </p:spPr>
            <p:style>
              <a:lnRef idx="1">
                <a:schemeClr val="accent3"/>
              </a:lnRef>
              <a:fillRef idx="0">
                <a:schemeClr val="accent3"/>
              </a:fillRef>
              <a:effectRef idx="0">
                <a:schemeClr val="accent3"/>
              </a:effectRef>
              <a:fontRef idx="minor">
                <a:schemeClr val="tx1"/>
              </a:fontRef>
            </p:style>
          </p:cxnSp>
        </p:grpSp>
        <p:cxnSp>
          <p:nvCxnSpPr>
            <p:cNvPr id="6" name="Connector: Curved 5">
              <a:extLst>
                <a:ext uri="{FF2B5EF4-FFF2-40B4-BE49-F238E27FC236}">
                  <a16:creationId xmlns:a16="http://schemas.microsoft.com/office/drawing/2014/main" id="{088780FF-0800-78EB-DEE5-E2BE12C526A1}"/>
                </a:ext>
              </a:extLst>
            </p:cNvPr>
            <p:cNvCxnSpPr>
              <a:cxnSpLocks/>
            </p:cNvCxnSpPr>
            <p:nvPr/>
          </p:nvCxnSpPr>
          <p:spPr>
            <a:xfrm rot="16200000" flipH="1">
              <a:off x="3708247" y="4126701"/>
              <a:ext cx="822960" cy="2834640"/>
            </a:xfrm>
            <a:prstGeom prst="curvedConnector2">
              <a:avLst/>
            </a:prstGeom>
            <a:ln w="76200">
              <a:solidFill>
                <a:schemeClr val="bg1">
                  <a:lumMod val="75000"/>
                </a:schemeClr>
              </a:solidFill>
              <a:prstDash val="sysDot"/>
              <a:tailEnd type="triangle"/>
            </a:ln>
          </p:spPr>
          <p:style>
            <a:lnRef idx="1">
              <a:schemeClr val="accent3"/>
            </a:lnRef>
            <a:fillRef idx="0">
              <a:schemeClr val="accent3"/>
            </a:fillRef>
            <a:effectRef idx="0">
              <a:schemeClr val="accent3"/>
            </a:effectRef>
            <a:fontRef idx="minor">
              <a:schemeClr val="tx1"/>
            </a:fontRef>
          </p:style>
        </p:cxnSp>
      </p:grpSp>
      <p:grpSp>
        <p:nvGrpSpPr>
          <p:cNvPr id="12" name="Group 11" descr="This figure shows an example of weekly counts of deaths over time, where reported counts are shown in gray and predicted data are shown in red. Predicted data account for reporting lags or incomplete reporting.">
            <a:extLst>
              <a:ext uri="{FF2B5EF4-FFF2-40B4-BE49-F238E27FC236}">
                <a16:creationId xmlns:a16="http://schemas.microsoft.com/office/drawing/2014/main" id="{D763151E-E972-7906-9654-1D951F802582}"/>
              </a:ext>
            </a:extLst>
          </p:cNvPr>
          <p:cNvGrpSpPr/>
          <p:nvPr/>
        </p:nvGrpSpPr>
        <p:grpSpPr>
          <a:xfrm>
            <a:off x="5966551" y="3504851"/>
            <a:ext cx="6152838" cy="2682332"/>
            <a:chOff x="301421" y="2453602"/>
            <a:chExt cx="6249120" cy="2722448"/>
          </a:xfrm>
        </p:grpSpPr>
        <p:pic>
          <p:nvPicPr>
            <p:cNvPr id="13" name="Picture 12">
              <a:extLst>
                <a:ext uri="{FF2B5EF4-FFF2-40B4-BE49-F238E27FC236}">
                  <a16:creationId xmlns:a16="http://schemas.microsoft.com/office/drawing/2014/main" id="{343C28F8-6526-0E7A-A477-6663B9F9D454}"/>
                </a:ext>
              </a:extLst>
            </p:cNvPr>
            <p:cNvPicPr>
              <a:picLocks noChangeAspect="1"/>
            </p:cNvPicPr>
            <p:nvPr/>
          </p:nvPicPr>
          <p:blipFill rotWithShape="1">
            <a:blip r:embed="rId6"/>
            <a:srcRect r="20703" b="20778"/>
            <a:stretch/>
          </p:blipFill>
          <p:spPr>
            <a:xfrm>
              <a:off x="301421" y="2453602"/>
              <a:ext cx="4357454" cy="2722448"/>
            </a:xfrm>
            <a:prstGeom prst="rect">
              <a:avLst/>
            </a:prstGeom>
          </p:spPr>
        </p:pic>
        <p:cxnSp>
          <p:nvCxnSpPr>
            <p:cNvPr id="14" name="Connector: Curved 13">
              <a:extLst>
                <a:ext uri="{FF2B5EF4-FFF2-40B4-BE49-F238E27FC236}">
                  <a16:creationId xmlns:a16="http://schemas.microsoft.com/office/drawing/2014/main" id="{388F0B0F-0EF2-C02A-9470-510C7CD9A5E2}"/>
                </a:ext>
              </a:extLst>
            </p:cNvPr>
            <p:cNvCxnSpPr>
              <a:cxnSpLocks/>
            </p:cNvCxnSpPr>
            <p:nvPr/>
          </p:nvCxnSpPr>
          <p:spPr>
            <a:xfrm rot="600000" flipH="1">
              <a:off x="4450079" y="2631691"/>
              <a:ext cx="274320" cy="640080"/>
            </a:xfrm>
            <a:prstGeom prst="curvedConnector2">
              <a:avLst/>
            </a:prstGeom>
            <a:ln w="76200">
              <a:solidFill>
                <a:srgbClr val="C00000"/>
              </a:solidFill>
              <a:prstDash val="sysDot"/>
              <a:tailEnd type="triangle"/>
            </a:ln>
          </p:spPr>
          <p:style>
            <a:lnRef idx="1">
              <a:schemeClr val="accent3"/>
            </a:lnRef>
            <a:fillRef idx="0">
              <a:schemeClr val="accent3"/>
            </a:fillRef>
            <a:effectRef idx="0">
              <a:schemeClr val="accent3"/>
            </a:effectRef>
            <a:fontRef idx="minor">
              <a:schemeClr val="tx1"/>
            </a:fontRef>
          </p:style>
        </p:cxnSp>
        <p:cxnSp>
          <p:nvCxnSpPr>
            <p:cNvPr id="15" name="Connector: Curved 14">
              <a:extLst>
                <a:ext uri="{FF2B5EF4-FFF2-40B4-BE49-F238E27FC236}">
                  <a16:creationId xmlns:a16="http://schemas.microsoft.com/office/drawing/2014/main" id="{49354DF6-2B02-C2FB-C419-31E46FCEC222}"/>
                </a:ext>
              </a:extLst>
            </p:cNvPr>
            <p:cNvCxnSpPr>
              <a:cxnSpLocks/>
            </p:cNvCxnSpPr>
            <p:nvPr/>
          </p:nvCxnSpPr>
          <p:spPr>
            <a:xfrm rot="5400000" flipH="1">
              <a:off x="4658875" y="3774879"/>
              <a:ext cx="0" cy="457200"/>
            </a:xfrm>
            <a:prstGeom prst="curvedConnector2">
              <a:avLst/>
            </a:prstGeom>
            <a:ln w="76200">
              <a:solidFill>
                <a:schemeClr val="bg1">
                  <a:lumMod val="75000"/>
                </a:schemeClr>
              </a:solidFill>
              <a:prstDash val="sysDot"/>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294E547D-2140-DB8E-92A9-699D3D269CEF}"/>
                </a:ext>
              </a:extLst>
            </p:cNvPr>
            <p:cNvSpPr txBox="1"/>
            <p:nvPr/>
          </p:nvSpPr>
          <p:spPr>
            <a:xfrm>
              <a:off x="4887475" y="2463960"/>
              <a:ext cx="1591572" cy="369332"/>
            </a:xfrm>
            <a:prstGeom prst="rect">
              <a:avLst/>
            </a:prstGeom>
            <a:solidFill>
              <a:srgbClr val="C00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Predicted data</a:t>
              </a:r>
            </a:p>
          </p:txBody>
        </p:sp>
        <p:sp>
          <p:nvSpPr>
            <p:cNvPr id="17" name="TextBox 16">
              <a:extLst>
                <a:ext uri="{FF2B5EF4-FFF2-40B4-BE49-F238E27FC236}">
                  <a16:creationId xmlns:a16="http://schemas.microsoft.com/office/drawing/2014/main" id="{775DF63F-9D51-6C0E-8708-EB474B8A00C3}"/>
                </a:ext>
              </a:extLst>
            </p:cNvPr>
            <p:cNvSpPr txBox="1"/>
            <p:nvPr/>
          </p:nvSpPr>
          <p:spPr>
            <a:xfrm>
              <a:off x="4958970" y="3814826"/>
              <a:ext cx="1591571" cy="369332"/>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Reported data</a:t>
              </a:r>
            </a:p>
          </p:txBody>
        </p:sp>
      </p:grpSp>
    </p:spTree>
    <p:extLst>
      <p:ext uri="{BB962C8B-B14F-4D97-AF65-F5344CB8AC3E}">
        <p14:creationId xmlns:p14="http://schemas.microsoft.com/office/powerpoint/2010/main" val="18216615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CA887-B6F8-FC7C-6D92-5BD933D2B32B}"/>
              </a:ext>
            </a:extLst>
          </p:cNvPr>
          <p:cNvSpPr>
            <a:spLocks noGrp="1"/>
          </p:cNvSpPr>
          <p:nvPr>
            <p:ph type="title" idx="4294967295"/>
          </p:nvPr>
        </p:nvSpPr>
        <p:spPr>
          <a:xfrm>
            <a:off x="0" y="0"/>
            <a:ext cx="12192000" cy="914400"/>
          </a:xfrm>
          <a:prstGeom prst="rect">
            <a:avLst/>
          </a:prstGeom>
          <a:solidFill>
            <a:srgbClr val="17468F"/>
          </a:solidFill>
          <a:ln w="12700" cap="flat" cmpd="sng" algn="ctr">
            <a:solidFill>
              <a:srgbClr val="17468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chemeClr val="lt1"/>
                </a:solidFill>
                <a:effectLst/>
                <a:uLnTx/>
                <a:uFillTx/>
                <a:latin typeface="+mn-lt"/>
                <a:ea typeface="+mn-ea"/>
                <a:cs typeface="+mn-cs"/>
              </a:rPr>
              <a:t>Model-Based Early Estimates: Design</a:t>
            </a:r>
            <a:endPar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grpSp>
        <p:nvGrpSpPr>
          <p:cNvPr id="2" name="Group 1" descr="This figure shows the design of the model-based early estimates program and the process for generating estimates.">
            <a:extLst>
              <a:ext uri="{FF2B5EF4-FFF2-40B4-BE49-F238E27FC236}">
                <a16:creationId xmlns:a16="http://schemas.microsoft.com/office/drawing/2014/main" id="{4D37249B-5079-DBF5-CD0C-8483ADC18F26}"/>
              </a:ext>
            </a:extLst>
          </p:cNvPr>
          <p:cNvGrpSpPr/>
          <p:nvPr/>
        </p:nvGrpSpPr>
        <p:grpSpPr>
          <a:xfrm>
            <a:off x="0" y="1098762"/>
            <a:ext cx="12192000" cy="6114197"/>
            <a:chOff x="107348" y="730540"/>
            <a:chExt cx="12084652" cy="6190115"/>
          </a:xfrm>
        </p:grpSpPr>
        <p:pic>
          <p:nvPicPr>
            <p:cNvPr id="5" name="Picture 4">
              <a:extLst>
                <a:ext uri="{FF2B5EF4-FFF2-40B4-BE49-F238E27FC236}">
                  <a16:creationId xmlns:a16="http://schemas.microsoft.com/office/drawing/2014/main" id="{F35A5AA4-C427-BA7D-43F6-633E3D2BCA0E}"/>
                </a:ext>
              </a:extLst>
            </p:cNvPr>
            <p:cNvPicPr>
              <a:picLocks noChangeAspect="1"/>
            </p:cNvPicPr>
            <p:nvPr/>
          </p:nvPicPr>
          <p:blipFill>
            <a:blip r:embed="rId3"/>
            <a:stretch>
              <a:fillRect/>
            </a:stretch>
          </p:blipFill>
          <p:spPr>
            <a:xfrm>
              <a:off x="107348" y="939843"/>
              <a:ext cx="11931473" cy="5980812"/>
            </a:xfrm>
            <a:prstGeom prst="rect">
              <a:avLst/>
            </a:prstGeom>
          </p:spPr>
        </p:pic>
        <p:grpSp>
          <p:nvGrpSpPr>
            <p:cNvPr id="6" name="Group 5">
              <a:extLst>
                <a:ext uri="{FF2B5EF4-FFF2-40B4-BE49-F238E27FC236}">
                  <a16:creationId xmlns:a16="http://schemas.microsoft.com/office/drawing/2014/main" id="{85289FE6-BAE4-BCA4-052B-109045A21BE2}"/>
                </a:ext>
              </a:extLst>
            </p:cNvPr>
            <p:cNvGrpSpPr/>
            <p:nvPr/>
          </p:nvGrpSpPr>
          <p:grpSpPr>
            <a:xfrm>
              <a:off x="3777851" y="730540"/>
              <a:ext cx="8414149" cy="888162"/>
              <a:chOff x="3477844" y="804836"/>
              <a:chExt cx="8414149" cy="888162"/>
            </a:xfrm>
          </p:grpSpPr>
          <p:sp>
            <p:nvSpPr>
              <p:cNvPr id="7" name="Callout: Line with Accent Bar 6">
                <a:extLst>
                  <a:ext uri="{FF2B5EF4-FFF2-40B4-BE49-F238E27FC236}">
                    <a16:creationId xmlns:a16="http://schemas.microsoft.com/office/drawing/2014/main" id="{2579D039-809F-1111-D8E3-230C81B0076A}"/>
                  </a:ext>
                </a:extLst>
              </p:cNvPr>
              <p:cNvSpPr/>
              <p:nvPr/>
            </p:nvSpPr>
            <p:spPr>
              <a:xfrm>
                <a:off x="3477844" y="804836"/>
                <a:ext cx="8414149" cy="888162"/>
              </a:xfrm>
              <a:prstGeom prst="accentCallout1">
                <a:avLst>
                  <a:gd name="adj1" fmla="val 52489"/>
                  <a:gd name="adj2" fmla="val -825"/>
                  <a:gd name="adj3" fmla="val 54606"/>
                  <a:gd name="adj4" fmla="val -10632"/>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NCHS Data Systems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Auxiliary Data</a:t>
                </a:r>
              </a:p>
            </p:txBody>
          </p:sp>
          <p:grpSp>
            <p:nvGrpSpPr>
              <p:cNvPr id="8" name="Group 7">
                <a:extLst>
                  <a:ext uri="{FF2B5EF4-FFF2-40B4-BE49-F238E27FC236}">
                    <a16:creationId xmlns:a16="http://schemas.microsoft.com/office/drawing/2014/main" id="{229665B4-B4EE-D6A3-3A98-2EE368ABED10}"/>
                  </a:ext>
                </a:extLst>
              </p:cNvPr>
              <p:cNvGrpSpPr/>
              <p:nvPr/>
            </p:nvGrpSpPr>
            <p:grpSpPr>
              <a:xfrm>
                <a:off x="5199041" y="967533"/>
                <a:ext cx="1792337" cy="559504"/>
                <a:chOff x="378257" y="2851386"/>
                <a:chExt cx="2743200" cy="912615"/>
              </a:xfrm>
            </p:grpSpPr>
            <p:pic>
              <p:nvPicPr>
                <p:cNvPr id="37" name="Picture 36">
                  <a:extLst>
                    <a:ext uri="{FF2B5EF4-FFF2-40B4-BE49-F238E27FC236}">
                      <a16:creationId xmlns:a16="http://schemas.microsoft.com/office/drawing/2014/main" id="{9D3D8768-52D6-C098-34B7-884D8F3CBB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8257" y="2851386"/>
                  <a:ext cx="2743200" cy="369472"/>
                </a:xfrm>
                <a:prstGeom prst="rect">
                  <a:avLst/>
                </a:prstGeom>
              </p:spPr>
            </p:pic>
            <p:pic>
              <p:nvPicPr>
                <p:cNvPr id="38" name="Picture 37">
                  <a:extLst>
                    <a:ext uri="{FF2B5EF4-FFF2-40B4-BE49-F238E27FC236}">
                      <a16:creationId xmlns:a16="http://schemas.microsoft.com/office/drawing/2014/main" id="{488AC139-02DF-A554-C580-3C75C7569D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2772" y="3350292"/>
                  <a:ext cx="2738685" cy="413709"/>
                </a:xfrm>
                <a:prstGeom prst="rect">
                  <a:avLst/>
                </a:prstGeom>
              </p:spPr>
            </p:pic>
          </p:grpSp>
          <p:pic>
            <p:nvPicPr>
              <p:cNvPr id="9" name="Picture 8">
                <a:extLst>
                  <a:ext uri="{FF2B5EF4-FFF2-40B4-BE49-F238E27FC236}">
                    <a16:creationId xmlns:a16="http://schemas.microsoft.com/office/drawing/2014/main" id="{139388D3-6CEC-4E9C-8C68-96A8DED9988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990654" y="1254027"/>
                <a:ext cx="780277" cy="301491"/>
              </a:xfrm>
              <a:prstGeom prst="rect">
                <a:avLst/>
              </a:prstGeom>
            </p:spPr>
          </p:pic>
          <p:pic>
            <p:nvPicPr>
              <p:cNvPr id="10" name="Picture 9">
                <a:extLst>
                  <a:ext uri="{FF2B5EF4-FFF2-40B4-BE49-F238E27FC236}">
                    <a16:creationId xmlns:a16="http://schemas.microsoft.com/office/drawing/2014/main" id="{29263234-100B-777C-D53F-B57708A7F13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128580" y="1263211"/>
                <a:ext cx="2564404" cy="274320"/>
              </a:xfrm>
              <a:prstGeom prst="rect">
                <a:avLst/>
              </a:prstGeom>
            </p:spPr>
          </p:pic>
          <p:pic>
            <p:nvPicPr>
              <p:cNvPr id="11" name="Picture 10">
                <a:extLst>
                  <a:ext uri="{FF2B5EF4-FFF2-40B4-BE49-F238E27FC236}">
                    <a16:creationId xmlns:a16="http://schemas.microsoft.com/office/drawing/2014/main" id="{5EB524F1-B487-E29C-1E40-91D71B4C966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170818" y="917717"/>
                <a:ext cx="1739831" cy="274320"/>
              </a:xfrm>
              <a:prstGeom prst="rect">
                <a:avLst/>
              </a:prstGeom>
            </p:spPr>
          </p:pic>
          <p:pic>
            <p:nvPicPr>
              <p:cNvPr id="12" name="Picture 11">
                <a:extLst>
                  <a:ext uri="{FF2B5EF4-FFF2-40B4-BE49-F238E27FC236}">
                    <a16:creationId xmlns:a16="http://schemas.microsoft.com/office/drawing/2014/main" id="{3DFB0C25-5C3A-7960-45E4-CB7E3BD06F4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075370" y="904298"/>
                <a:ext cx="1997878" cy="274320"/>
              </a:xfrm>
              <a:prstGeom prst="rect">
                <a:avLst/>
              </a:prstGeom>
            </p:spPr>
          </p:pic>
          <p:pic>
            <p:nvPicPr>
              <p:cNvPr id="36" name="Picture 35">
                <a:extLst>
                  <a:ext uri="{FF2B5EF4-FFF2-40B4-BE49-F238E27FC236}">
                    <a16:creationId xmlns:a16="http://schemas.microsoft.com/office/drawing/2014/main" id="{30725C5D-0246-BBE7-3829-F78E87E3E4F7}"/>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1133478" y="882665"/>
                <a:ext cx="605336" cy="793752"/>
              </a:xfrm>
              <a:prstGeom prst="rect">
                <a:avLst/>
              </a:prstGeom>
            </p:spPr>
          </p:pic>
        </p:grpSp>
      </p:grpSp>
    </p:spTree>
    <p:extLst>
      <p:ext uri="{BB962C8B-B14F-4D97-AF65-F5344CB8AC3E}">
        <p14:creationId xmlns:p14="http://schemas.microsoft.com/office/powerpoint/2010/main" val="34316286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DC8F62-7516-CDB2-35ED-EF8934856FE6}"/>
              </a:ext>
            </a:extLst>
          </p:cNvPr>
          <p:cNvSpPr>
            <a:spLocks noGrp="1"/>
          </p:cNvSpPr>
          <p:nvPr>
            <p:ph type="title" idx="4294967295"/>
          </p:nvPr>
        </p:nvSpPr>
        <p:spPr>
          <a:xfrm>
            <a:off x="0" y="0"/>
            <a:ext cx="12192000" cy="914400"/>
          </a:xfrm>
          <a:prstGeom prst="rect">
            <a:avLst/>
          </a:prstGeom>
          <a:solidFill>
            <a:srgbClr val="17468F"/>
          </a:solidFill>
          <a:ln w="12700" cap="flat" cmpd="sng" algn="ctr">
            <a:solidFill>
              <a:srgbClr val="17468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chemeClr val="lt1"/>
                </a:solidFill>
                <a:effectLst/>
                <a:uLnTx/>
                <a:uFillTx/>
                <a:latin typeface="+mn-lt"/>
                <a:ea typeface="+mn-ea"/>
                <a:cs typeface="+mn-cs"/>
              </a:rPr>
              <a:t>Model-Based Early Estimates: First Product</a:t>
            </a:r>
            <a:endPar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3" name="Text Placeholder 2">
            <a:extLst>
              <a:ext uri="{FF2B5EF4-FFF2-40B4-BE49-F238E27FC236}">
                <a16:creationId xmlns:a16="http://schemas.microsoft.com/office/drawing/2014/main" id="{9458A443-3668-6BC2-90A0-7D2765C5527F}"/>
              </a:ext>
            </a:extLst>
          </p:cNvPr>
          <p:cNvSpPr>
            <a:spLocks noGrp="1"/>
          </p:cNvSpPr>
          <p:nvPr>
            <p:ph type="body" sz="quarter" idx="10"/>
          </p:nvPr>
        </p:nvSpPr>
        <p:spPr>
          <a:xfrm>
            <a:off x="397257" y="1213658"/>
            <a:ext cx="5698743" cy="5132089"/>
          </a:xfrm>
        </p:spPr>
        <p:txBody>
          <a:bodyPr>
            <a:normAutofit/>
          </a:bodyPr>
          <a:lstStyle/>
          <a:p>
            <a:pPr marL="285750"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2000" b="1" u="sng" dirty="0">
                <a:solidFill>
                  <a:schemeClr val="tx1"/>
                </a:solidFill>
                <a:latin typeface="Arial" panose="020B0604020202020204" pitchFamily="34" charset="0"/>
                <a:cs typeface="Arial" panose="020B0604020202020204" pitchFamily="34" charset="0"/>
              </a:rPr>
              <a:t>Goal: </a:t>
            </a:r>
            <a:r>
              <a:rPr lang="en-US" sz="2000" dirty="0">
                <a:solidFill>
                  <a:schemeClr val="tx1"/>
                </a:solidFill>
                <a:latin typeface="Arial" panose="020B0604020202020204" pitchFamily="34" charset="0"/>
                <a:cs typeface="Arial" panose="020B0604020202020204" pitchFamily="34" charset="0"/>
              </a:rPr>
              <a:t>Evaluate methods to produce and disseminate estimates for small subgroups</a:t>
            </a:r>
            <a:endParaRPr lang="en-US" sz="1800" dirty="0">
              <a:solidFill>
                <a:schemeClr val="tx1"/>
              </a:solidFill>
              <a:latin typeface="Arial" panose="020B0604020202020204" pitchFamily="34" charset="0"/>
              <a:cs typeface="Arial" panose="020B0604020202020204" pitchFamily="34" charset="0"/>
            </a:endParaRPr>
          </a:p>
          <a:p>
            <a:pPr marL="742950" lvl="3"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Publish estimates where data are often suppressed</a:t>
            </a:r>
          </a:p>
          <a:p>
            <a:pPr marL="742950" lvl="3"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Assist measurement and tracking of disparities</a:t>
            </a:r>
          </a:p>
          <a:p>
            <a:pPr marL="285750" lvl="1"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2000" b="1" u="sng" dirty="0">
                <a:solidFill>
                  <a:schemeClr val="tx1"/>
                </a:solidFill>
                <a:latin typeface="Arial" panose="020B0604020202020204" pitchFamily="34" charset="0"/>
                <a:cs typeface="Arial" panose="020B0604020202020204" pitchFamily="34" charset="0"/>
              </a:rPr>
              <a:t>Solution:</a:t>
            </a:r>
            <a:r>
              <a:rPr lang="en-US" sz="2000" dirty="0">
                <a:solidFill>
                  <a:schemeClr val="tx1"/>
                </a:solidFill>
                <a:latin typeface="Arial" panose="020B0604020202020204" pitchFamily="34" charset="0"/>
                <a:cs typeface="Arial" panose="020B0604020202020204" pitchFamily="34" charset="0"/>
              </a:rPr>
              <a:t> Enhancements to an existing small domain modeling approach/tool</a:t>
            </a:r>
          </a:p>
          <a:p>
            <a:pPr marL="742950" lvl="3"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Added functionality</a:t>
            </a:r>
          </a:p>
          <a:p>
            <a:pPr marL="742950" lvl="3"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Improved transparency</a:t>
            </a:r>
          </a:p>
          <a:p>
            <a:pPr marL="742950" lvl="3"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Evaluations underway</a:t>
            </a:r>
          </a:p>
          <a:p>
            <a:pPr marL="285750"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defTabSz="1219170" eaLnBrk="0" fontAlgn="base" hangingPunct="0">
              <a:lnSpc>
                <a:spcPct val="110000"/>
              </a:lnSpc>
              <a:spcBef>
                <a:spcPts val="600"/>
              </a:spcBef>
              <a:spcAft>
                <a:spcPct val="0"/>
              </a:spcAft>
              <a:buClr>
                <a:srgbClr val="018BB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Can use this tool to generate model-based estimates for small subpopulations using NCHS data systems</a:t>
            </a:r>
          </a:p>
          <a:p>
            <a:pPr marL="0" indent="0">
              <a:lnSpc>
                <a:spcPct val="120000"/>
              </a:lnSpc>
              <a:buNone/>
            </a:pPr>
            <a:endParaRPr lang="en-US" sz="1800" dirty="0">
              <a:solidFill>
                <a:schemeClr val="tx1"/>
              </a:solidFill>
            </a:endParaRPr>
          </a:p>
        </p:txBody>
      </p:sp>
      <p:grpSp>
        <p:nvGrpSpPr>
          <p:cNvPr id="5" name="Group 4" descr="This figure shows a plot of simulated diabetes prevalence over time. Direct survey estimates based on simulated data are in gray, and model-based estimates are in red. Model-based estimates have narrower 95% Confidence Intervals than direct survey estimates. ">
            <a:extLst>
              <a:ext uri="{FF2B5EF4-FFF2-40B4-BE49-F238E27FC236}">
                <a16:creationId xmlns:a16="http://schemas.microsoft.com/office/drawing/2014/main" id="{7F52D22C-10B8-B82A-B18A-9628F5391989}"/>
              </a:ext>
            </a:extLst>
          </p:cNvPr>
          <p:cNvGrpSpPr/>
          <p:nvPr/>
        </p:nvGrpSpPr>
        <p:grpSpPr>
          <a:xfrm>
            <a:off x="6308343" y="1084651"/>
            <a:ext cx="5486400" cy="5630429"/>
            <a:chOff x="6297238" y="1017365"/>
            <a:chExt cx="5486400" cy="5630429"/>
          </a:xfrm>
        </p:grpSpPr>
        <p:pic>
          <p:nvPicPr>
            <p:cNvPr id="6" name="Graphic 5">
              <a:extLst>
                <a:ext uri="{FF2B5EF4-FFF2-40B4-BE49-F238E27FC236}">
                  <a16:creationId xmlns:a16="http://schemas.microsoft.com/office/drawing/2014/main" id="{121038AD-F8AB-9F99-F748-882F5FBABA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7238" y="3827851"/>
              <a:ext cx="5486400" cy="2743200"/>
            </a:xfrm>
            <a:prstGeom prst="rect">
              <a:avLst/>
            </a:prstGeom>
          </p:spPr>
        </p:pic>
        <p:pic>
          <p:nvPicPr>
            <p:cNvPr id="7" name="Graphic 6">
              <a:extLst>
                <a:ext uri="{FF2B5EF4-FFF2-40B4-BE49-F238E27FC236}">
                  <a16:creationId xmlns:a16="http://schemas.microsoft.com/office/drawing/2014/main" id="{48C5D8E4-4C3F-1306-3C5D-4FFE0C5FCD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7238" y="1017365"/>
              <a:ext cx="5486400" cy="2743200"/>
            </a:xfrm>
            <a:prstGeom prst="rect">
              <a:avLst/>
            </a:prstGeom>
          </p:spPr>
        </p:pic>
        <p:sp>
          <p:nvSpPr>
            <p:cNvPr id="8" name="TextBox 7">
              <a:extLst>
                <a:ext uri="{FF2B5EF4-FFF2-40B4-BE49-F238E27FC236}">
                  <a16:creationId xmlns:a16="http://schemas.microsoft.com/office/drawing/2014/main" id="{9DE9E345-74E7-0B8A-3FE0-4E94E7D6E07A}"/>
                </a:ext>
              </a:extLst>
            </p:cNvPr>
            <p:cNvSpPr txBox="1"/>
            <p:nvPr/>
          </p:nvSpPr>
          <p:spPr>
            <a:xfrm>
              <a:off x="8715213" y="6278462"/>
              <a:ext cx="650450" cy="369332"/>
            </a:xfrm>
            <a:prstGeom prst="rect">
              <a:avLst/>
            </a:prstGeom>
            <a:noFill/>
          </p:spPr>
          <p:txBody>
            <a:bodyPr wrap="square" rtlCol="0">
              <a:spAutoFit/>
            </a:bodyPr>
            <a:lstStyle/>
            <a:p>
              <a:r>
                <a:rPr lang="en-US" dirty="0">
                  <a:solidFill>
                    <a:schemeClr val="accent3">
                      <a:lumMod val="75000"/>
                    </a:schemeClr>
                  </a:solidFill>
                </a:rPr>
                <a:t>Time</a:t>
              </a:r>
            </a:p>
          </p:txBody>
        </p:sp>
      </p:grpSp>
      <p:sp>
        <p:nvSpPr>
          <p:cNvPr id="9" name="TextBox 8">
            <a:extLst>
              <a:ext uri="{FF2B5EF4-FFF2-40B4-BE49-F238E27FC236}">
                <a16:creationId xmlns:a16="http://schemas.microsoft.com/office/drawing/2014/main" id="{9F2879B1-3A63-3FC7-FF63-4A82A07C59C8}"/>
              </a:ext>
            </a:extLst>
          </p:cNvPr>
          <p:cNvSpPr txBox="1"/>
          <p:nvPr/>
        </p:nvSpPr>
        <p:spPr>
          <a:xfrm>
            <a:off x="9272613" y="906618"/>
            <a:ext cx="2677212" cy="646331"/>
          </a:xfrm>
          <a:prstGeom prst="rect">
            <a:avLst/>
          </a:prstGeom>
          <a:noFill/>
        </p:spPr>
        <p:txBody>
          <a:bodyPr wrap="square" rtlCol="0">
            <a:spAutoFit/>
          </a:bodyPr>
          <a:lstStyle/>
          <a:p>
            <a:r>
              <a:rPr lang="en-US" dirty="0">
                <a:solidFill>
                  <a:schemeClr val="accent3"/>
                </a:solidFill>
                <a:sym typeface="Wingdings" panose="05000000000000000000" pitchFamily="2" charset="2"/>
              </a:rPr>
              <a:t> = </a:t>
            </a:r>
            <a:r>
              <a:rPr lang="en-US" dirty="0">
                <a:solidFill>
                  <a:schemeClr val="accent3"/>
                </a:solidFill>
              </a:rPr>
              <a:t>Direct survey estimate</a:t>
            </a:r>
          </a:p>
          <a:p>
            <a:r>
              <a:rPr lang="en-US" dirty="0">
                <a:solidFill>
                  <a:srgbClr val="C00000"/>
                </a:solidFill>
                <a:sym typeface="Wingdings" panose="05000000000000000000" pitchFamily="2" charset="2"/>
              </a:rPr>
              <a:t> = </a:t>
            </a:r>
            <a:r>
              <a:rPr lang="en-US" dirty="0">
                <a:solidFill>
                  <a:srgbClr val="C00000"/>
                </a:solidFill>
              </a:rPr>
              <a:t>Model-based estimate</a:t>
            </a:r>
          </a:p>
        </p:txBody>
      </p:sp>
    </p:spTree>
    <p:extLst>
      <p:ext uri="{BB962C8B-B14F-4D97-AF65-F5344CB8AC3E}">
        <p14:creationId xmlns:p14="http://schemas.microsoft.com/office/powerpoint/2010/main" val="2809745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48A6586-F07C-7C2D-F196-FCB6AEA651E9}"/>
              </a:ext>
            </a:extLst>
          </p:cNvPr>
          <p:cNvSpPr>
            <a:spLocks noGrp="1"/>
          </p:cNvSpPr>
          <p:nvPr>
            <p:ph type="title" idx="4294967295"/>
          </p:nvPr>
        </p:nvSpPr>
        <p:spPr>
          <a:xfrm>
            <a:off x="0" y="0"/>
            <a:ext cx="12192000" cy="914400"/>
          </a:xfrm>
          <a:prstGeom prst="rect">
            <a:avLst/>
          </a:prstGeom>
          <a:solidFill>
            <a:srgbClr val="17468F"/>
          </a:solidFill>
          <a:ln w="12700" cap="flat" cmpd="sng" algn="ctr">
            <a:solidFill>
              <a:srgbClr val="17468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chemeClr val="lt1"/>
                </a:solidFill>
                <a:effectLst/>
                <a:uLnTx/>
                <a:uFillTx/>
                <a:latin typeface="+mn-lt"/>
                <a:ea typeface="+mn-ea"/>
                <a:cs typeface="+mn-cs"/>
              </a:rPr>
              <a:t>Model-Based Early Estimates: Timeline</a:t>
            </a:r>
            <a:endParaRPr kumimoji="0" lang="en-US" sz="4000" b="1" i="0"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D990B252-A779-5E1C-9F1E-B699ABB45AA7}"/>
              </a:ext>
            </a:extLst>
          </p:cNvPr>
          <p:cNvSpPr txBox="1"/>
          <p:nvPr/>
        </p:nvSpPr>
        <p:spPr>
          <a:xfrm>
            <a:off x="236483" y="2548732"/>
            <a:ext cx="1806846" cy="369332"/>
          </a:xfrm>
          <a:prstGeom prst="rect">
            <a:avLst/>
          </a:prstGeom>
          <a:solidFill>
            <a:srgbClr val="274EA5"/>
          </a:solidFill>
        </p:spPr>
        <p:txBody>
          <a:bodyPr wrap="square" rtlCol="0">
            <a:spAutoFit/>
          </a:bodyPr>
          <a:lstStyle/>
          <a:p>
            <a:pPr algn="r"/>
            <a:r>
              <a:rPr lang="en-US" b="1" dirty="0">
                <a:solidFill>
                  <a:schemeClr val="bg1"/>
                </a:solidFill>
              </a:rPr>
              <a:t>September 2023</a:t>
            </a:r>
          </a:p>
        </p:txBody>
      </p:sp>
      <p:sp>
        <p:nvSpPr>
          <p:cNvPr id="12" name="TextBox 11">
            <a:extLst>
              <a:ext uri="{FF2B5EF4-FFF2-40B4-BE49-F238E27FC236}">
                <a16:creationId xmlns:a16="http://schemas.microsoft.com/office/drawing/2014/main" id="{34FFF923-2073-188E-153E-13E9E0EB319F}"/>
              </a:ext>
            </a:extLst>
          </p:cNvPr>
          <p:cNvSpPr txBox="1"/>
          <p:nvPr/>
        </p:nvSpPr>
        <p:spPr>
          <a:xfrm>
            <a:off x="236483" y="3728405"/>
            <a:ext cx="1806846" cy="369332"/>
          </a:xfrm>
          <a:prstGeom prst="rect">
            <a:avLst/>
          </a:prstGeom>
          <a:solidFill>
            <a:srgbClr val="274EA5"/>
          </a:solidFill>
        </p:spPr>
        <p:txBody>
          <a:bodyPr wrap="square" rtlCol="0">
            <a:spAutoFit/>
          </a:bodyPr>
          <a:lstStyle/>
          <a:p>
            <a:pPr algn="r"/>
            <a:r>
              <a:rPr lang="en-US" b="1" dirty="0">
                <a:solidFill>
                  <a:schemeClr val="bg1"/>
                </a:solidFill>
              </a:rPr>
              <a:t>January 2024</a:t>
            </a:r>
          </a:p>
        </p:txBody>
      </p:sp>
      <p:sp>
        <p:nvSpPr>
          <p:cNvPr id="13" name="TextBox 12">
            <a:extLst>
              <a:ext uri="{FF2B5EF4-FFF2-40B4-BE49-F238E27FC236}">
                <a16:creationId xmlns:a16="http://schemas.microsoft.com/office/drawing/2014/main" id="{03E39017-0E63-EAE0-54DA-B3C9F9233289}"/>
              </a:ext>
            </a:extLst>
          </p:cNvPr>
          <p:cNvSpPr txBox="1"/>
          <p:nvPr/>
        </p:nvSpPr>
        <p:spPr>
          <a:xfrm>
            <a:off x="236483" y="5132524"/>
            <a:ext cx="1806846" cy="369332"/>
          </a:xfrm>
          <a:prstGeom prst="rect">
            <a:avLst/>
          </a:prstGeom>
          <a:solidFill>
            <a:srgbClr val="274EA5"/>
          </a:solidFill>
        </p:spPr>
        <p:txBody>
          <a:bodyPr wrap="square" rtlCol="0">
            <a:spAutoFit/>
          </a:bodyPr>
          <a:lstStyle/>
          <a:p>
            <a:pPr algn="r"/>
            <a:r>
              <a:rPr lang="en-US" b="1" dirty="0">
                <a:solidFill>
                  <a:schemeClr val="bg1"/>
                </a:solidFill>
              </a:rPr>
              <a:t>September 2024</a:t>
            </a:r>
          </a:p>
        </p:txBody>
      </p:sp>
      <p:sp>
        <p:nvSpPr>
          <p:cNvPr id="2" name="Content Placeholder 12">
            <a:extLst>
              <a:ext uri="{FF2B5EF4-FFF2-40B4-BE49-F238E27FC236}">
                <a16:creationId xmlns:a16="http://schemas.microsoft.com/office/drawing/2014/main" id="{831C0BA3-6555-B0C4-6BB8-78982AF6A904}"/>
              </a:ext>
            </a:extLst>
          </p:cNvPr>
          <p:cNvSpPr txBox="1">
            <a:spLocks/>
          </p:cNvSpPr>
          <p:nvPr/>
        </p:nvSpPr>
        <p:spPr>
          <a:xfrm>
            <a:off x="2286341" y="926869"/>
            <a:ext cx="4966033" cy="567287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9170" eaLnBrk="0" fontAlgn="base" hangingPunct="0">
              <a:lnSpc>
                <a:spcPct val="100000"/>
              </a:lnSpc>
              <a:spcBef>
                <a:spcPts val="600"/>
              </a:spcBef>
              <a:spcAft>
                <a:spcPct val="0"/>
              </a:spcAft>
            </a:pPr>
            <a:endParaRPr lang="en-US" sz="2000" b="1" dirty="0">
              <a:latin typeface="Arial" panose="020B0604020202020204" pitchFamily="34" charset="0"/>
              <a:ea typeface="+mj-ea"/>
              <a:cs typeface="Arial" panose="020B0604020202020204" pitchFamily="34" charset="0"/>
            </a:endParaRPr>
          </a:p>
          <a:p>
            <a:pPr defTabSz="1219170" eaLnBrk="0" fontAlgn="base" hangingPunct="0">
              <a:lnSpc>
                <a:spcPct val="100000"/>
              </a:lnSpc>
              <a:spcBef>
                <a:spcPts val="0"/>
              </a:spcBef>
              <a:spcAft>
                <a:spcPct val="0"/>
              </a:spcAft>
            </a:pPr>
            <a:r>
              <a:rPr lang="en-US" sz="2000" b="1" dirty="0">
                <a:latin typeface="Arial" panose="020B0604020202020204" pitchFamily="34" charset="0"/>
                <a:ea typeface="+mj-ea"/>
                <a:cs typeface="Arial" panose="020B0604020202020204" pitchFamily="34" charset="0"/>
              </a:rPr>
              <a:t>Implementation and </a:t>
            </a:r>
          </a:p>
          <a:p>
            <a:pPr defTabSz="1219170" eaLnBrk="0" fontAlgn="base" hangingPunct="0">
              <a:lnSpc>
                <a:spcPct val="100000"/>
              </a:lnSpc>
              <a:spcBef>
                <a:spcPts val="0"/>
              </a:spcBef>
              <a:spcAft>
                <a:spcPct val="0"/>
              </a:spcAft>
            </a:pPr>
            <a:r>
              <a:rPr lang="en-US" sz="2000" b="1" dirty="0">
                <a:latin typeface="Arial" panose="020B0604020202020204" pitchFamily="34" charset="0"/>
                <a:ea typeface="+mj-ea"/>
                <a:cs typeface="Arial" panose="020B0604020202020204" pitchFamily="34" charset="0"/>
              </a:rPr>
              <a:t>Production </a:t>
            </a:r>
            <a:br>
              <a:rPr lang="en-US" sz="2000" dirty="0">
                <a:latin typeface="Arial" panose="020B0604020202020204" pitchFamily="34" charset="0"/>
                <a:ea typeface="+mj-ea"/>
                <a:cs typeface="Arial" panose="020B0604020202020204" pitchFamily="34" charset="0"/>
              </a:rPr>
            </a:br>
            <a:br>
              <a:rPr lang="en-US" sz="2000" dirty="0">
                <a:latin typeface="Arial" panose="020B0604020202020204" pitchFamily="34" charset="0"/>
                <a:ea typeface="+mj-ea"/>
                <a:cs typeface="Arial" panose="020B0604020202020204" pitchFamily="34" charset="0"/>
              </a:rPr>
            </a:b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Analytic tool for small domain estimation </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County-level estimates of deaths, births</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State-level estimates from NHIS</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ea typeface="+mj-ea"/>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ea typeface="+mj-ea"/>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Analytic pipelines for other data systems</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Evaluation of methods for combining non-probability and probability data</a:t>
            </a:r>
            <a:br>
              <a:rPr lang="en-US" sz="1800" dirty="0">
                <a:latin typeface="Arial" panose="020B0604020202020204" pitchFamily="34" charset="0"/>
                <a:ea typeface="+mj-ea"/>
                <a:cs typeface="Arial" panose="020B0604020202020204" pitchFamily="34" charset="0"/>
              </a:rPr>
            </a:br>
            <a:endParaRPr lang="en-US" sz="1800" dirty="0">
              <a:latin typeface="Arial" panose="020B0604020202020204" pitchFamily="34" charset="0"/>
              <a:ea typeface="+mj-ea"/>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C00000"/>
              </a:buClr>
              <a:buFont typeface="Arial" panose="020B0604020202020204" pitchFamily="34" charset="0"/>
              <a:buChar char="►"/>
            </a:pPr>
            <a:endParaRPr lang="en-US" sz="1800" dirty="0">
              <a:latin typeface="Arial" panose="020B0604020202020204" pitchFamily="34" charset="0"/>
              <a:ea typeface="+mj-ea"/>
              <a:cs typeface="Arial" panose="020B0604020202020204" pitchFamily="34" charset="0"/>
            </a:endParaRPr>
          </a:p>
          <a:p>
            <a:pPr algn="l" defTabSz="1219170" eaLnBrk="0" fontAlgn="base" hangingPunct="0">
              <a:lnSpc>
                <a:spcPct val="100000"/>
              </a:lnSpc>
              <a:spcBef>
                <a:spcPts val="600"/>
              </a:spcBef>
              <a:spcAft>
                <a:spcPct val="0"/>
              </a:spcAft>
              <a:buClr>
                <a:srgbClr val="C00000"/>
              </a:buClr>
            </a:pP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ea typeface="+mj-ea"/>
              <a:cs typeface="Arial" panose="020B0604020202020204" pitchFamily="34" charset="0"/>
            </a:endParaRPr>
          </a:p>
        </p:txBody>
      </p:sp>
      <p:sp>
        <p:nvSpPr>
          <p:cNvPr id="14" name="Content Placeholder 12">
            <a:extLst>
              <a:ext uri="{FF2B5EF4-FFF2-40B4-BE49-F238E27FC236}">
                <a16:creationId xmlns:a16="http://schemas.microsoft.com/office/drawing/2014/main" id="{F44B8A03-A622-53D1-ACFD-2A1C71BDE7C8}"/>
              </a:ext>
            </a:extLst>
          </p:cNvPr>
          <p:cNvSpPr txBox="1">
            <a:spLocks/>
          </p:cNvSpPr>
          <p:nvPr/>
        </p:nvSpPr>
        <p:spPr>
          <a:xfrm>
            <a:off x="7430056" y="926869"/>
            <a:ext cx="4226946" cy="566470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1219170" eaLnBrk="0" fontAlgn="base" hangingPunct="0">
              <a:lnSpc>
                <a:spcPct val="100000"/>
              </a:lnSpc>
              <a:spcBef>
                <a:spcPts val="600"/>
              </a:spcBef>
              <a:spcAft>
                <a:spcPct val="0"/>
              </a:spcAft>
            </a:pPr>
            <a:endParaRPr lang="en-US" sz="2000" b="1" dirty="0">
              <a:latin typeface="Arial" panose="020B0604020202020204" pitchFamily="34" charset="0"/>
              <a:ea typeface="+mj-ea"/>
              <a:cs typeface="Arial" panose="020B0604020202020204" pitchFamily="34" charset="0"/>
            </a:endParaRPr>
          </a:p>
          <a:p>
            <a:pPr defTabSz="1219170" eaLnBrk="0" fontAlgn="base" hangingPunct="0">
              <a:lnSpc>
                <a:spcPct val="100000"/>
              </a:lnSpc>
              <a:spcBef>
                <a:spcPts val="0"/>
              </a:spcBef>
              <a:spcAft>
                <a:spcPct val="0"/>
              </a:spcAft>
            </a:pPr>
            <a:r>
              <a:rPr lang="en-US" sz="2000" b="1" dirty="0">
                <a:latin typeface="Arial" panose="020B0604020202020204" pitchFamily="34" charset="0"/>
                <a:ea typeface="+mj-ea"/>
                <a:cs typeface="Arial" panose="020B0604020202020204" pitchFamily="34" charset="0"/>
              </a:rPr>
              <a:t>Ongoing Research and Development </a:t>
            </a:r>
            <a:br>
              <a:rPr lang="en-US" sz="2000" dirty="0">
                <a:latin typeface="Arial" panose="020B0604020202020204" pitchFamily="34" charset="0"/>
                <a:ea typeface="+mj-ea"/>
                <a:cs typeface="Arial" panose="020B0604020202020204" pitchFamily="34" charset="0"/>
              </a:rPr>
            </a:br>
            <a:br>
              <a:rPr lang="en-US" sz="2000" dirty="0">
                <a:latin typeface="Arial" panose="020B0604020202020204" pitchFamily="34" charset="0"/>
                <a:ea typeface="+mj-ea"/>
                <a:cs typeface="Arial" panose="020B0604020202020204" pitchFamily="34" charset="0"/>
              </a:rPr>
            </a:b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Continuous evaluation of estimates and methods</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Analytic support to data divisions and data users</a:t>
            </a: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lgn="l" defTabSz="1219170" eaLnBrk="0" fontAlgn="base" hangingPunct="0">
              <a:lnSpc>
                <a:spcPct val="100000"/>
              </a:lnSpc>
              <a:spcBef>
                <a:spcPts val="600"/>
              </a:spcBef>
              <a:spcAft>
                <a:spcPct val="0"/>
              </a:spcAft>
              <a:buClr>
                <a:srgbClr val="018BB0"/>
              </a:buClr>
            </a:pPr>
            <a:endParaRPr lang="en-US" sz="1800" dirty="0">
              <a:latin typeface="Arial" panose="020B0604020202020204" pitchFamily="34" charset="0"/>
              <a:cs typeface="Arial" panose="020B0604020202020204" pitchFamily="34" charset="0"/>
            </a:endParaRPr>
          </a:p>
          <a:p>
            <a:pPr marL="285750" indent="-285750" algn="l" defTabSz="1219170" eaLnBrk="0" fontAlgn="base" hangingPunct="0">
              <a:lnSpc>
                <a:spcPct val="100000"/>
              </a:lnSpc>
              <a:spcBef>
                <a:spcPts val="600"/>
              </a:spcBef>
              <a:spcAft>
                <a:spcPct val="0"/>
              </a:spcAft>
              <a:buClr>
                <a:srgbClr val="018BB0"/>
              </a:buClr>
              <a:buFont typeface="Arial" panose="020B0604020202020204" pitchFamily="34" charset="0"/>
              <a:buChar char="►"/>
            </a:pPr>
            <a:r>
              <a:rPr lang="en-US" sz="1800" dirty="0">
                <a:latin typeface="Arial" panose="020B0604020202020204" pitchFamily="34" charset="0"/>
                <a:cs typeface="Arial" panose="020B0604020202020204" pitchFamily="34" charset="0"/>
              </a:rPr>
              <a:t>Research on new and emerging data science methods</a:t>
            </a:r>
          </a:p>
          <a:p>
            <a:pPr algn="l" defTabSz="1219170" eaLnBrk="0" fontAlgn="base" hangingPunct="0">
              <a:lnSpc>
                <a:spcPct val="100000"/>
              </a:lnSpc>
              <a:spcBef>
                <a:spcPts val="600"/>
              </a:spcBef>
              <a:spcAft>
                <a:spcPct val="0"/>
              </a:spcAft>
              <a:buClr>
                <a:srgbClr val="018BB0"/>
              </a:buClr>
            </a:pP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9C13B63-3866-831B-4A11-6219255A9FE9}"/>
              </a:ext>
              <a:ext uri="{C183D7F6-B498-43B3-948B-1728B52AA6E4}">
                <adec:decorative xmlns:adec="http://schemas.microsoft.com/office/drawing/2017/decorative" val="1"/>
              </a:ext>
            </a:extLst>
          </p:cNvPr>
          <p:cNvSpPr/>
          <p:nvPr/>
        </p:nvSpPr>
        <p:spPr>
          <a:xfrm>
            <a:off x="2224466" y="335673"/>
            <a:ext cx="61875" cy="61866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F506E6-83CD-0311-D0CF-F971717E651A}"/>
              </a:ext>
              <a:ext uri="{C183D7F6-B498-43B3-948B-1728B52AA6E4}">
                <adec:decorative xmlns:adec="http://schemas.microsoft.com/office/drawing/2017/decorative" val="1"/>
              </a:ext>
            </a:extLst>
          </p:cNvPr>
          <p:cNvSpPr/>
          <p:nvPr/>
        </p:nvSpPr>
        <p:spPr>
          <a:xfrm>
            <a:off x="7368181" y="335673"/>
            <a:ext cx="61875" cy="61866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9783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C380F5-EC98-4E46-B024-2DC43A68BB2B}"/>
              </a:ext>
            </a:extLst>
          </p:cNvPr>
          <p:cNvSpPr txBox="1">
            <a:spLocks noGrp="1"/>
          </p:cNvSpPr>
          <p:nvPr>
            <p:ph type="title" idx="4294967295"/>
          </p:nvPr>
        </p:nvSpPr>
        <p:spPr>
          <a:xfrm>
            <a:off x="609600" y="1137172"/>
            <a:ext cx="10972800" cy="9040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006858"/>
                </a:solidFill>
                <a:effectLst/>
                <a:uLnTx/>
                <a:uFillTx/>
                <a:latin typeface="Calibri" panose="020F0502020204030204"/>
                <a:ea typeface="+mj-ea"/>
                <a:cs typeface="+mj-cs"/>
              </a:rPr>
              <a:t>Questions?</a:t>
            </a:r>
          </a:p>
        </p:txBody>
      </p:sp>
      <p:sp>
        <p:nvSpPr>
          <p:cNvPr id="2" name="TextBox 1">
            <a:extLst>
              <a:ext uri="{FF2B5EF4-FFF2-40B4-BE49-F238E27FC236}">
                <a16:creationId xmlns:a16="http://schemas.microsoft.com/office/drawing/2014/main" id="{A5B5E6CD-BD69-4E76-AF51-8DBC0F3DF851}"/>
              </a:ext>
            </a:extLst>
          </p:cNvPr>
          <p:cNvSpPr txBox="1"/>
          <p:nvPr/>
        </p:nvSpPr>
        <p:spPr>
          <a:xfrm>
            <a:off x="135082" y="3768621"/>
            <a:ext cx="7876309" cy="369332"/>
          </a:xfrm>
          <a:prstGeom prst="rect">
            <a:avLst/>
          </a:prstGeom>
          <a:noFill/>
        </p:spPr>
        <p:txBody>
          <a:bodyPr wrap="square" rtlCol="0">
            <a:spAutoFit/>
          </a:bodyPr>
          <a:lstStyle/>
          <a:p>
            <a:r>
              <a:rPr lang="en-US">
                <a:hlinkClick r:id="rId3"/>
              </a:rPr>
              <a:t>www.cdc.gov/nchs</a:t>
            </a:r>
            <a:r>
              <a:rPr lang="en-US"/>
              <a:t> </a:t>
            </a:r>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3136" y="5816061"/>
            <a:ext cx="1529849" cy="877060"/>
          </a:xfrm>
          <a:prstGeom prst="rect">
            <a:avLst/>
          </a:prstGeom>
        </p:spPr>
      </p:pic>
    </p:spTree>
    <p:extLst>
      <p:ext uri="{BB962C8B-B14F-4D97-AF65-F5344CB8AC3E}">
        <p14:creationId xmlns:p14="http://schemas.microsoft.com/office/powerpoint/2010/main" val="2818765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285</Words>
  <Application>Microsoft Office PowerPoint</Application>
  <PresentationFormat>Widescreen</PresentationFormat>
  <Paragraphs>69</Paragraphs>
  <Slides>6</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Light</vt:lpstr>
      <vt:lpstr>Courier New</vt:lpstr>
      <vt:lpstr>Myriad Web Pro</vt:lpstr>
      <vt:lpstr>Wingdings</vt:lpstr>
      <vt:lpstr>Office Theme</vt:lpstr>
      <vt:lpstr>1_NCEH_ATSDR_combined</vt:lpstr>
      <vt:lpstr>2_Office Theme</vt:lpstr>
      <vt:lpstr>2_NCEH_ATSDR_combined</vt:lpstr>
      <vt:lpstr>Model-Based Early Estimates Update:  NCHS Board of Scientific Counselors   </vt:lpstr>
      <vt:lpstr> Model-Based Early Estimates: Goals</vt:lpstr>
      <vt:lpstr> Model-Based Early Estimates: Design</vt:lpstr>
      <vt:lpstr> Model-Based Early Estimates: First Product</vt:lpstr>
      <vt:lpstr> Model-Based Early Estimates: 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Rossen, Lauren M. (CDC/DDPHSS/NCHS/DRM)</cp:lastModifiedBy>
  <cp:revision>131</cp:revision>
  <dcterms:created xsi:type="dcterms:W3CDTF">2021-04-27T17:41:47Z</dcterms:created>
  <dcterms:modified xsi:type="dcterms:W3CDTF">2023-09-20T18:37:22Z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2021-09-20T15:14:33Z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8c5b74f7-d9bf-4827-a047-da68bdef8458</vt:lpwstr>
  </property>
  <property fmtid="{D5CDD505-2E9C-101B-9397-08002B2CF9AE}" pid="8" name="MSIP_Label_8af03ff0-41c5-4c41-b55e-fabb8fae94be_ContentBits">
    <vt:lpwstr>0</vt:lpwstr>
  </property>
</Properties>
</file>