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12"/>
  </p:notesMasterIdLst>
  <p:handoutMasterIdLst>
    <p:handoutMasterId r:id="rId13"/>
  </p:handoutMasterIdLst>
  <p:sldIdLst>
    <p:sldId id="257" r:id="rId2"/>
    <p:sldId id="296" r:id="rId3"/>
    <p:sldId id="301" r:id="rId4"/>
    <p:sldId id="302" r:id="rId5"/>
    <p:sldId id="303" r:id="rId6"/>
    <p:sldId id="304" r:id="rId7"/>
    <p:sldId id="308" r:id="rId8"/>
    <p:sldId id="306" r:id="rId9"/>
    <p:sldId id="309" r:id="rId10"/>
    <p:sldId id="298" r:id="rId11"/>
  </p:sldIdLst>
  <p:sldSz cx="9144000" cy="5143500" type="screen16x9"/>
  <p:notesSz cx="7315200" cy="9601200"/>
  <p:embeddedFontLst>
    <p:embeddedFont>
      <p:font typeface="Calibri" panose="020F0502020204030204" pitchFamily="34" charset="0"/>
      <p:regular r:id="rId14"/>
      <p:bold r:id="rId15"/>
      <p:italic r:id="rId16"/>
      <p:boldItalic r:id="rId17"/>
    </p:embeddedFont>
    <p:embeddedFont>
      <p:font typeface="Myriad Web Pro" panose="020B0604020202020204"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BB0"/>
    <a:srgbClr val="695E4A"/>
    <a:srgbClr val="006858"/>
    <a:srgbClr val="0088B7"/>
    <a:srgbClr val="B45340"/>
    <a:srgbClr val="9A4E9E"/>
    <a:srgbClr val="FFFFFF"/>
    <a:srgbClr val="006166"/>
    <a:srgbClr val="618E7C"/>
    <a:srgbClr val="5A4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63" autoAdjust="0"/>
    <p:restoredTop sz="90865" autoAdjust="0"/>
  </p:normalViewPr>
  <p:slideViewPr>
    <p:cSldViewPr snapToGrid="0">
      <p:cViewPr varScale="1">
        <p:scale>
          <a:sx n="132" d="100"/>
          <a:sy n="132" d="100"/>
        </p:scale>
        <p:origin x="252" y="114"/>
      </p:cViewPr>
      <p:guideLst>
        <p:guide orient="horz" pos="1620"/>
        <p:guide pos="2880"/>
      </p:guideLst>
    </p:cSldViewPr>
  </p:slideViewPr>
  <p:outlineViewPr>
    <p:cViewPr>
      <p:scale>
        <a:sx n="33" d="100"/>
        <a:sy n="33" d="100"/>
      </p:scale>
      <p:origin x="0" y="-4062"/>
    </p:cViewPr>
  </p:outlineViewPr>
  <p:notesTextViewPr>
    <p:cViewPr>
      <p:scale>
        <a:sx n="3" d="2"/>
        <a:sy n="3" d="2"/>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10/27/2022</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10/27/2022</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dirty="0"/>
          </a:p>
        </p:txBody>
      </p:sp>
    </p:spTree>
    <p:extLst>
      <p:ext uri="{BB962C8B-B14F-4D97-AF65-F5344CB8AC3E}">
        <p14:creationId xmlns:p14="http://schemas.microsoft.com/office/powerpoint/2010/main" val="347245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3959596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1631064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userDrawn="1"/>
        </p:nvSpPr>
        <p:spPr>
          <a:xfrm>
            <a:off x="354648" y="90152"/>
            <a:ext cx="6903076" cy="307777"/>
          </a:xfrm>
          <a:prstGeom prst="rect">
            <a:avLst/>
          </a:prstGeom>
          <a:noFill/>
        </p:spPr>
        <p:txBody>
          <a:bodyPr wrap="square" rtlCol="0">
            <a:spAutoFit/>
          </a:bodyPr>
          <a:lstStyle/>
          <a:p>
            <a:r>
              <a:rPr lang="en-US" sz="1400" b="1" cap="all" baseline="0" dirty="0">
                <a:solidFill>
                  <a:schemeClr val="tx2">
                    <a:lumMod val="95000"/>
                  </a:schemeClr>
                </a:solidFill>
                <a:latin typeface="Arial" panose="020B0604020202020204" pitchFamily="34" charset="0"/>
                <a:cs typeface="Arial" panose="020B0604020202020204" pitchFamily="34"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736" userDrawn="1">
          <p15:clr>
            <a:srgbClr val="FBAE40"/>
          </p15:clr>
        </p15:guide>
        <p15:guide id="4" pos="2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dirty="0"/>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008BB0"/>
              </a:buClr>
              <a:defRPr sz="2000">
                <a:solidFill>
                  <a:schemeClr val="accent4">
                    <a:lumMod val="75000"/>
                  </a:schemeClr>
                </a:solidFill>
              </a:defRPr>
            </a:lvl2pPr>
            <a:lvl3pPr>
              <a:buClr>
                <a:srgbClr val="695E4A"/>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2869563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5632"/>
            <a:ext cx="9144000" cy="887868"/>
          </a:xfrm>
          <a:prstGeom prst="rect">
            <a:avLst/>
          </a:prstGeom>
        </p:spPr>
      </p:pic>
    </p:spTree>
    <p:extLst>
      <p:ext uri="{BB962C8B-B14F-4D97-AF65-F5344CB8AC3E}">
        <p14:creationId xmlns:p14="http://schemas.microsoft.com/office/powerpoint/2010/main" val="50285361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52" r:id="rId3"/>
    <p:sldLayoutId id="2147483823" r:id="rId4"/>
    <p:sldLayoutId id="2147483849" r:id="rId5"/>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altLang="en-US" dirty="0"/>
              <a:t>NHANES Update</a:t>
            </a:r>
          </a:p>
        </p:txBody>
      </p:sp>
      <p:sp>
        <p:nvSpPr>
          <p:cNvPr id="2" name="Subtitle 1"/>
          <p:cNvSpPr>
            <a:spLocks noGrp="1"/>
          </p:cNvSpPr>
          <p:nvPr>
            <p:ph type="subTitle" idx="1"/>
          </p:nvPr>
        </p:nvSpPr>
        <p:spPr>
          <a:xfrm>
            <a:off x="457200" y="2144512"/>
            <a:ext cx="7380514" cy="342900"/>
          </a:xfrm>
        </p:spPr>
        <p:txBody>
          <a:bodyPr/>
          <a:lstStyle/>
          <a:p>
            <a:r>
              <a:rPr lang="en-US" dirty="0"/>
              <a:t>Alan E. Simon, MD</a:t>
            </a:r>
          </a:p>
          <a:p>
            <a:r>
              <a:rPr lang="en-US" dirty="0"/>
              <a:t>Director, Division of Health and Nutrition Examination Surveys</a:t>
            </a:r>
          </a:p>
          <a:p>
            <a:endParaRPr lang="en-US" dirty="0"/>
          </a:p>
          <a:p>
            <a:endParaRPr lang="en-US" dirty="0"/>
          </a:p>
        </p:txBody>
      </p:sp>
      <p:sp>
        <p:nvSpPr>
          <p:cNvPr id="6" name="Text Placeholder 5"/>
          <p:cNvSpPr>
            <a:spLocks noGrp="1"/>
          </p:cNvSpPr>
          <p:nvPr>
            <p:ph type="body" sz="quarter" idx="10"/>
          </p:nvPr>
        </p:nvSpPr>
        <p:spPr/>
        <p:txBody>
          <a:bodyPr/>
          <a:lstStyle/>
          <a:p>
            <a:pPr marL="0" indent="0"/>
            <a:r>
              <a:rPr lang="en-US" dirty="0"/>
              <a:t>Board of Scientific Counselors </a:t>
            </a:r>
            <a:br>
              <a:rPr lang="en-US" dirty="0"/>
            </a:br>
            <a:endParaRPr lang="en-US" dirty="0"/>
          </a:p>
          <a:p>
            <a:r>
              <a:rPr lang="en-US" dirty="0"/>
              <a:t>October 24, 2022</a:t>
            </a:r>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21451B-2424-43AE-B281-0D31AB626EA1}"/>
              </a:ext>
            </a:extLst>
          </p:cNvPr>
          <p:cNvSpPr txBox="1">
            <a:spLocks noGrp="1"/>
          </p:cNvSpPr>
          <p:nvPr>
            <p:ph type="title" idx="4294967295"/>
          </p:nvPr>
        </p:nvSpPr>
        <p:spPr>
          <a:xfrm>
            <a:off x="3530600" y="1566333"/>
            <a:ext cx="3589867"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6858"/>
                </a:solidFill>
                <a:effectLst/>
                <a:uLnTx/>
                <a:uFillTx/>
                <a:latin typeface="Calibri" pitchFamily="34" charset="0"/>
                <a:ea typeface="+mj-ea"/>
                <a:cs typeface="+mj-cs"/>
              </a:rPr>
              <a:t>Questions</a:t>
            </a:r>
          </a:p>
        </p:txBody>
      </p:sp>
    </p:spTree>
    <p:extLst>
      <p:ext uri="{BB962C8B-B14F-4D97-AF65-F5344CB8AC3E}">
        <p14:creationId xmlns:p14="http://schemas.microsoft.com/office/powerpoint/2010/main" val="327887288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The Division has a new Director!</a:t>
            </a:r>
          </a:p>
        </p:txBody>
      </p:sp>
      <p:sp>
        <p:nvSpPr>
          <p:cNvPr id="3" name="Content Placeholder 2"/>
          <p:cNvSpPr>
            <a:spLocks noGrp="1"/>
          </p:cNvSpPr>
          <p:nvPr>
            <p:ph type="body" sz="quarter" idx="10"/>
          </p:nvPr>
        </p:nvSpPr>
        <p:spPr/>
        <p:txBody>
          <a:bodyPr/>
          <a:lstStyle/>
          <a:p>
            <a:r>
              <a:rPr lang="en-US" dirty="0"/>
              <a:t>Worked for a few years before deciding to go to Medical School</a:t>
            </a:r>
          </a:p>
          <a:p>
            <a:r>
              <a:rPr lang="en-US" dirty="0"/>
              <a:t>Trained as a pediatrician at Children’s National Medical Center </a:t>
            </a:r>
          </a:p>
          <a:p>
            <a:r>
              <a:rPr lang="en-US" dirty="0"/>
              <a:t>Spent 2 years at Johns Hopkins as a Robert Wood Johnson Clinical Scholar</a:t>
            </a:r>
          </a:p>
          <a:p>
            <a:r>
              <a:rPr lang="en-US" dirty="0"/>
              <a:t>Came to NCHS in 2006 and stayed until 2016</a:t>
            </a:r>
          </a:p>
          <a:p>
            <a:pPr lvl="1"/>
            <a:r>
              <a:rPr lang="en-US" dirty="0"/>
              <a:t>Division of Health Care Statistics</a:t>
            </a:r>
          </a:p>
          <a:p>
            <a:pPr lvl="1"/>
            <a:r>
              <a:rPr lang="en-US" dirty="0"/>
              <a:t>Office of Analysis and Epidemiology --- Infant, Children, and Women’s Health Statistics Branch</a:t>
            </a:r>
          </a:p>
          <a:p>
            <a:r>
              <a:rPr lang="en-US" dirty="0"/>
              <a:t>OASH, Office on Women’s Health from 2016-2018</a:t>
            </a:r>
          </a:p>
          <a:p>
            <a:r>
              <a:rPr lang="en-US" dirty="0"/>
              <a:t>Environmental Influences on Child Health Outcomes (ECHO) </a:t>
            </a:r>
            <a:r>
              <a:rPr lang="en-US" dirty="0" err="1"/>
              <a:t>IDeA</a:t>
            </a:r>
            <a:r>
              <a:rPr lang="en-US" dirty="0"/>
              <a:t> States Pediatric Clinical Trials Network (ISPCTN) until now</a:t>
            </a:r>
          </a:p>
        </p:txBody>
      </p:sp>
    </p:spTree>
    <p:extLst>
      <p:ext uri="{BB962C8B-B14F-4D97-AF65-F5344CB8AC3E}">
        <p14:creationId xmlns:p14="http://schemas.microsoft.com/office/powerpoint/2010/main" val="151577671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A011-F451-400F-A89F-6A25ACB302AC}"/>
              </a:ext>
            </a:extLst>
          </p:cNvPr>
          <p:cNvSpPr>
            <a:spLocks noGrp="1"/>
          </p:cNvSpPr>
          <p:nvPr>
            <p:ph type="title"/>
          </p:nvPr>
        </p:nvSpPr>
        <p:spPr/>
        <p:txBody>
          <a:bodyPr/>
          <a:lstStyle/>
          <a:p>
            <a:r>
              <a:rPr lang="en-US" dirty="0"/>
              <a:t>Challenges </a:t>
            </a:r>
          </a:p>
        </p:txBody>
      </p:sp>
      <p:sp>
        <p:nvSpPr>
          <p:cNvPr id="3" name="Text Placeholder 2">
            <a:extLst>
              <a:ext uri="{FF2B5EF4-FFF2-40B4-BE49-F238E27FC236}">
                <a16:creationId xmlns:a16="http://schemas.microsoft.com/office/drawing/2014/main" id="{005F2E62-0EE8-491A-A654-5E4568529B3B}"/>
              </a:ext>
            </a:extLst>
          </p:cNvPr>
          <p:cNvSpPr>
            <a:spLocks noGrp="1"/>
          </p:cNvSpPr>
          <p:nvPr>
            <p:ph type="body" sz="quarter" idx="10"/>
          </p:nvPr>
        </p:nvSpPr>
        <p:spPr/>
        <p:txBody>
          <a:bodyPr/>
          <a:lstStyle/>
          <a:p>
            <a:r>
              <a:rPr lang="en-US" dirty="0"/>
              <a:t>People are looking towards other types of data collections</a:t>
            </a:r>
          </a:p>
          <a:p>
            <a:pPr lvl="1"/>
            <a:r>
              <a:rPr lang="en-US" dirty="0"/>
              <a:t>EHR, insurance data, large convenience cohorts</a:t>
            </a:r>
          </a:p>
          <a:p>
            <a:r>
              <a:rPr lang="en-US" dirty="0"/>
              <a:t>Devaluation of random sample national representativeness</a:t>
            </a:r>
          </a:p>
          <a:p>
            <a:pPr lvl="1"/>
            <a:r>
              <a:rPr lang="en-US" dirty="0"/>
              <a:t>If I have enough….it probably works out</a:t>
            </a:r>
          </a:p>
          <a:p>
            <a:pPr lvl="1"/>
            <a:r>
              <a:rPr lang="en-US" dirty="0"/>
              <a:t>Quota sampling</a:t>
            </a:r>
          </a:p>
          <a:p>
            <a:r>
              <a:rPr lang="en-US" dirty="0"/>
              <a:t>Speed—Can we get the data out fast enough to be useful? </a:t>
            </a:r>
          </a:p>
          <a:p>
            <a:pPr lvl="1"/>
            <a:r>
              <a:rPr lang="en-US" dirty="0"/>
              <a:t>Public Health Crises:  Opioids, COVID</a:t>
            </a:r>
          </a:p>
          <a:p>
            <a:r>
              <a:rPr lang="en-US" dirty="0"/>
              <a:t>Is it actionable data?   Are national estimates enough to make changes? </a:t>
            </a:r>
          </a:p>
          <a:p>
            <a:endParaRPr lang="en-US" dirty="0"/>
          </a:p>
        </p:txBody>
      </p:sp>
    </p:spTree>
    <p:extLst>
      <p:ext uri="{BB962C8B-B14F-4D97-AF65-F5344CB8AC3E}">
        <p14:creationId xmlns:p14="http://schemas.microsoft.com/office/powerpoint/2010/main" val="316474935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2C42-ACC5-4CCD-A080-84999EC5F84C}"/>
              </a:ext>
            </a:extLst>
          </p:cNvPr>
          <p:cNvSpPr>
            <a:spLocks noGrp="1"/>
          </p:cNvSpPr>
          <p:nvPr>
            <p:ph type="title"/>
          </p:nvPr>
        </p:nvSpPr>
        <p:spPr/>
        <p:txBody>
          <a:bodyPr/>
          <a:lstStyle/>
          <a:p>
            <a:r>
              <a:rPr lang="en-US" dirty="0"/>
              <a:t>Vision </a:t>
            </a:r>
          </a:p>
        </p:txBody>
      </p:sp>
      <p:sp>
        <p:nvSpPr>
          <p:cNvPr id="3" name="Text Placeholder 2">
            <a:extLst>
              <a:ext uri="{FF2B5EF4-FFF2-40B4-BE49-F238E27FC236}">
                <a16:creationId xmlns:a16="http://schemas.microsoft.com/office/drawing/2014/main" id="{67551CEF-FAB6-460F-A629-ED01B3F069B9}"/>
              </a:ext>
            </a:extLst>
          </p:cNvPr>
          <p:cNvSpPr>
            <a:spLocks noGrp="1"/>
          </p:cNvSpPr>
          <p:nvPr>
            <p:ph type="body" sz="quarter" idx="10"/>
          </p:nvPr>
        </p:nvSpPr>
        <p:spPr/>
        <p:txBody>
          <a:bodyPr/>
          <a:lstStyle/>
          <a:p>
            <a:r>
              <a:rPr lang="en-US" b="0" i="0" dirty="0">
                <a:solidFill>
                  <a:srgbClr val="7030A0"/>
                </a:solidFill>
                <a:effectLst/>
                <a:latin typeface="Open Sans" panose="020B0606030504020204" pitchFamily="34" charset="0"/>
              </a:rPr>
              <a:t>The Division of Health and Nutrition Examination Survey (DHANES) should provide and analyze data that will be used to substantially improve the health of people in the US by assessing the health and nutritional status of US adults and children </a:t>
            </a:r>
          </a:p>
          <a:p>
            <a:r>
              <a:rPr lang="en-US" b="1" i="1" dirty="0">
                <a:solidFill>
                  <a:srgbClr val="7030A0"/>
                </a:solidFill>
                <a:effectLst/>
                <a:latin typeface="Open Sans" panose="020B0606030504020204" pitchFamily="34" charset="0"/>
              </a:rPr>
              <a:t>focusing on content that either requires in-person data collection or relies on associated in-person data collection.  </a:t>
            </a:r>
          </a:p>
          <a:p>
            <a:pPr marL="0" indent="0">
              <a:buNone/>
            </a:pPr>
            <a:endParaRPr lang="en-US" dirty="0"/>
          </a:p>
        </p:txBody>
      </p:sp>
    </p:spTree>
    <p:extLst>
      <p:ext uri="{BB962C8B-B14F-4D97-AF65-F5344CB8AC3E}">
        <p14:creationId xmlns:p14="http://schemas.microsoft.com/office/powerpoint/2010/main" val="191396122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17396-8F26-42F6-9D48-2297971EFADA}"/>
              </a:ext>
            </a:extLst>
          </p:cNvPr>
          <p:cNvSpPr>
            <a:spLocks noGrp="1"/>
          </p:cNvSpPr>
          <p:nvPr>
            <p:ph type="title"/>
          </p:nvPr>
        </p:nvSpPr>
        <p:spPr>
          <a:xfrm>
            <a:off x="391886" y="154459"/>
            <a:ext cx="8294914" cy="630091"/>
          </a:xfrm>
        </p:spPr>
        <p:txBody>
          <a:bodyPr/>
          <a:lstStyle/>
          <a:p>
            <a:r>
              <a:rPr lang="en-US" dirty="0"/>
              <a:t>Opportunities</a:t>
            </a:r>
          </a:p>
        </p:txBody>
      </p:sp>
      <p:sp>
        <p:nvSpPr>
          <p:cNvPr id="3" name="Text Placeholder 2">
            <a:extLst>
              <a:ext uri="{FF2B5EF4-FFF2-40B4-BE49-F238E27FC236}">
                <a16:creationId xmlns:a16="http://schemas.microsoft.com/office/drawing/2014/main" id="{9CB1A9B6-E37A-4985-8DDA-47D6308E3340}"/>
              </a:ext>
            </a:extLst>
          </p:cNvPr>
          <p:cNvSpPr>
            <a:spLocks noGrp="1"/>
          </p:cNvSpPr>
          <p:nvPr>
            <p:ph type="body" sz="quarter" idx="10"/>
          </p:nvPr>
        </p:nvSpPr>
        <p:spPr>
          <a:xfrm>
            <a:off x="457200" y="857250"/>
            <a:ext cx="8229600" cy="3341688"/>
          </a:xfrm>
        </p:spPr>
        <p:txBody>
          <a:bodyPr/>
          <a:lstStyle/>
          <a:p>
            <a:r>
              <a:rPr lang="en-US" sz="2400" dirty="0"/>
              <a:t>Improved data collection techniques:  </a:t>
            </a:r>
          </a:p>
          <a:p>
            <a:r>
              <a:rPr lang="en-US" sz="2400" dirty="0"/>
              <a:t>Response rates</a:t>
            </a:r>
          </a:p>
          <a:p>
            <a:r>
              <a:rPr lang="en-US" sz="2400" dirty="0"/>
              <a:t>Analysis of data</a:t>
            </a:r>
          </a:p>
          <a:p>
            <a:r>
              <a:rPr lang="en-US" sz="2400" dirty="0"/>
              <a:t>Health Equity (collection/analysis)</a:t>
            </a:r>
          </a:p>
        </p:txBody>
      </p:sp>
    </p:spTree>
    <p:extLst>
      <p:ext uri="{BB962C8B-B14F-4D97-AF65-F5344CB8AC3E}">
        <p14:creationId xmlns:p14="http://schemas.microsoft.com/office/powerpoint/2010/main" val="140305034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3E07B-D502-41C1-A0A6-E15A2EFFE68A}"/>
              </a:ext>
            </a:extLst>
          </p:cNvPr>
          <p:cNvSpPr>
            <a:spLocks noGrp="1"/>
          </p:cNvSpPr>
          <p:nvPr>
            <p:ph type="title"/>
          </p:nvPr>
        </p:nvSpPr>
        <p:spPr/>
        <p:txBody>
          <a:bodyPr/>
          <a:lstStyle/>
          <a:p>
            <a:r>
              <a:rPr lang="en-US" dirty="0"/>
              <a:t>New Contract Presents New Opportunities</a:t>
            </a:r>
          </a:p>
        </p:txBody>
      </p:sp>
      <p:sp>
        <p:nvSpPr>
          <p:cNvPr id="3" name="Text Placeholder 2">
            <a:extLst>
              <a:ext uri="{FF2B5EF4-FFF2-40B4-BE49-F238E27FC236}">
                <a16:creationId xmlns:a16="http://schemas.microsoft.com/office/drawing/2014/main" id="{07355585-F69B-4B01-A9DB-56133FF4A9FC}"/>
              </a:ext>
            </a:extLst>
          </p:cNvPr>
          <p:cNvSpPr>
            <a:spLocks noGrp="1"/>
          </p:cNvSpPr>
          <p:nvPr>
            <p:ph type="body" sz="quarter" idx="10"/>
          </p:nvPr>
        </p:nvSpPr>
        <p:spPr/>
        <p:txBody>
          <a:bodyPr/>
          <a:lstStyle/>
          <a:p>
            <a:r>
              <a:rPr lang="en-US" dirty="0"/>
              <a:t>Current cycle of NHANES is scheduled to end August 2023</a:t>
            </a:r>
          </a:p>
          <a:p>
            <a:r>
              <a:rPr lang="en-US" dirty="0"/>
              <a:t>Will start a new cycle with a new contract thereafter</a:t>
            </a:r>
          </a:p>
          <a:p>
            <a:r>
              <a:rPr lang="en-US" dirty="0"/>
              <a:t>We do not yet know when a new contract will be finalized</a:t>
            </a:r>
          </a:p>
          <a:p>
            <a:pPr lvl="1"/>
            <a:r>
              <a:rPr lang="en-US" dirty="0"/>
              <a:t>Protest of contract award</a:t>
            </a:r>
          </a:p>
          <a:p>
            <a:pPr lvl="1"/>
            <a:r>
              <a:rPr lang="en-US" dirty="0"/>
              <a:t>The work is delayed</a:t>
            </a:r>
          </a:p>
        </p:txBody>
      </p:sp>
    </p:spTree>
    <p:extLst>
      <p:ext uri="{BB962C8B-B14F-4D97-AF65-F5344CB8AC3E}">
        <p14:creationId xmlns:p14="http://schemas.microsoft.com/office/powerpoint/2010/main" val="83322359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3286-7928-4D21-8B90-25F0E99B844B}"/>
              </a:ext>
            </a:extLst>
          </p:cNvPr>
          <p:cNvSpPr>
            <a:spLocks noGrp="1"/>
          </p:cNvSpPr>
          <p:nvPr>
            <p:ph type="title"/>
          </p:nvPr>
        </p:nvSpPr>
        <p:spPr/>
        <p:txBody>
          <a:bodyPr/>
          <a:lstStyle/>
          <a:p>
            <a:r>
              <a:rPr lang="en-US" dirty="0"/>
              <a:t>Content Solicitation for New Cycle of NHANES</a:t>
            </a:r>
          </a:p>
        </p:txBody>
      </p:sp>
      <p:sp>
        <p:nvSpPr>
          <p:cNvPr id="3" name="Text Placeholder 2">
            <a:extLst>
              <a:ext uri="{FF2B5EF4-FFF2-40B4-BE49-F238E27FC236}">
                <a16:creationId xmlns:a16="http://schemas.microsoft.com/office/drawing/2014/main" id="{9396BB11-5E42-44A4-ADF7-49BDE5DCDA8C}"/>
              </a:ext>
            </a:extLst>
          </p:cNvPr>
          <p:cNvSpPr>
            <a:spLocks noGrp="1"/>
          </p:cNvSpPr>
          <p:nvPr>
            <p:ph type="body" sz="quarter" idx="10"/>
          </p:nvPr>
        </p:nvSpPr>
        <p:spPr/>
        <p:txBody>
          <a:bodyPr/>
          <a:lstStyle/>
          <a:p>
            <a:r>
              <a:rPr lang="en-US" dirty="0"/>
              <a:t>New content solicitation process started in February 2022</a:t>
            </a:r>
          </a:p>
          <a:p>
            <a:pPr lvl="1"/>
            <a:r>
              <a:rPr lang="en-US" dirty="0"/>
              <a:t>41 new content submissions received</a:t>
            </a:r>
          </a:p>
          <a:p>
            <a:pPr lvl="1"/>
            <a:r>
              <a:rPr lang="en-US" dirty="0"/>
              <a:t>35 proposals were invited for further evaluation (15 questionnaire, 13 examination, and 7 laboratory) and are currently under review</a:t>
            </a:r>
          </a:p>
          <a:p>
            <a:pPr lvl="1"/>
            <a:r>
              <a:rPr lang="en-US" dirty="0"/>
              <a:t>Decisions will be made in late 2022</a:t>
            </a:r>
          </a:p>
          <a:p>
            <a:endParaRPr lang="en-US" dirty="0"/>
          </a:p>
        </p:txBody>
      </p:sp>
    </p:spTree>
    <p:extLst>
      <p:ext uri="{BB962C8B-B14F-4D97-AF65-F5344CB8AC3E}">
        <p14:creationId xmlns:p14="http://schemas.microsoft.com/office/powerpoint/2010/main" val="390772673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491C6-17B6-4D7B-A678-C086F8EDDF19}"/>
              </a:ext>
            </a:extLst>
          </p:cNvPr>
          <p:cNvSpPr>
            <a:spLocks noGrp="1"/>
          </p:cNvSpPr>
          <p:nvPr>
            <p:ph type="title"/>
          </p:nvPr>
        </p:nvSpPr>
        <p:spPr>
          <a:xfrm>
            <a:off x="457200" y="0"/>
            <a:ext cx="8229600" cy="857250"/>
          </a:xfrm>
        </p:spPr>
        <p:txBody>
          <a:bodyPr/>
          <a:lstStyle/>
          <a:p>
            <a:br>
              <a:rPr lang="en-US" dirty="0"/>
            </a:br>
            <a:r>
              <a:rPr lang="en-US" dirty="0"/>
              <a:t>More from NHANES: Modified Growth Charts!</a:t>
            </a:r>
          </a:p>
        </p:txBody>
      </p:sp>
      <p:sp>
        <p:nvSpPr>
          <p:cNvPr id="3" name="Text Placeholder 2">
            <a:extLst>
              <a:ext uri="{FF2B5EF4-FFF2-40B4-BE49-F238E27FC236}">
                <a16:creationId xmlns:a16="http://schemas.microsoft.com/office/drawing/2014/main" id="{48221F84-1E1F-4CC5-8418-6F4949A8156E}"/>
              </a:ext>
            </a:extLst>
          </p:cNvPr>
          <p:cNvSpPr>
            <a:spLocks noGrp="1"/>
          </p:cNvSpPr>
          <p:nvPr>
            <p:ph type="body" sz="quarter" idx="10"/>
          </p:nvPr>
        </p:nvSpPr>
        <p:spPr/>
        <p:txBody>
          <a:bodyPr/>
          <a:lstStyle/>
          <a:p>
            <a:pPr marL="342900" marR="0" lvl="0" indent="-342900">
              <a:lnSpc>
                <a:spcPts val="2400"/>
              </a:lnSpc>
              <a:spcBef>
                <a:spcPts val="600"/>
              </a:spcBef>
              <a:spcAft>
                <a:spcPts val="6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rPr>
              <a:t>We are extending the percentiles on the BMI-for-age growth charts for children and adolescents aged 2 to 19 years. </a:t>
            </a:r>
            <a:endParaRPr lang="en-US" dirty="0">
              <a:effectLst/>
              <a:latin typeface="Calibri" panose="020F0502020204030204" pitchFamily="34" charset="0"/>
              <a:ea typeface="Times New Roman" panose="02020603050405020304" pitchFamily="18" charset="0"/>
            </a:endParaRPr>
          </a:p>
          <a:p>
            <a:pPr lvl="0">
              <a:lnSpc>
                <a:spcPts val="2400"/>
              </a:lnSpc>
              <a:spcBef>
                <a:spcPts val="600"/>
              </a:spcBef>
              <a:spcAft>
                <a:spcPts val="600"/>
              </a:spcAft>
              <a:buFont typeface="Symbol" panose="05050102010706020507" pitchFamily="18" charset="2"/>
              <a:buChar char=""/>
            </a:pPr>
            <a:r>
              <a:rPr lang="en-US" dirty="0">
                <a:ea typeface="Calibri" panose="020F0502020204030204" pitchFamily="34" charset="0"/>
              </a:rPr>
              <a:t>Additional percentiles will allow clinicians and researchers to better characterize children and adolescents with extreme BMIs. </a:t>
            </a:r>
            <a:endParaRPr lang="en-US" dirty="0">
              <a:effectLst/>
              <a:latin typeface="Calibri" panose="020F0502020204030204" pitchFamily="34" charset="0"/>
              <a:ea typeface="Calibri" panose="020F0502020204030204" pitchFamily="34" charset="0"/>
            </a:endParaRPr>
          </a:p>
          <a:p>
            <a:pPr marL="342900" marR="0" lvl="0" indent="-342900">
              <a:lnSpc>
                <a:spcPts val="2400"/>
              </a:lnSpc>
              <a:spcBef>
                <a:spcPts val="600"/>
              </a:spcBef>
              <a:spcAft>
                <a:spcPts val="600"/>
              </a:spcAft>
              <a:buFont typeface="Symbol" panose="05050102010706020507" pitchFamily="18" charset="2"/>
              <a:buChar char=""/>
            </a:pPr>
            <a:r>
              <a:rPr lang="en-US" dirty="0">
                <a:effectLst/>
                <a:latin typeface="Calibri" panose="020F0502020204030204" pitchFamily="34" charset="0"/>
                <a:ea typeface="Times New Roman" panose="02020603050405020304" pitchFamily="18" charset="0"/>
              </a:rPr>
              <a:t>BMI percentiles below the 95th percentile remain unchanged.</a:t>
            </a:r>
            <a:endParaRPr lang="en-US" dirty="0">
              <a:effectLst/>
              <a:latin typeface="Calibri" panose="020F0502020204030204" pitchFamily="34" charset="0"/>
              <a:ea typeface="Calibri" panose="020F0502020204030204" pitchFamily="34" charset="0"/>
            </a:endParaRPr>
          </a:p>
          <a:p>
            <a:pPr marL="342900" marR="0" lvl="0" indent="-342900">
              <a:lnSpc>
                <a:spcPts val="2400"/>
              </a:lnSpc>
              <a:spcBef>
                <a:spcPts val="600"/>
              </a:spcBef>
              <a:spcAft>
                <a:spcPts val="600"/>
              </a:spcAft>
              <a:buFont typeface="Symbol" panose="05050102010706020507" pitchFamily="18" charset="2"/>
              <a:buChar char=""/>
            </a:pPr>
            <a:r>
              <a:rPr lang="en-US" dirty="0">
                <a:effectLst/>
                <a:latin typeface="Calibri" panose="020F0502020204030204" pitchFamily="34" charset="0"/>
                <a:ea typeface="Times New Roman" panose="02020603050405020304" pitchFamily="18" charset="0"/>
              </a:rPr>
              <a:t>With these additional percentiles, the BMI-for-age growth charts can be used for routine growth screening for all children and adolescents.</a:t>
            </a:r>
          </a:p>
          <a:p>
            <a:pPr>
              <a:lnSpc>
                <a:spcPts val="2400"/>
              </a:lnSpc>
              <a:spcBef>
                <a:spcPts val="600"/>
              </a:spcBef>
              <a:spcAft>
                <a:spcPts val="6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rPr>
              <a:t>The report is being released on Dec 15</a:t>
            </a:r>
            <a:r>
              <a:rPr lang="en-US" baseline="30000" dirty="0">
                <a:effectLst/>
                <a:latin typeface="Calibri" panose="020F0502020204030204" pitchFamily="34" charset="0"/>
                <a:ea typeface="Calibri" panose="020F0502020204030204" pitchFamily="34" charset="0"/>
              </a:rPr>
              <a:t>th</a:t>
            </a:r>
            <a:endParaRPr lang="en-US" dirty="0">
              <a:effectLst/>
              <a:latin typeface="Calibri" panose="020F0502020204030204" pitchFamily="34" charset="0"/>
              <a:ea typeface="Calibri" panose="020F0502020204030204"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9267328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6FF7B-CFDF-4E28-A6B9-D07CC393D78D}"/>
              </a:ext>
            </a:extLst>
          </p:cNvPr>
          <p:cNvSpPr>
            <a:spLocks noGrp="1"/>
          </p:cNvSpPr>
          <p:nvPr>
            <p:ph type="title"/>
          </p:nvPr>
        </p:nvSpPr>
        <p:spPr/>
        <p:txBody>
          <a:bodyPr/>
          <a:lstStyle/>
          <a:p>
            <a:r>
              <a:rPr lang="en-US" dirty="0"/>
              <a:t>More from NHANES</a:t>
            </a:r>
          </a:p>
        </p:txBody>
      </p:sp>
      <p:sp>
        <p:nvSpPr>
          <p:cNvPr id="3" name="Text Placeholder 2">
            <a:extLst>
              <a:ext uri="{FF2B5EF4-FFF2-40B4-BE49-F238E27FC236}">
                <a16:creationId xmlns:a16="http://schemas.microsoft.com/office/drawing/2014/main" id="{27DE25EB-8709-401F-BB8B-4B725F2409D7}"/>
              </a:ext>
            </a:extLst>
          </p:cNvPr>
          <p:cNvSpPr>
            <a:spLocks noGrp="1"/>
          </p:cNvSpPr>
          <p:nvPr>
            <p:ph type="body" sz="quarter" idx="10"/>
          </p:nvPr>
        </p:nvSpPr>
        <p:spPr/>
        <p:txBody>
          <a:bodyPr/>
          <a:lstStyle/>
          <a:p>
            <a:r>
              <a:rPr lang="en-US" dirty="0"/>
              <a:t>Digitizing X-rays from NHANES III and before (up through 1994)</a:t>
            </a:r>
          </a:p>
          <a:p>
            <a:pPr marL="0" indent="0">
              <a:buNone/>
            </a:pPr>
            <a:endParaRPr lang="en-US" dirty="0"/>
          </a:p>
          <a:p>
            <a:r>
              <a:rPr lang="en-US" dirty="0">
                <a:effectLst/>
                <a:latin typeface="Calibri" panose="020F0502020204030204" pitchFamily="34" charset="0"/>
                <a:ea typeface="Calibri" panose="020F0502020204030204" pitchFamily="34" charset="0"/>
              </a:rPr>
              <a:t>National Academies of Science, Engineering, and Medicine is hosting </a:t>
            </a:r>
            <a:r>
              <a:rPr lang="en-US" i="1" dirty="0">
                <a:effectLst/>
                <a:latin typeface="Calibri" panose="020F0502020204030204" pitchFamily="34" charset="0"/>
                <a:ea typeface="Calibri" panose="020F0502020204030204" pitchFamily="34" charset="0"/>
              </a:rPr>
              <a:t>Workshop on Considerations for Returning Individual Genomic Results from Population-Based Surveys: Focus on the National Health and Nutrition Examination Survey</a:t>
            </a:r>
          </a:p>
          <a:p>
            <a:pPr lvl="1"/>
            <a:r>
              <a:rPr lang="en-US" dirty="0"/>
              <a:t>Will help us develop return of results policies for NHANES genetics results</a:t>
            </a:r>
          </a:p>
          <a:p>
            <a:endParaRPr lang="en-US" dirty="0"/>
          </a:p>
        </p:txBody>
      </p:sp>
    </p:spTree>
    <p:extLst>
      <p:ext uri="{BB962C8B-B14F-4D97-AF65-F5344CB8AC3E}">
        <p14:creationId xmlns:p14="http://schemas.microsoft.com/office/powerpoint/2010/main" val="3332880105"/>
      </p:ext>
    </p:extLst>
  </p:cSld>
  <p:clrMapOvr>
    <a:masterClrMapping/>
  </p:clrMapOvr>
  <p:transition>
    <p:fade/>
  </p:transition>
</p:sld>
</file>

<file path=ppt/theme/theme1.xml><?xml version="1.0" encoding="utf-8"?>
<a:theme xmlns:a="http://schemas.openxmlformats.org/drawingml/2006/main" name="NCEH_ATSDR_combined">
  <a:themeElements>
    <a:clrScheme name="nchs Custom">
      <a:dk1>
        <a:srgbClr val="0F56DC"/>
      </a:dk1>
      <a:lt1>
        <a:srgbClr val="FFC000"/>
      </a:lt1>
      <a:dk2>
        <a:srgbClr val="FFFFFF"/>
      </a:dk2>
      <a:lt2>
        <a:srgbClr val="FFFFFF"/>
      </a:lt2>
      <a:accent1>
        <a:srgbClr val="695E4A"/>
      </a:accent1>
      <a:accent2>
        <a:srgbClr val="008BB0"/>
      </a:accent2>
      <a:accent3>
        <a:srgbClr val="D06F1A"/>
      </a:accent3>
      <a:accent4>
        <a:srgbClr val="3B67BF"/>
      </a:accent4>
      <a:accent5>
        <a:srgbClr val="DAB600"/>
      </a:accent5>
      <a:accent6>
        <a:srgbClr val="007A69"/>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16x9template-nchs-08-2021" id="{DE23485D-C2BC-4CF3-A3CA-4BCAF354FDB9}" vid="{121BC425-6FC0-45EB-824D-E025501AE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Deck TEMPLATE-nchs-08-2021</Template>
  <TotalTime>10940</TotalTime>
  <Words>515</Words>
  <Application>Microsoft Office PowerPoint</Application>
  <PresentationFormat>On-screen Show (16:9)</PresentationFormat>
  <Paragraphs>58</Paragraphs>
  <Slides>10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Wingdings</vt:lpstr>
      <vt:lpstr>Courier New</vt:lpstr>
      <vt:lpstr>Open Sans</vt:lpstr>
      <vt:lpstr>Myriad Web Pro</vt:lpstr>
      <vt:lpstr>Calibri</vt:lpstr>
      <vt:lpstr>Symbol</vt:lpstr>
      <vt:lpstr>Arial</vt:lpstr>
      <vt:lpstr>NCEH_ATSDR_combined</vt:lpstr>
      <vt:lpstr>NHANES Update</vt:lpstr>
      <vt:lpstr>The Division has a new Director!</vt:lpstr>
      <vt:lpstr>Challenges </vt:lpstr>
      <vt:lpstr>Vision </vt:lpstr>
      <vt:lpstr>Opportunities</vt:lpstr>
      <vt:lpstr>New Contract Presents New Opportunities</vt:lpstr>
      <vt:lpstr>Content Solicitation for New Cycle of NHANES</vt:lpstr>
      <vt:lpstr> More from NHANES: Modified Growth Charts!</vt:lpstr>
      <vt:lpstr>More from NHANES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dc:title>
  <dc:creator>Simon, Alan (CDC/DDPHSS/NCHS/DHNES)</dc:creator>
  <cp:lastModifiedBy>Simon, Alan (CDC/DDPHSS/NCHS/DHNES)</cp:lastModifiedBy>
  <cp:revision>13</cp:revision>
  <dcterms:created xsi:type="dcterms:W3CDTF">2022-10-06T15:42:39Z</dcterms:created>
  <dcterms:modified xsi:type="dcterms:W3CDTF">2022-10-27T16:06:48Z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2021-08-23T20:20:57Z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8ad0d185-2435-41d1-a073-140b32dc8836</vt:lpwstr>
  </property>
  <property fmtid="{D5CDD505-2E9C-101B-9397-08002B2CF9AE}" pid="9" name="MSIP_Label_7b94a7b8-f06c-4dfe-bdcc-9b548fd58c31_ContentBits">
    <vt:lpwstr>0</vt:lpwstr>
  </property>
</Properties>
</file>