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77" r:id="rId3"/>
  </p:sldMasterIdLst>
  <p:notesMasterIdLst>
    <p:notesMasterId r:id="rId14"/>
  </p:notesMasterIdLst>
  <p:sldIdLst>
    <p:sldId id="257" r:id="rId4"/>
    <p:sldId id="2145706850" r:id="rId5"/>
    <p:sldId id="2145706851" r:id="rId6"/>
    <p:sldId id="2145706852" r:id="rId7"/>
    <p:sldId id="2145706853" r:id="rId8"/>
    <p:sldId id="1358" r:id="rId9"/>
    <p:sldId id="1357" r:id="rId10"/>
    <p:sldId id="1359" r:id="rId11"/>
    <p:sldId id="2145706855" r:id="rId12"/>
    <p:sldId id="1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rector's Update" id="{50E3D89D-7B01-4BE4-8F26-5191F909B2DE}">
          <p14:sldIdLst>
            <p14:sldId id="257"/>
            <p14:sldId id="2145706850"/>
            <p14:sldId id="2145706851"/>
            <p14:sldId id="2145706852"/>
            <p14:sldId id="2145706853"/>
            <p14:sldId id="1358"/>
            <p14:sldId id="1357"/>
            <p14:sldId id="1359"/>
            <p14:sldId id="2145706855"/>
            <p14:sldId id="1258"/>
          </p14:sldIdLst>
        </p14:section>
        <p14:section name="Pending" id="{2B202EE3-EAD8-4360-8B01-70C512A6521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1A3D6E-BF9D-78B1-A995-406706792B82}" name="Walters, Meagan (CDC/DDPHSS/NCHS/OD)" initials="WM(" userId="S::qhg7@cdc.gov::0f173902-5f0a-4f96-a7ba-a51e2720142f" providerId="AD"/>
  <p188:author id="{79034974-A2AD-EE53-B9B8-D967C522E037}" name="Michaelis, Naomi (CDC/DDPHSS/NCHS/OD)" initials="MN(" userId="S::kan0@cdc.gov::63af00aa-244c-4721-90cc-9a1676d6ddc7" providerId="AD"/>
  <p188:author id="{52C04577-1C53-8D4E-8EE9-C1D46F753544}" name="Castillo, Shirley (CDC/DDPHSS/NCHS/OD)" initials="CS(" userId="S::smx8@cdc.gov::44ad7944-50eb-44ef-b49f-62243268de53" providerId="AD"/>
  <p188:author id="{CD04A6D6-E98B-86C7-3639-A81B12EE0BFC}" name="Hanks, Mahogany (CDC/DDPHSS/NCHS/OD) (CTR)" initials="HM((" userId="S::pii6@cdc.gov::5ae2d813-5271-4c02-b127-b1aa5d27d9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A5"/>
    <a:srgbClr val="006859"/>
    <a:srgbClr val="FFFFFF"/>
    <a:srgbClr val="000000"/>
    <a:srgbClr val="003399"/>
    <a:srgbClr val="018BB0"/>
    <a:srgbClr val="CF6F19"/>
    <a:srgbClr val="D59F0F"/>
    <a:srgbClr val="FFD302"/>
    <a:srgbClr val="B9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0D029-2AA1-4967-BCC2-85B8D56B4FDE}" v="1418" dt="2023-09-19T16:17:21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8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, Alan (CDC/DDPHSS/NCHS/DHNES)" userId="a851f556-b4e3-4ba9-8ab3-e97bc86bbfae" providerId="ADAL" clId="{D4B0D029-2AA1-4967-BCC2-85B8D56B4FDE}"/>
    <pc:docChg chg="modSld">
      <pc:chgData name="Simon, Alan (CDC/DDPHSS/NCHS/DHNES)" userId="a851f556-b4e3-4ba9-8ab3-e97bc86bbfae" providerId="ADAL" clId="{D4B0D029-2AA1-4967-BCC2-85B8D56B4FDE}" dt="2023-09-19T16:17:21.681" v="1424" actId="962"/>
      <pc:docMkLst>
        <pc:docMk/>
      </pc:docMkLst>
      <pc:sldChg chg="modSp mod">
        <pc:chgData name="Simon, Alan (CDC/DDPHSS/NCHS/DHNES)" userId="a851f556-b4e3-4ba9-8ab3-e97bc86bbfae" providerId="ADAL" clId="{D4B0D029-2AA1-4967-BCC2-85B8D56B4FDE}" dt="2023-09-19T16:13:46.139" v="422" actId="13244"/>
        <pc:sldMkLst>
          <pc:docMk/>
          <pc:sldMk cId="1758864316" sldId="257"/>
        </pc:sldMkLst>
        <pc:spChg chg="mod">
          <ac:chgData name="Simon, Alan (CDC/DDPHSS/NCHS/DHNES)" userId="a851f556-b4e3-4ba9-8ab3-e97bc86bbfae" providerId="ADAL" clId="{D4B0D029-2AA1-4967-BCC2-85B8D56B4FDE}" dt="2023-09-19T16:13:46.139" v="422" actId="13244"/>
          <ac:spMkLst>
            <pc:docMk/>
            <pc:sldMk cId="1758864316" sldId="257"/>
            <ac:spMk id="2" creationId="{7846E71A-576F-6438-8D9C-F8533D2C0F48}"/>
          </ac:spMkLst>
        </pc:spChg>
        <pc:spChg chg="mod">
          <ac:chgData name="Simon, Alan (CDC/DDPHSS/NCHS/DHNES)" userId="a851f556-b4e3-4ba9-8ab3-e97bc86bbfae" providerId="ADAL" clId="{D4B0D029-2AA1-4967-BCC2-85B8D56B4FDE}" dt="2023-09-19T16:13:43.008" v="421" actId="13244"/>
          <ac:spMkLst>
            <pc:docMk/>
            <pc:sldMk cId="1758864316" sldId="257"/>
            <ac:spMk id="8" creationId="{C697DFC4-D336-4EA2-BCC1-D5BB2E553617}"/>
          </ac:spMkLst>
        </pc:spChg>
      </pc:sldChg>
      <pc:sldChg chg="modSp mod">
        <pc:chgData name="Simon, Alan (CDC/DDPHSS/NCHS/DHNES)" userId="a851f556-b4e3-4ba9-8ab3-e97bc86bbfae" providerId="ADAL" clId="{D4B0D029-2AA1-4967-BCC2-85B8D56B4FDE}" dt="2023-09-19T16:14:26.810" v="424" actId="13244"/>
        <pc:sldMkLst>
          <pc:docMk/>
          <pc:sldMk cId="2818765671" sldId="1258"/>
        </pc:sldMkLst>
        <pc:spChg chg="mod">
          <ac:chgData name="Simon, Alan (CDC/DDPHSS/NCHS/DHNES)" userId="a851f556-b4e3-4ba9-8ab3-e97bc86bbfae" providerId="ADAL" clId="{D4B0D029-2AA1-4967-BCC2-85B8D56B4FDE}" dt="2023-09-19T16:14:26.810" v="424" actId="13244"/>
          <ac:spMkLst>
            <pc:docMk/>
            <pc:sldMk cId="2818765671" sldId="1258"/>
            <ac:spMk id="2" creationId="{A5B5E6CD-BD69-4E76-AF51-8DBC0F3DF851}"/>
          </ac:spMkLst>
        </pc:spChg>
        <pc:spChg chg="mod">
          <ac:chgData name="Simon, Alan (CDC/DDPHSS/NCHS/DHNES)" userId="a851f556-b4e3-4ba9-8ab3-e97bc86bbfae" providerId="ADAL" clId="{D4B0D029-2AA1-4967-BCC2-85B8D56B4FDE}" dt="2023-09-19T16:14:24.194" v="423" actId="13244"/>
          <ac:spMkLst>
            <pc:docMk/>
            <pc:sldMk cId="2818765671" sldId="1258"/>
            <ac:spMk id="5" creationId="{AFC380F5-EC98-4E46-B024-2DC43A68BB2B}"/>
          </ac:spMkLst>
        </pc:spChg>
      </pc:sldChg>
      <pc:sldChg chg="modSp mod">
        <pc:chgData name="Simon, Alan (CDC/DDPHSS/NCHS/DHNES)" userId="a851f556-b4e3-4ba9-8ab3-e97bc86bbfae" providerId="ADAL" clId="{D4B0D029-2AA1-4967-BCC2-85B8D56B4FDE}" dt="2023-09-19T16:11:59.249" v="416" actId="962"/>
        <pc:sldMkLst>
          <pc:docMk/>
          <pc:sldMk cId="3447806770" sldId="1357"/>
        </pc:sldMkLst>
        <pc:picChg chg="mod">
          <ac:chgData name="Simon, Alan (CDC/DDPHSS/NCHS/DHNES)" userId="a851f556-b4e3-4ba9-8ab3-e97bc86bbfae" providerId="ADAL" clId="{D4B0D029-2AA1-4967-BCC2-85B8D56B4FDE}" dt="2023-09-19T16:11:59.249" v="416" actId="962"/>
          <ac:picMkLst>
            <pc:docMk/>
            <pc:sldMk cId="3447806770" sldId="1357"/>
            <ac:picMk id="5" creationId="{0F442498-4FFB-7481-2ED2-68726659D569}"/>
          </ac:picMkLst>
        </pc:picChg>
      </pc:sldChg>
      <pc:sldChg chg="modSp">
        <pc:chgData name="Simon, Alan (CDC/DDPHSS/NCHS/DHNES)" userId="a851f556-b4e3-4ba9-8ab3-e97bc86bbfae" providerId="ADAL" clId="{D4B0D029-2AA1-4967-BCC2-85B8D56B4FDE}" dt="2023-09-19T16:17:21.681" v="1424" actId="962"/>
        <pc:sldMkLst>
          <pc:docMk/>
          <pc:sldMk cId="3805846448" sldId="1358"/>
        </pc:sldMkLst>
        <pc:picChg chg="mod">
          <ac:chgData name="Simon, Alan (CDC/DDPHSS/NCHS/DHNES)" userId="a851f556-b4e3-4ba9-8ab3-e97bc86bbfae" providerId="ADAL" clId="{D4B0D029-2AA1-4967-BCC2-85B8D56B4FDE}" dt="2023-09-19T16:16:25.128" v="944" actId="962"/>
          <ac:picMkLst>
            <pc:docMk/>
            <pc:sldMk cId="3805846448" sldId="1358"/>
            <ac:picMk id="4" creationId="{B0575BDF-CAD4-E7D3-ED90-33574DDBD45F}"/>
          </ac:picMkLst>
        </pc:picChg>
        <pc:picChg chg="mod">
          <ac:chgData name="Simon, Alan (CDC/DDPHSS/NCHS/DHNES)" userId="a851f556-b4e3-4ba9-8ab3-e97bc86bbfae" providerId="ADAL" clId="{D4B0D029-2AA1-4967-BCC2-85B8D56B4FDE}" dt="2023-09-19T16:17:21.681" v="1424" actId="962"/>
          <ac:picMkLst>
            <pc:docMk/>
            <pc:sldMk cId="3805846448" sldId="1358"/>
            <ac:picMk id="1026" creationId="{0FB51C63-0D4C-C7B7-0A96-628F3817EADA}"/>
          </ac:picMkLst>
        </pc:picChg>
      </pc:sldChg>
      <pc:sldChg chg="modSp mod">
        <pc:chgData name="Simon, Alan (CDC/DDPHSS/NCHS/DHNES)" userId="a851f556-b4e3-4ba9-8ab3-e97bc86bbfae" providerId="ADAL" clId="{D4B0D029-2AA1-4967-BCC2-85B8D56B4FDE}" dt="2023-09-19T16:12:04.220" v="417" actId="962"/>
        <pc:sldMkLst>
          <pc:docMk/>
          <pc:sldMk cId="1562137503" sldId="1359"/>
        </pc:sldMkLst>
        <pc:picChg chg="mod">
          <ac:chgData name="Simon, Alan (CDC/DDPHSS/NCHS/DHNES)" userId="a851f556-b4e3-4ba9-8ab3-e97bc86bbfae" providerId="ADAL" clId="{D4B0D029-2AA1-4967-BCC2-85B8D56B4FDE}" dt="2023-09-19T16:12:04.220" v="417" actId="962"/>
          <ac:picMkLst>
            <pc:docMk/>
            <pc:sldMk cId="1562137503" sldId="1359"/>
            <ac:picMk id="4" creationId="{51A1549C-0956-102E-87C6-F5DAF63B674E}"/>
          </ac:picMkLst>
        </pc:picChg>
      </pc:sldChg>
      <pc:sldChg chg="modSp mod">
        <pc:chgData name="Simon, Alan (CDC/DDPHSS/NCHS/DHNES)" userId="a851f556-b4e3-4ba9-8ab3-e97bc86bbfae" providerId="ADAL" clId="{D4B0D029-2AA1-4967-BCC2-85B8D56B4FDE}" dt="2023-09-19T14:58:19.370" v="0" actId="962"/>
        <pc:sldMkLst>
          <pc:docMk/>
          <pc:sldMk cId="586191289" sldId="2145706850"/>
        </pc:sldMkLst>
        <pc:picChg chg="mod">
          <ac:chgData name="Simon, Alan (CDC/DDPHSS/NCHS/DHNES)" userId="a851f556-b4e3-4ba9-8ab3-e97bc86bbfae" providerId="ADAL" clId="{D4B0D029-2AA1-4967-BCC2-85B8D56B4FDE}" dt="2023-09-19T14:58:19.370" v="0" actId="962"/>
          <ac:picMkLst>
            <pc:docMk/>
            <pc:sldMk cId="586191289" sldId="2145706850"/>
            <ac:picMk id="5" creationId="{8C0DF81F-F878-0E52-0C19-EF7AEBD4E377}"/>
          </ac:picMkLst>
        </pc:picChg>
      </pc:sldChg>
      <pc:sldChg chg="modSp mod">
        <pc:chgData name="Simon, Alan (CDC/DDPHSS/NCHS/DHNES)" userId="a851f556-b4e3-4ba9-8ab3-e97bc86bbfae" providerId="ADAL" clId="{D4B0D029-2AA1-4967-BCC2-85B8D56B4FDE}" dt="2023-09-19T14:58:30.933" v="1" actId="962"/>
        <pc:sldMkLst>
          <pc:docMk/>
          <pc:sldMk cId="164127827" sldId="2145706851"/>
        </pc:sldMkLst>
        <pc:picChg chg="mod">
          <ac:chgData name="Simon, Alan (CDC/DDPHSS/NCHS/DHNES)" userId="a851f556-b4e3-4ba9-8ab3-e97bc86bbfae" providerId="ADAL" clId="{D4B0D029-2AA1-4967-BCC2-85B8D56B4FDE}" dt="2023-09-19T14:58:30.933" v="1" actId="962"/>
          <ac:picMkLst>
            <pc:docMk/>
            <pc:sldMk cId="164127827" sldId="2145706851"/>
            <ac:picMk id="5" creationId="{8C0DF81F-F878-0E52-0C19-EF7AEBD4E377}"/>
          </ac:picMkLst>
        </pc:picChg>
      </pc:sldChg>
      <pc:sldChg chg="modSp mod">
        <pc:chgData name="Simon, Alan (CDC/DDPHSS/NCHS/DHNES)" userId="a851f556-b4e3-4ba9-8ab3-e97bc86bbfae" providerId="ADAL" clId="{D4B0D029-2AA1-4967-BCC2-85B8D56B4FDE}" dt="2023-09-19T16:12:09.909" v="418" actId="962"/>
        <pc:sldMkLst>
          <pc:docMk/>
          <pc:sldMk cId="4091542820" sldId="2145706855"/>
        </pc:sldMkLst>
        <pc:picChg chg="mod">
          <ac:chgData name="Simon, Alan (CDC/DDPHSS/NCHS/DHNES)" userId="a851f556-b4e3-4ba9-8ab3-e97bc86bbfae" providerId="ADAL" clId="{D4B0D029-2AA1-4967-BCC2-85B8D56B4FDE}" dt="2023-09-19T16:12:09.909" v="418" actId="962"/>
          <ac:picMkLst>
            <pc:docMk/>
            <pc:sldMk cId="4091542820" sldId="2145706855"/>
            <ac:picMk id="4" creationId="{F400052E-2D49-DE1F-5446-39C74065C6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E0D2-AE6E-4AAF-A254-2E1CC313C2C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E5B0-C137-475B-9C4E-B187E16ED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0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8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956740"/>
            <a:ext cx="10839490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199" y="2738307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5E973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3"/>
            <a:ext cx="8430714" cy="12796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Event Title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0" y="85079"/>
            <a:ext cx="1652455" cy="94735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883BE7-1488-45BD-8A9E-256699B13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83074"/>
            <a:ext cx="8799453" cy="7624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269937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10254342" y="5672704"/>
            <a:ext cx="1937657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100206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319658" y="-1"/>
            <a:ext cx="1872341" cy="1185297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7888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704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6265352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5573234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45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86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1955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FFFFD-1B71-AD7F-9BCD-C051F6720A5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006858"/>
              </a:gs>
              <a:gs pos="100000">
                <a:srgbClr val="013B31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FFD44E-7B8D-B5C2-2514-304E2880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10" y="1074101"/>
            <a:ext cx="4781023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5F5F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290BE4-A120-A120-303C-58299AFFA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410" y="2541443"/>
            <a:ext cx="4374623" cy="20235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133" baseline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50B50152-5435-0120-5E7D-29796F465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5" y="5969563"/>
            <a:ext cx="1001564" cy="8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gradFill flip="none" rotWithShape="1">
          <a:gsLst>
            <a:gs pos="0">
              <a:srgbClr val="006858"/>
            </a:gs>
            <a:gs pos="100000">
              <a:srgbClr val="013B3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ED652C-425C-E66D-3AF5-B40560FB6CA1}"/>
              </a:ext>
            </a:extLst>
          </p:cNvPr>
          <p:cNvSpPr/>
          <p:nvPr userDrawn="1"/>
        </p:nvSpPr>
        <p:spPr>
          <a:xfrm>
            <a:off x="0" y="3841835"/>
            <a:ext cx="12192000" cy="30161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F499D7-0084-4F1F-664C-7CB2DDAB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489284"/>
            <a:ext cx="11059884" cy="1162051"/>
          </a:xfrm>
          <a:prstGeom prst="rect">
            <a:avLst/>
          </a:prstGeom>
        </p:spPr>
        <p:txBody>
          <a:bodyPr anchor="t"/>
          <a:lstStyle>
            <a:lvl1pPr algn="l">
              <a:defRPr sz="4000" b="1" baseline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78E624-49F1-2644-7DD1-2B737738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37" y="4276754"/>
            <a:ext cx="10363200" cy="56832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933"/>
              </a:lnSpc>
              <a:buNone/>
              <a:defRPr sz="2133" baseline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EE588770-94FF-44A4-3AD4-6C61BE67E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08" y="627423"/>
            <a:ext cx="3623192" cy="3213951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12FA00-EF41-5E46-3855-9B27EE80B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26" y="5801890"/>
            <a:ext cx="2046260" cy="6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gradFill flip="none" rotWithShape="1">
          <a:gsLst>
            <a:gs pos="0">
              <a:srgbClr val="006858"/>
            </a:gs>
            <a:gs pos="100000">
              <a:srgbClr val="013B31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ED652C-425C-E66D-3AF5-B40560FB6CA1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F499D7-0084-4F1F-664C-7CB2DDAB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489284"/>
            <a:ext cx="11059884" cy="1162051"/>
          </a:xfrm>
          <a:prstGeom prst="rect">
            <a:avLst/>
          </a:prstGeom>
        </p:spPr>
        <p:txBody>
          <a:bodyPr anchor="t"/>
          <a:lstStyle>
            <a:lvl1pPr algn="l">
              <a:defRPr sz="4000" b="1" baseline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78E624-49F1-2644-7DD1-2B737738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37" y="4276754"/>
            <a:ext cx="10363200" cy="56832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933"/>
              </a:lnSpc>
              <a:buNone/>
              <a:defRPr sz="2133" baseline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DC9C2-CC90-A0E9-825A-7B0851E37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6674440"/>
            <a:ext cx="12192000" cy="1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6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4097048"/>
            <a:ext cx="11006137" cy="76523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buNone/>
              <a:defRPr sz="4800" b="1">
                <a:solidFill>
                  <a:schemeClr val="bg1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262" y="5161212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580BE-4D1C-49FF-9A51-96DB99D2B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10221" y="6710290"/>
            <a:ext cx="804110" cy="147710"/>
          </a:xfrm>
          <a:prstGeom prst="rect">
            <a:avLst/>
          </a:prstGeom>
          <a:solidFill>
            <a:srgbClr val="018BB0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B9F15-3B1D-4CC8-A828-0022A23469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3845" y="6710290"/>
            <a:ext cx="804110" cy="147710"/>
          </a:xfrm>
          <a:prstGeom prst="rect">
            <a:avLst/>
          </a:prstGeom>
          <a:solidFill>
            <a:srgbClr val="CF6F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844BF-859C-4A08-A382-04A1E108C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07954" y="6710290"/>
            <a:ext cx="804765" cy="147710"/>
          </a:xfrm>
          <a:prstGeom prst="rect">
            <a:avLst/>
          </a:prstGeom>
          <a:solidFill>
            <a:srgbClr val="FFD302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85664-1E2E-4110-8B00-31B6A12BA3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94263" y="6710290"/>
            <a:ext cx="1697737" cy="147710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70FB3EB5-D96F-483C-966D-79480C2A3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10290"/>
            <a:ext cx="7316597" cy="147710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B4E4F-80F7-4D2A-AB17-5474A6EA8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6111" y="6710290"/>
            <a:ext cx="804110" cy="147710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</p:spTree>
    <p:extLst>
      <p:ext uri="{BB962C8B-B14F-4D97-AF65-F5344CB8AC3E}">
        <p14:creationId xmlns:p14="http://schemas.microsoft.com/office/powerpoint/2010/main" val="137904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CF6F19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008641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462CD-0A3F-4770-B86B-792F761AF34C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8DEADA-D26F-425D-96A4-8A0235A9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778224-688A-46DC-A288-0220AE5AE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45C29-57BD-486B-8A7A-8FB6EF6B3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AD6A99-32F4-42B1-8FA2-05001EC94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FFFF1207-94F4-48F2-B98A-B8DB8D240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BFAADE-472A-422A-AF17-43CAA1A06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384426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F6F1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5157787" cy="4360863"/>
          </a:xfrm>
        </p:spPr>
        <p:txBody>
          <a:bodyPr/>
          <a:lstStyle>
            <a:lvl1pPr>
              <a:defRPr sz="2400" b="1">
                <a:solidFill>
                  <a:srgbClr val="00685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7F812-FA35-4DD0-9B9C-FACAAC626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4360863"/>
          </a:xfrm>
        </p:spPr>
        <p:txBody>
          <a:bodyPr/>
          <a:lstStyle>
            <a:lvl1pPr>
              <a:defRPr sz="2400" b="1">
                <a:solidFill>
                  <a:srgbClr val="00685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5D4132-7FCD-45D5-84E9-E64F342021C3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B4A403-0CDC-4187-98CE-6DF950A34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BA21D3-41EA-4B19-BC88-FC72CCE20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B8D1F7-7CF1-4B11-A908-8759103396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39596-CCDC-4F65-995D-37863493E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2B03AE7-1A19-46B5-BF8F-14138058DB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881F47-0E1C-4427-9BB1-6B7FC1419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9460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04918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49BB227E-A61F-447C-AED4-2594B2FFFD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CF6F19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008641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Final slide for content requiring disclaimer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62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596387"/>
            <a:ext cx="663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endParaRPr lang="en-US" sz="1200" dirty="0">
              <a:solidFill>
                <a:srgbClr val="695E4A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1D6BD294-4E48-4145-9147-F72D2CB1B2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CF6F19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008641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Alternate final slide for CDC-cleared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3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34426-4588-40A8-AB16-C2AF7D010CE5}"/>
              </a:ext>
            </a:extLst>
          </p:cNvPr>
          <p:cNvSpPr txBox="1"/>
          <p:nvPr userDrawn="1"/>
        </p:nvSpPr>
        <p:spPr>
          <a:xfrm>
            <a:off x="127218" y="404918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526D09-8127-4A81-B770-A8FC6245C774}"/>
              </a:ext>
            </a:extLst>
          </p:cNvPr>
          <p:cNvGrpSpPr/>
          <p:nvPr userDrawn="1"/>
        </p:nvGrpSpPr>
        <p:grpSpPr>
          <a:xfrm>
            <a:off x="0" y="5675086"/>
            <a:ext cx="12192000" cy="1182914"/>
            <a:chOff x="0" y="-11827"/>
            <a:chExt cx="9144000" cy="170018"/>
          </a:xfrm>
        </p:grpSpPr>
        <p:sp>
          <p:nvSpPr>
            <p:cNvPr id="7" name="bk object 25">
              <a:extLst>
                <a:ext uri="{FF2B5EF4-FFF2-40B4-BE49-F238E27FC236}">
                  <a16:creationId xmlns:a16="http://schemas.microsoft.com/office/drawing/2014/main" id="{D2B650CA-A85E-4F14-B69A-114F1AC71E52}"/>
                </a:ext>
              </a:extLst>
            </p:cNvPr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6">
              <a:extLst>
                <a:ext uri="{FF2B5EF4-FFF2-40B4-BE49-F238E27FC236}">
                  <a16:creationId xmlns:a16="http://schemas.microsoft.com/office/drawing/2014/main" id="{C645D4BD-0C9B-4E33-9FAD-69F09CDBABB5}"/>
                </a:ext>
              </a:extLst>
            </p:cNvPr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7">
              <a:extLst>
                <a:ext uri="{FF2B5EF4-FFF2-40B4-BE49-F238E27FC236}">
                  <a16:creationId xmlns:a16="http://schemas.microsoft.com/office/drawing/2014/main" id="{53F5EAF7-44AE-4DA0-A66F-7457F8E97247}"/>
                </a:ext>
              </a:extLst>
            </p:cNvPr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8">
              <a:extLst>
                <a:ext uri="{FF2B5EF4-FFF2-40B4-BE49-F238E27FC236}">
                  <a16:creationId xmlns:a16="http://schemas.microsoft.com/office/drawing/2014/main" id="{6E72D0F0-942E-439C-B474-A2ED6D1D1896}"/>
                </a:ext>
              </a:extLst>
            </p:cNvPr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29">
              <a:extLst>
                <a:ext uri="{FF2B5EF4-FFF2-40B4-BE49-F238E27FC236}">
                  <a16:creationId xmlns:a16="http://schemas.microsoft.com/office/drawing/2014/main" id="{E926208D-BD33-4667-B501-F0C54FE47583}"/>
                </a:ext>
              </a:extLst>
            </p:cNvPr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0">
              <a:extLst>
                <a:ext uri="{FF2B5EF4-FFF2-40B4-BE49-F238E27FC236}">
                  <a16:creationId xmlns:a16="http://schemas.microsoft.com/office/drawing/2014/main" id="{674CBAFF-F854-4B57-9205-98C19A1D26EC}"/>
                </a:ext>
              </a:extLst>
            </p:cNvPr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1">
              <a:extLst>
                <a:ext uri="{FF2B5EF4-FFF2-40B4-BE49-F238E27FC236}">
                  <a16:creationId xmlns:a16="http://schemas.microsoft.com/office/drawing/2014/main" id="{E8E051EE-6DB1-421F-A774-48B9DAF2ADFF}"/>
                </a:ext>
              </a:extLst>
            </p:cNvPr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bk object 32">
              <a:extLst>
                <a:ext uri="{FF2B5EF4-FFF2-40B4-BE49-F238E27FC236}">
                  <a16:creationId xmlns:a16="http://schemas.microsoft.com/office/drawing/2014/main" id="{1713FC97-638B-42A2-AAB4-9FBCBB80E5DD}"/>
                </a:ext>
              </a:extLst>
            </p:cNvPr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1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76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100206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2822391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4C07E-5164-4D00-86DD-F73FD4EB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6DF7-4E36-47C5-869B-B9428026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6764E-2D17-4B26-AF07-457DF8390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B2CC-8BA1-4006-B724-FC7BDC8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576BB-67DE-4593-9C97-FAF1C16F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8E7D-0782-4402-876D-ACDA350B3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3" r:id="rId4"/>
    <p:sldLayoutId id="2147483655" r:id="rId5"/>
    <p:sldLayoutId id="2147483657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83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33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c.zoomgov.com/webinar/register/WN_ZuYTpg9AQDSkrRA0YGS4-A" TargetMode="External"/><Relationship Id="rId2" Type="http://schemas.openxmlformats.org/officeDocument/2006/relationships/hyperlink" Target="https://www.cdc.gov/nchs/nhanes/nhanes-webinar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7DFC4-D336-4EA2-BCC1-D5BB2E553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226" y="284487"/>
            <a:ext cx="8799453" cy="762458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National Center for Health Statistics (NCHS)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846E71A-576F-6438-8D9C-F8533D2C0F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8" y="2540427"/>
            <a:ext cx="10972800" cy="21819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rgbClr val="532E63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859"/>
                </a:solidFill>
                <a:effectLst/>
                <a:uLnTx/>
                <a:uFillTx/>
                <a:latin typeface="Calibri" pitchFamily="34" charset="0"/>
                <a:ea typeface="Times New Roman" panose="02020603050405020304" pitchFamily="18" charset="0"/>
                <a:cs typeface="+mj-cs"/>
              </a:rPr>
              <a:t>NHANES Update: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6859"/>
              </a:solidFill>
              <a:effectLst/>
              <a:uLnTx/>
              <a:uFillTx/>
              <a:latin typeface="Calibri" pitchFamily="34" charset="0"/>
              <a:ea typeface="Times New Roman" panose="02020603050405020304" pitchFamily="18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859"/>
                </a:solidFill>
                <a:effectLst/>
                <a:uLnTx/>
                <a:uFillTx/>
                <a:latin typeface="Calibri" pitchFamily="34" charset="0"/>
                <a:ea typeface="Times New Roman" panose="02020603050405020304" pitchFamily="18" charset="0"/>
                <a:cs typeface="+mj-cs"/>
              </a:rPr>
              <a:t>NCHS Board of Scientific Counselors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859"/>
                </a:solidFill>
                <a:effectLst/>
                <a:uLnTx/>
                <a:uFillTx/>
                <a:latin typeface="Calibri" pitchFamily="34" charset="0"/>
                <a:ea typeface="Times New Roman" panose="02020603050405020304" pitchFamily="18" charset="0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6859"/>
                </a:solidFill>
                <a:effectLst/>
                <a:uLnTx/>
                <a:uFillTx/>
                <a:latin typeface="Calibri" pitchFamily="34" charset="0"/>
                <a:ea typeface="Times New Roman" panose="02020603050405020304" pitchFamily="18" charset="0"/>
                <a:cs typeface="+mj-cs"/>
              </a:rPr>
              <a:t>	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6859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619A65-6F2E-4536-98ED-6BEEA4FD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4317573"/>
            <a:ext cx="8430707" cy="945505"/>
          </a:xfrm>
        </p:spPr>
        <p:txBody>
          <a:bodyPr>
            <a:normAutofit lnSpcReduction="10000"/>
          </a:bodyPr>
          <a:lstStyle/>
          <a:p>
            <a:r>
              <a:rPr lang="fr-FR" sz="2800" b="0" dirty="0">
                <a:solidFill>
                  <a:schemeClr val="tx1"/>
                </a:solidFill>
              </a:rPr>
              <a:t>Alan Simon, MD, </a:t>
            </a:r>
            <a:r>
              <a:rPr lang="fr-FR" sz="2800" b="0" dirty="0" err="1">
                <a:solidFill>
                  <a:schemeClr val="tx1"/>
                </a:solidFill>
              </a:rPr>
              <a:t>Director</a:t>
            </a:r>
            <a:endParaRPr lang="fr-FR" sz="2800" b="0" dirty="0">
              <a:solidFill>
                <a:schemeClr val="tx1"/>
              </a:solidFill>
            </a:endParaRPr>
          </a:p>
          <a:p>
            <a:r>
              <a:rPr lang="fr-FR" sz="2800" b="0" dirty="0">
                <a:solidFill>
                  <a:schemeClr val="tx1"/>
                </a:solidFill>
              </a:rPr>
              <a:t>Division of </a:t>
            </a:r>
            <a:r>
              <a:rPr lang="fr-FR" sz="2800" b="0" dirty="0" err="1">
                <a:solidFill>
                  <a:schemeClr val="tx1"/>
                </a:solidFill>
              </a:rPr>
              <a:t>Health</a:t>
            </a:r>
            <a:r>
              <a:rPr lang="fr-FR" sz="2800" b="0" dirty="0">
                <a:solidFill>
                  <a:schemeClr val="tx1"/>
                </a:solidFill>
              </a:rPr>
              <a:t> and Nutrition </a:t>
            </a:r>
            <a:r>
              <a:rPr lang="fr-FR" sz="2800" b="0" dirty="0" err="1">
                <a:solidFill>
                  <a:schemeClr val="tx1"/>
                </a:solidFill>
              </a:rPr>
              <a:t>Examination</a:t>
            </a:r>
            <a:r>
              <a:rPr lang="fr-FR" sz="2800" b="0" dirty="0">
                <a:solidFill>
                  <a:schemeClr val="tx1"/>
                </a:solidFill>
              </a:rPr>
              <a:t> </a:t>
            </a:r>
            <a:r>
              <a:rPr lang="fr-FR" sz="2800" b="0" dirty="0" err="1">
                <a:solidFill>
                  <a:schemeClr val="tx1"/>
                </a:solidFill>
              </a:rPr>
              <a:t>Surveys</a:t>
            </a: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FDF31-ECEC-C867-DC3D-22EE0C29EE67}"/>
              </a:ext>
            </a:extLst>
          </p:cNvPr>
          <p:cNvSpPr txBox="1"/>
          <p:nvPr/>
        </p:nvSpPr>
        <p:spPr>
          <a:xfrm>
            <a:off x="609598" y="5786516"/>
            <a:ext cx="640312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September 14, 2023</a:t>
            </a:r>
          </a:p>
        </p:txBody>
      </p:sp>
    </p:spTree>
    <p:extLst>
      <p:ext uri="{BB962C8B-B14F-4D97-AF65-F5344CB8AC3E}">
        <p14:creationId xmlns:p14="http://schemas.microsoft.com/office/powerpoint/2010/main" val="175886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C380F5-EC98-4E46-B024-2DC43A68BB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499122"/>
            <a:ext cx="10972800" cy="9040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5E6CD-BD69-4E76-AF51-8DBC0F3DF851}"/>
              </a:ext>
            </a:extLst>
          </p:cNvPr>
          <p:cNvSpPr txBox="1"/>
          <p:nvPr/>
        </p:nvSpPr>
        <p:spPr>
          <a:xfrm>
            <a:off x="135082" y="3768621"/>
            <a:ext cx="78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www.cdc.gov/nchs</a:t>
            </a:r>
            <a:r>
              <a:rPr lang="en-US"/>
              <a:t> </a:t>
            </a:r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9451552-0A23-429F-9BAF-00370D6B6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36" y="5816061"/>
            <a:ext cx="1529849" cy="8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08D-79D5-86F4-961A-5B4538D5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958854"/>
            <a:ext cx="10972800" cy="1143000"/>
          </a:xfrm>
        </p:spPr>
        <p:txBody>
          <a:bodyPr/>
          <a:lstStyle/>
          <a:p>
            <a:r>
              <a:rPr lang="en-US" dirty="0"/>
              <a:t>A new era of NHANES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84F8-D931-6FF1-6FF6-3D3FE08E5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2286000"/>
            <a:ext cx="10972800" cy="39528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left the field in August 2023</a:t>
            </a:r>
          </a:p>
          <a:p>
            <a:r>
              <a:rPr lang="en-US" dirty="0">
                <a:solidFill>
                  <a:schemeClr val="tx1"/>
                </a:solidFill>
              </a:rPr>
              <a:t>Completing a 10 year contract cycle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F81F-F878-0E52-0C19-EF7AEBD4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8"/>
            <a:ext cx="12192000" cy="950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96D8BA-27B2-1AC6-7750-9B1CB44163DB}"/>
              </a:ext>
            </a:extLst>
          </p:cNvPr>
          <p:cNvSpPr/>
          <p:nvPr/>
        </p:nvSpPr>
        <p:spPr>
          <a:xfrm>
            <a:off x="0" y="-14814"/>
            <a:ext cx="12192000" cy="914400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>
              <a:defRPr/>
            </a:pPr>
            <a:r>
              <a:rPr lang="en-US" sz="3200" b="1" dirty="0"/>
              <a:t>	National Health and Nutrition Examination Survey (NHANES)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912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08D-79D5-86F4-961A-5B4538D5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958854"/>
            <a:ext cx="10972800" cy="1143000"/>
          </a:xfrm>
        </p:spPr>
        <p:txBody>
          <a:bodyPr/>
          <a:lstStyle/>
          <a:p>
            <a:r>
              <a:rPr lang="en-US" dirty="0"/>
              <a:t>Back in the field—January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84F8-D931-6FF1-6FF6-3D3FE08E5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2286000"/>
            <a:ext cx="10972800" cy="39528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With a new contractor – RTI</a:t>
            </a:r>
          </a:p>
          <a:p>
            <a:r>
              <a:rPr lang="en-US" dirty="0">
                <a:solidFill>
                  <a:schemeClr val="tx1"/>
                </a:solidFill>
              </a:rPr>
              <a:t>Original aim was 2024</a:t>
            </a:r>
          </a:p>
          <a:p>
            <a:r>
              <a:rPr lang="en-US" dirty="0">
                <a:solidFill>
                  <a:schemeClr val="tx1"/>
                </a:solidFill>
              </a:rPr>
              <a:t>Delays obtaining contract meant started working with RTI just this year</a:t>
            </a:r>
          </a:p>
          <a:p>
            <a:r>
              <a:rPr lang="en-US" dirty="0">
                <a:solidFill>
                  <a:schemeClr val="tx1"/>
                </a:solidFill>
              </a:rPr>
              <a:t>Extremely aggressive timeline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Submitting ERB now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F81F-F878-0E52-0C19-EF7AEBD4E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8"/>
            <a:ext cx="12192000" cy="9500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96D8BA-27B2-1AC6-7750-9B1CB44163DB}"/>
              </a:ext>
            </a:extLst>
          </p:cNvPr>
          <p:cNvSpPr/>
          <p:nvPr/>
        </p:nvSpPr>
        <p:spPr>
          <a:xfrm>
            <a:off x="0" y="-14814"/>
            <a:ext cx="12192000" cy="914400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National Health and Nutrition Examination Survey (NHANES)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78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DD5D-D6A8-9B37-A46C-EB4725F9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2839"/>
            <a:ext cx="10972800" cy="1143000"/>
          </a:xfrm>
        </p:spPr>
        <p:txBody>
          <a:bodyPr/>
          <a:lstStyle/>
          <a:p>
            <a:r>
              <a:rPr lang="en-US" dirty="0"/>
              <a:t>What will be the same?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2D99-9176-CA8B-B02B-820455DEB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0" y="2533650"/>
            <a:ext cx="10972800" cy="36290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Population-based survey</a:t>
            </a:r>
          </a:p>
          <a:p>
            <a:r>
              <a:rPr lang="en-US" dirty="0">
                <a:solidFill>
                  <a:schemeClr val="tx1"/>
                </a:solidFill>
              </a:rPr>
              <a:t>In-home interviews</a:t>
            </a:r>
          </a:p>
          <a:p>
            <a:r>
              <a:rPr lang="en-US" dirty="0">
                <a:solidFill>
                  <a:schemeClr val="tx1"/>
                </a:solidFill>
              </a:rPr>
              <a:t>In-person exams in Mobile Examination Centers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6042F-764B-FCE0-1217-160D248B1193}"/>
              </a:ext>
            </a:extLst>
          </p:cNvPr>
          <p:cNvSpPr/>
          <p:nvPr/>
        </p:nvSpPr>
        <p:spPr>
          <a:xfrm>
            <a:off x="0" y="-14814"/>
            <a:ext cx="12192000" cy="914400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National Health and Nutrition Examination Survey (NHANES)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346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DD5D-D6A8-9B37-A46C-EB4725F9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0" y="2122489"/>
            <a:ext cx="5372100" cy="1143000"/>
          </a:xfrm>
        </p:spPr>
        <p:txBody>
          <a:bodyPr/>
          <a:lstStyle/>
          <a:p>
            <a:r>
              <a:rPr lang="en-US" dirty="0"/>
              <a:t>What will be different?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6042F-764B-FCE0-1217-160D248B1193}"/>
              </a:ext>
            </a:extLst>
          </p:cNvPr>
          <p:cNvSpPr/>
          <p:nvPr/>
        </p:nvSpPr>
        <p:spPr>
          <a:xfrm>
            <a:off x="0" y="-14814"/>
            <a:ext cx="12192000" cy="914400"/>
          </a:xfrm>
          <a:prstGeom prst="rect">
            <a:avLst/>
          </a:prstGeom>
          <a:solidFill>
            <a:srgbClr val="17468F"/>
          </a:solidFill>
          <a:ln>
            <a:solidFill>
              <a:srgbClr val="174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National Health and Nutrition Examination Survey (NHANES)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829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C11E-656C-1B8A-C493-4E99C479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Trucks vs. Trailers</a:t>
            </a:r>
          </a:p>
        </p:txBody>
      </p:sp>
      <p:pic>
        <p:nvPicPr>
          <p:cNvPr id="1026" name="CB9D7B44-1072-4FB9-A405-9C0B9564EEED" descr="This is a picture of a truck that was used many years ago by the National Health and Nutrition Examination Survey.  It is white and it is parked on the side of a street in Washington, DC">
            <a:extLst>
              <a:ext uri="{FF2B5EF4-FFF2-40B4-BE49-F238E27FC236}">
                <a16:creationId xmlns:a16="http://schemas.microsoft.com/office/drawing/2014/main" id="{0FB51C63-0D4C-C7B7-0A96-628F3817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" y="1581015"/>
            <a:ext cx="4649832" cy="348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his is a picture of the trailers used for the National Health and Nutrition Examination Survey.  They are white trailers with blue trim and they are in a parking lot .  the background contains sky and  mountains">
            <a:extLst>
              <a:ext uri="{FF2B5EF4-FFF2-40B4-BE49-F238E27FC236}">
                <a16:creationId xmlns:a16="http://schemas.microsoft.com/office/drawing/2014/main" id="{B0575BDF-CAD4-E7D3-ED90-33574DDB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29" y="1581015"/>
            <a:ext cx="5508394" cy="3487374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outerShdw blurRad="292100" dist="139700" dir="27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EC714-9F6F-1CE5-604C-49FC04E13FD2}"/>
              </a:ext>
            </a:extLst>
          </p:cNvPr>
          <p:cNvSpPr txBox="1"/>
          <p:nvPr/>
        </p:nvSpPr>
        <p:spPr>
          <a:xfrm>
            <a:off x="492442" y="5276985"/>
            <a:ext cx="553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Trucks will allow us to be more nimble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More than one location within a PSU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Increase response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Three truck set will form a Mobile Examination Center</a:t>
            </a:r>
          </a:p>
        </p:txBody>
      </p:sp>
    </p:spTree>
    <p:extLst>
      <p:ext uri="{BB962C8B-B14F-4D97-AF65-F5344CB8AC3E}">
        <p14:creationId xmlns:p14="http://schemas.microsoft.com/office/powerpoint/2010/main" val="38058464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3BE0-01FA-BE4F-31C1-F3DFC20F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2459"/>
            <a:ext cx="10972800" cy="1143000"/>
          </a:xfrm>
        </p:spPr>
        <p:txBody>
          <a:bodyPr/>
          <a:lstStyle/>
          <a:p>
            <a:r>
              <a:rPr lang="en-US" dirty="0"/>
              <a:t>More Statistical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5ECCA-69E7-359E-B907-4EED26064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394857"/>
            <a:ext cx="10972800" cy="36058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Going to more PSUs in the US each year – from 15 per year to 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Still 5000 participants per year</a:t>
            </a:r>
          </a:p>
          <a:p>
            <a:r>
              <a:rPr lang="en-US" dirty="0">
                <a:solidFill>
                  <a:schemeClr val="tx1"/>
                </a:solidFill>
              </a:rPr>
              <a:t>Change from counties to Census Public Use Microdata Areas (PUMAs)</a:t>
            </a:r>
          </a:p>
          <a:p>
            <a:r>
              <a:rPr lang="en-US" dirty="0">
                <a:solidFill>
                  <a:schemeClr val="tx1"/>
                </a:solidFill>
              </a:rPr>
              <a:t>Decrease number from each household sampled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Spreading out sample across more households increases power</a:t>
            </a:r>
          </a:p>
          <a:p>
            <a:r>
              <a:rPr lang="en-US" dirty="0">
                <a:solidFill>
                  <a:schemeClr val="tx1"/>
                </a:solidFill>
              </a:rPr>
              <a:t>Create estimates for smaller groups than before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42498-4FFB-7481-2ED2-68726659D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67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4B00-CB7F-A589-572F-D54C4FC8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7589"/>
            <a:ext cx="10972800" cy="801686"/>
          </a:xfrm>
        </p:spPr>
        <p:txBody>
          <a:bodyPr/>
          <a:lstStyle/>
          <a:p>
            <a:r>
              <a:rPr lang="en-US" dirty="0"/>
              <a:t>What will be in the survey in 2025?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8038D-DCF7-493D-AB3F-94778CF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181225"/>
            <a:ext cx="10972800" cy="3819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For 2025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Anthropometry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Dental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Labs (Blood, Urine, return of genetics!)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BP (3-7 requires more testing)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Hearing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DXA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Spirometry returns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Nasal Microbiome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Medications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Dietary Recall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1549C-0956-102E-87C6-F5DAF63B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75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F4AE-D0EB-AFCD-1578-B13A34E0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4739"/>
            <a:ext cx="10972800" cy="820736"/>
          </a:xfrm>
        </p:spPr>
        <p:txBody>
          <a:bodyPr/>
          <a:lstStyle/>
          <a:p>
            <a:r>
              <a:rPr lang="en-US" dirty="0"/>
              <a:t>Collaborating with state and local data collections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D6BB-736A-593D-49BC-51F3C9559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409825"/>
            <a:ext cx="10972800" cy="359092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October 4</a:t>
            </a:r>
            <a:r>
              <a:rPr lang="en-US" baseline="30000" dirty="0">
                <a:solidFill>
                  <a:schemeClr val="tx1"/>
                </a:solidFill>
                <a:hlinkClick r:id="rId2"/>
              </a:rPr>
              <a:t>th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Webinar with state and local NHANES-like collections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Allows us to learn from one another</a:t>
            </a:r>
          </a:p>
          <a:p>
            <a:r>
              <a:rPr lang="en-US" dirty="0">
                <a:solidFill>
                  <a:schemeClr val="tx1"/>
                </a:solidFill>
              </a:rPr>
              <a:t>Possibility for future collaborations? </a:t>
            </a: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Details and registration on website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0052E-2D49-DE1F-5446-39C74065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428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320</Words>
  <Application>Microsoft Office PowerPoint</Application>
  <PresentationFormat>Widescreen</PresentationFormat>
  <Paragraphs>59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Myriad Web Pro</vt:lpstr>
      <vt:lpstr>Wingdings</vt:lpstr>
      <vt:lpstr>Office Theme</vt:lpstr>
      <vt:lpstr>1_NCEH_ATSDR_combined</vt:lpstr>
      <vt:lpstr>2_NCEH_ATSDR_combined</vt:lpstr>
      <vt:lpstr>NHANES Update:  NCHS Board of Scientific Counselors   </vt:lpstr>
      <vt:lpstr>A new era of NHANES</vt:lpstr>
      <vt:lpstr>Back in the field—January 2025</vt:lpstr>
      <vt:lpstr>What will be the same?</vt:lpstr>
      <vt:lpstr>What will be different? </vt:lpstr>
      <vt:lpstr>Trucks vs. Trailers</vt:lpstr>
      <vt:lpstr>More Statistical Power</vt:lpstr>
      <vt:lpstr>What will be in the survey in 2025? </vt:lpstr>
      <vt:lpstr>Collaborating with state and local data collections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barringer</dc:creator>
  <cp:lastModifiedBy>Simon, Alan (CDC/DDPHSS/NCHS/DHNES)</cp:lastModifiedBy>
  <cp:revision>135</cp:revision>
  <dcterms:created xsi:type="dcterms:W3CDTF">2021-04-27T17:41:47Z</dcterms:created>
  <dcterms:modified xsi:type="dcterms:W3CDTF">2023-09-19T16:17:28Z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2021-09-20T15:14:33Z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8c5b74f7-d9bf-4827-a047-da68bdef8458</vt:lpwstr>
  </property>
  <property fmtid="{D5CDD505-2E9C-101B-9397-08002B2CF9AE}" pid="8" name="MSIP_Label_8af03ff0-41c5-4c41-b55e-fabb8fae94be_ContentBits">
    <vt:lpwstr>0</vt:lpwstr>
  </property>
</Properties>
</file>