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6" r:id="rId2"/>
    <p:sldId id="257" r:id="rId3"/>
    <p:sldId id="258" r:id="rId4"/>
    <p:sldId id="264" r:id="rId5"/>
    <p:sldId id="265" r:id="rId6"/>
    <p:sldId id="259" r:id="rId7"/>
    <p:sldId id="266" r:id="rId8"/>
    <p:sldId id="261" r:id="rId9"/>
    <p:sldId id="271" r:id="rId10"/>
    <p:sldId id="262" r:id="rId11"/>
    <p:sldId id="263" r:id="rId12"/>
    <p:sldId id="267" r:id="rId13"/>
    <p:sldId id="268" r:id="rId14"/>
    <p:sldId id="269" r:id="rId15"/>
    <p:sldId id="270" r:id="rId1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anda coppock" initials="ac" lastIdx="1" clrIdx="0"/>
  <p:cmAuthor id="1" name="CDC User" initials="CU"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09" autoAdjust="0"/>
  </p:normalViewPr>
  <p:slideViewPr>
    <p:cSldViewPr>
      <p:cViewPr>
        <p:scale>
          <a:sx n="83" d="100"/>
          <a:sy n="83" d="100"/>
        </p:scale>
        <p:origin x="-774" y="30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81" d="100"/>
          <a:sy n="81" d="100"/>
        </p:scale>
        <p:origin x="-139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446DF50-BD7C-48FC-90D7-8AF65FFD5EAD}" type="datetimeFigureOut">
              <a:rPr lang="en-US" smtClean="0"/>
              <a:pPr/>
              <a:t>8/22/2013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F6AC208A-83F2-473A-BE77-347F2339A0AA}" type="slidenum">
              <a:rPr lang="en-US" smtClean="0"/>
              <a:pPr/>
              <a:t>‹#›</a:t>
            </a:fld>
            <a:endParaRPr lang="en-US"/>
          </a:p>
        </p:txBody>
      </p:sp>
    </p:spTree>
    <p:extLst>
      <p:ext uri="{BB962C8B-B14F-4D97-AF65-F5344CB8AC3E}">
        <p14:creationId xmlns:p14="http://schemas.microsoft.com/office/powerpoint/2010/main" val="1086915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A576117-41C5-4EB4-AB0A-513A1C792E3F}" type="datetimeFigureOut">
              <a:rPr lang="en-US" smtClean="0"/>
              <a:pPr/>
              <a:t>8/22/2013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60FA2B5-83C2-4866-95C5-6E8B6C0A97F6}" type="slidenum">
              <a:rPr lang="en-US" smtClean="0"/>
              <a:pPr/>
              <a:t>‹#›</a:t>
            </a:fld>
            <a:endParaRPr lang="en-US"/>
          </a:p>
        </p:txBody>
      </p:sp>
    </p:spTree>
    <p:extLst>
      <p:ext uri="{BB962C8B-B14F-4D97-AF65-F5344CB8AC3E}">
        <p14:creationId xmlns:p14="http://schemas.microsoft.com/office/powerpoint/2010/main" val="554685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cdc.gov/ActEarl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the Signs. Act Early.”</a:t>
            </a:r>
          </a:p>
          <a:p>
            <a:endParaRPr lang="en-US" dirty="0" smtClean="0"/>
          </a:p>
          <a:p>
            <a:r>
              <a:rPr lang="en-US" u="none" dirty="0" smtClean="0"/>
              <a:t>Today I’d like to</a:t>
            </a:r>
            <a:r>
              <a:rPr lang="en-US" u="none" baseline="0" dirty="0" smtClean="0"/>
              <a:t> talk to you about how you can help your child learn and grow by spotting amazing milestone moments.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a:t>
            </a:fld>
            <a:endParaRPr lang="en-US"/>
          </a:p>
        </p:txBody>
      </p:sp>
    </p:spTree>
    <p:extLst>
      <p:ext uri="{BB962C8B-B14F-4D97-AF65-F5344CB8AC3E}">
        <p14:creationId xmlns:p14="http://schemas.microsoft.com/office/powerpoint/2010/main" val="588522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baseline="0" dirty="0" smtClean="0"/>
              <a:t>This resource for parents includes all of CDC’s checklists from 2 months of age to 5 years, activities for how you can help your child learn and grow, and provides space so you can write down important questions to ask your doctor at your next well-child checkup--- all this, in one colorful booklet, small enough for mom’s purse or dad’s back pocket!</a:t>
            </a:r>
          </a:p>
          <a:p>
            <a:endParaRPr lang="en-US" u="none" baseline="0" dirty="0" smtClean="0"/>
          </a:p>
          <a:p>
            <a:r>
              <a:rPr lang="en-US" u="none" baseline="0" dirty="0" smtClean="0"/>
              <a:t>This one</a:t>
            </a:r>
            <a:r>
              <a:rPr lang="en-US" b="0" i="0" u="none" baseline="0" dirty="0" smtClean="0"/>
              <a:t>’s</a:t>
            </a:r>
            <a:r>
              <a:rPr lang="en-US" u="none" baseline="0" dirty="0" smtClean="0"/>
              <a:t> a keeper, so use it to track your child’s milestones throughout his early years.  It’s a handy resource to take to every well-child checkup.</a:t>
            </a:r>
          </a:p>
          <a:p>
            <a:endParaRPr lang="en-US" u="none" baseline="0" dirty="0" smtClean="0"/>
          </a:p>
          <a:p>
            <a:r>
              <a:rPr lang="en-US" u="none" baseline="0" dirty="0" smtClean="0"/>
              <a:t>When you’re home, keep it handy and review the activities listed inside for new ideas for playtime.  </a:t>
            </a:r>
          </a:p>
          <a:p>
            <a:endParaRPr lang="en-US" u="none" baseline="0" dirty="0" smtClean="0"/>
          </a:p>
          <a:p>
            <a:r>
              <a:rPr lang="en-US" sz="1200" u="none" dirty="0" smtClean="0">
                <a:solidFill>
                  <a:srgbClr val="000000"/>
                </a:solidFill>
                <a:effectLst/>
                <a:latin typeface="+mn-lt"/>
                <a:ea typeface="Calibri"/>
                <a:cs typeface="Times New Roman"/>
              </a:rPr>
              <a:t>Order a FREE copy of Milestone Moments by requesting a Parent Kit from our free materials page, which</a:t>
            </a:r>
            <a:r>
              <a:rPr lang="en-US" sz="1200" u="none" baseline="0" dirty="0" smtClean="0">
                <a:solidFill>
                  <a:srgbClr val="000000"/>
                </a:solidFill>
                <a:effectLst/>
                <a:latin typeface="+mn-lt"/>
                <a:ea typeface="Calibri"/>
                <a:cs typeface="Times New Roman"/>
              </a:rPr>
              <a:t> you can find by visiting</a:t>
            </a:r>
            <a:r>
              <a:rPr lang="en-US" sz="1200" u="none" dirty="0" smtClean="0">
                <a:solidFill>
                  <a:srgbClr val="000000"/>
                </a:solidFill>
                <a:effectLst/>
                <a:latin typeface="+mn-lt"/>
                <a:ea typeface="Calibri"/>
                <a:cs typeface="Times New Roman"/>
              </a:rPr>
              <a:t> </a:t>
            </a:r>
            <a:r>
              <a:rPr lang="en-US" sz="1200" u="none" dirty="0" smtClean="0">
                <a:solidFill>
                  <a:srgbClr val="000000"/>
                </a:solidFill>
                <a:effectLst/>
                <a:latin typeface="+mn-lt"/>
                <a:ea typeface="Calibri"/>
                <a:cs typeface="Times New Roman"/>
                <a:hlinkClick r:id="rId3"/>
              </a:rPr>
              <a:t>cdc.gov/</a:t>
            </a:r>
            <a:r>
              <a:rPr lang="en-US" sz="1200" u="none" dirty="0" err="1" smtClean="0">
                <a:solidFill>
                  <a:srgbClr val="000000"/>
                </a:solidFill>
                <a:effectLst/>
                <a:latin typeface="+mn-lt"/>
                <a:ea typeface="Calibri"/>
                <a:cs typeface="Times New Roman"/>
                <a:hlinkClick r:id="rId3"/>
              </a:rPr>
              <a:t>ActEarly</a:t>
            </a:r>
            <a:r>
              <a:rPr lang="en-US" sz="1200" u="none" dirty="0" smtClean="0">
                <a:solidFill>
                  <a:srgbClr val="000000"/>
                </a:solidFill>
                <a:effectLst/>
                <a:latin typeface="+mn-lt"/>
                <a:ea typeface="Calibri"/>
                <a:cs typeface="Times New Roman"/>
              </a:rPr>
              <a:t>. </a:t>
            </a:r>
            <a:r>
              <a:rPr lang="en-US" u="none" baseline="0" dirty="0" smtClean="0"/>
              <a:t> While you’re at it, order one for a friend– they make GREAT baby gifts!</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10</a:t>
            </a:fld>
            <a:endParaRPr lang="en-US"/>
          </a:p>
        </p:txBody>
      </p:sp>
    </p:spTree>
    <p:extLst>
      <p:ext uri="{BB962C8B-B14F-4D97-AF65-F5344CB8AC3E}">
        <p14:creationId xmlns:p14="http://schemas.microsoft.com/office/powerpoint/2010/main" val="1117866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The Parent</a:t>
            </a:r>
            <a:r>
              <a:rPr lang="en-US" u="none" baseline="0" dirty="0" smtClean="0"/>
              <a:t> Kit contains a FREE Milestone Moments booklet and a</a:t>
            </a:r>
            <a:r>
              <a:rPr lang="en-US" u="none" dirty="0" smtClean="0"/>
              <a:t> FREE growth chart like</a:t>
            </a:r>
            <a:r>
              <a:rPr lang="en-US" u="none" baseline="0" dirty="0" smtClean="0"/>
              <a:t> the one pictured here.  Hang it in your home – it’s a great reminder of all the amazing milestones to be looking for as your child grows.  Measure your child’s height and review the milestones before every well-child checkup – it’ll be great practice for getting measured during doctor’s visits and a good reminder to share your child’s milestones with the nurse or doctor.</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11</a:t>
            </a:fld>
            <a:endParaRPr lang="en-US"/>
          </a:p>
        </p:txBody>
      </p:sp>
    </p:spTree>
    <p:extLst>
      <p:ext uri="{BB962C8B-B14F-4D97-AF65-F5344CB8AC3E}">
        <p14:creationId xmlns:p14="http://schemas.microsoft.com/office/powerpoint/2010/main" val="2585590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Tracking milestones is a great first step toward helping your child learn and grow,</a:t>
            </a:r>
            <a:r>
              <a:rPr lang="en-US" u="none" baseline="0" dirty="0" smtClean="0"/>
              <a:t> but there’s more you can do!  Be sure to check out the activities in the Milestone Moments booklet – </a:t>
            </a:r>
            <a:r>
              <a:rPr lang="en-US" i="0" u="none" baseline="0" dirty="0" smtClean="0"/>
              <a:t>they include lots of fun ideas for how you can encourage your child’s learning and development.  </a:t>
            </a:r>
          </a:p>
          <a:p>
            <a:endParaRPr lang="en-US" i="0" u="none" baseline="0" dirty="0" smtClean="0"/>
          </a:p>
          <a:p>
            <a:r>
              <a:rPr lang="en-US" i="0" u="none" baseline="0" dirty="0" smtClean="0"/>
              <a:t>It can also be helpful to make a habit of talking with others who provide regular care for your child, like your day care provider or early educator, or maybe even grandparents or close friends.  Share the checklists with them and ask what milestones they are seeing in your child or if they have questions about your child’s development that you can ask the doctor.</a:t>
            </a:r>
          </a:p>
          <a:p>
            <a:endParaRPr lang="en-US" i="0" u="none" baseline="0" dirty="0" smtClean="0"/>
          </a:p>
          <a:p>
            <a:r>
              <a:rPr lang="en-US" i="0" u="none" baseline="0" dirty="0" smtClean="0"/>
              <a:t>Above all, the most important way you can help your child learn and grow is to ACT EARLY if you ever have a concern about how your child plays, learns, speaks, acts, or moves.</a:t>
            </a:r>
            <a:endParaRPr lang="en-US" i="1" u="none" baseline="0" dirty="0" smtClean="0"/>
          </a:p>
          <a:p>
            <a:endParaRPr lang="en-US" i="1"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12</a:t>
            </a:fld>
            <a:endParaRPr lang="en-US"/>
          </a:p>
        </p:txBody>
      </p:sp>
    </p:spTree>
    <p:extLst>
      <p:ext uri="{BB962C8B-B14F-4D97-AF65-F5344CB8AC3E}">
        <p14:creationId xmlns:p14="http://schemas.microsoft.com/office/powerpoint/2010/main" val="3232867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Acting early means checking on your child’s development </a:t>
            </a:r>
            <a:r>
              <a:rPr lang="en-US" b="0" u="none" dirty="0" smtClean="0"/>
              <a:t>a little further </a:t>
            </a:r>
            <a:r>
              <a:rPr lang="en-US" u="none" dirty="0" smtClean="0"/>
              <a:t>to see if your child is on track</a:t>
            </a:r>
            <a:r>
              <a:rPr lang="en-US" u="none" baseline="0" dirty="0" smtClean="0"/>
              <a:t> or if some help might be needed.  Remember, all children vary a bit in when they achieve milestones, but most children follow a common path.  </a:t>
            </a:r>
            <a:r>
              <a:rPr lang="en-US" u="none" dirty="0" smtClean="0"/>
              <a:t>You </a:t>
            </a:r>
            <a:r>
              <a:rPr lang="en-US" u="none" dirty="0"/>
              <a:t>know your child best. </a:t>
            </a:r>
            <a:r>
              <a:rPr lang="en-US" u="none" dirty="0" smtClean="0"/>
              <a:t> Use these tools as a guide</a:t>
            </a:r>
            <a:r>
              <a:rPr lang="en-US" u="none" baseline="0" dirty="0" smtClean="0"/>
              <a:t>, and if you or another caregiver ever </a:t>
            </a:r>
            <a:r>
              <a:rPr lang="en-US" u="none" dirty="0" smtClean="0"/>
              <a:t>have </a:t>
            </a:r>
            <a:r>
              <a:rPr lang="en-US" u="none" dirty="0"/>
              <a:t>a concern about your child’s development, talk with your child’s doctor and share your concerns</a:t>
            </a:r>
            <a:r>
              <a:rPr lang="en-US" u="none" dirty="0" smtClean="0"/>
              <a:t>.  It can help to take the milestones checklist to the doctor and to ask about developmental screening.  </a:t>
            </a:r>
            <a:endParaRPr lang="en-US" u="none" dirty="0"/>
          </a:p>
          <a:p>
            <a:endParaRPr lang="en-US" u="none" dirty="0"/>
          </a:p>
          <a:p>
            <a:r>
              <a:rPr lang="en-US" u="none" dirty="0" smtClean="0"/>
              <a:t>If you </a:t>
            </a:r>
            <a:r>
              <a:rPr lang="en-US" u="none" dirty="0"/>
              <a:t>or the doctor </a:t>
            </a:r>
            <a:r>
              <a:rPr lang="en-US" u="none" dirty="0" smtClean="0"/>
              <a:t>are </a:t>
            </a:r>
            <a:r>
              <a:rPr lang="en-US" u="none" dirty="0"/>
              <a:t>still concerned, ask the doctor for a referral to a specialist who can take a closer look at your child AND call 1-800-CDC-INFO to learn how to get connected with the group in your state that provides the services your child might need</a:t>
            </a:r>
            <a:r>
              <a:rPr lang="en-US" u="none" dirty="0" smtClean="0"/>
              <a:t>.  Every state offers free or low-cost s</a:t>
            </a:r>
            <a:r>
              <a:rPr lang="en-US" u="none" baseline="0" dirty="0" smtClean="0"/>
              <a:t>ervices to help children with developmental delays.  These services often include extra teaching and practice in skills like using words to communicate, playing with toys, or balancing and walking.</a:t>
            </a:r>
          </a:p>
          <a:p>
            <a:endParaRPr lang="en-US" u="none" baseline="0" dirty="0" smtClean="0"/>
          </a:p>
          <a:p>
            <a:r>
              <a:rPr lang="en-US" u="none" baseline="0" dirty="0" smtClean="0"/>
              <a:t>This extra guidance, along with your love and support, can help your child learn and grow so that she is ready as possible when it’s time to start school –the earlier your child begins to get this extra help, the more time he has to practice skills that might be hard for him. </a:t>
            </a:r>
          </a:p>
          <a:p>
            <a:endParaRPr lang="en-US" u="none" baseline="0" dirty="0" smtClean="0"/>
          </a:p>
          <a:p>
            <a:r>
              <a:rPr lang="en-US" u="none" dirty="0" smtClean="0"/>
              <a:t>Don’t wait!  </a:t>
            </a:r>
            <a:r>
              <a:rPr lang="en-US" u="none" dirty="0"/>
              <a:t>Acting </a:t>
            </a:r>
            <a:r>
              <a:rPr lang="en-US" u="none" dirty="0" smtClean="0"/>
              <a:t>early takes extra effort,</a:t>
            </a:r>
            <a:r>
              <a:rPr lang="en-US" u="none" baseline="0" dirty="0" smtClean="0"/>
              <a:t> but </a:t>
            </a:r>
            <a:r>
              <a:rPr lang="en-US" u="none" dirty="0" smtClean="0"/>
              <a:t>it </a:t>
            </a:r>
            <a:r>
              <a:rPr lang="en-US" u="none" dirty="0"/>
              <a:t>can make a real </a:t>
            </a:r>
            <a:r>
              <a:rPr lang="en-US" u="none" dirty="0" smtClean="0"/>
              <a:t>difference in getting the help your child might need!</a:t>
            </a:r>
            <a:endParaRPr lang="en-US" u="none" dirty="0"/>
          </a:p>
          <a:p>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13</a:t>
            </a:fld>
            <a:endParaRPr lang="en-US"/>
          </a:p>
        </p:txBody>
      </p:sp>
    </p:spTree>
    <p:extLst>
      <p:ext uri="{BB962C8B-B14F-4D97-AF65-F5344CB8AC3E}">
        <p14:creationId xmlns:p14="http://schemas.microsoft.com/office/powerpoint/2010/main" val="2758330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By</a:t>
            </a:r>
            <a:r>
              <a:rPr lang="en-US" u="none" baseline="0" dirty="0" smtClean="0"/>
              <a:t> now, we hope you’ve learned</a:t>
            </a:r>
          </a:p>
          <a:p>
            <a:pPr marL="171450" indent="-171450">
              <a:buFont typeface="Arial" pitchFamily="34" charset="0"/>
              <a:buChar char="•"/>
            </a:pPr>
            <a:r>
              <a:rPr lang="en-US" u="none" baseline="0" dirty="0" smtClean="0"/>
              <a:t>what developmental milestones are and why looking for them is so important; </a:t>
            </a:r>
          </a:p>
          <a:p>
            <a:pPr marL="171450" indent="-171450">
              <a:buFont typeface="Arial" pitchFamily="34" charset="0"/>
              <a:buChar char="•"/>
            </a:pPr>
            <a:r>
              <a:rPr lang="en-US" u="none" baseline="0" dirty="0" smtClean="0"/>
              <a:t>where you can find free resources including milestone trackers and ideas for how you can help your child learn and grow, </a:t>
            </a:r>
          </a:p>
          <a:p>
            <a:pPr marL="171450" indent="-171450">
              <a:buFont typeface="Arial" pitchFamily="34" charset="0"/>
              <a:buChar char="•"/>
            </a:pPr>
            <a:r>
              <a:rPr lang="en-US" u="none" baseline="0" dirty="0" smtClean="0"/>
              <a:t>and what to do if you ever have a concern about your child’s development.</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14</a:t>
            </a:fld>
            <a:endParaRPr lang="en-US"/>
          </a:p>
        </p:txBody>
      </p:sp>
    </p:spTree>
    <p:extLst>
      <p:ext uri="{BB962C8B-B14F-4D97-AF65-F5344CB8AC3E}">
        <p14:creationId xmlns:p14="http://schemas.microsoft.com/office/powerpoint/2010/main" val="2802372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Help your child</a:t>
            </a:r>
            <a:r>
              <a:rPr lang="en-US" u="none" baseline="0" dirty="0" smtClean="0"/>
              <a:t> learn and grow by spotting every amazing milestone moment!</a:t>
            </a:r>
          </a:p>
          <a:p>
            <a:endParaRPr lang="en-US" u="none" baseline="0" dirty="0" smtClean="0"/>
          </a:p>
          <a:p>
            <a:r>
              <a:rPr lang="en-US" u="none" baseline="0" dirty="0" smtClean="0"/>
              <a:t>Learn the signs, and act early.</a:t>
            </a:r>
          </a:p>
          <a:p>
            <a:endParaRPr lang="en-US" u="none" baseline="0" dirty="0" smtClean="0"/>
          </a:p>
          <a:p>
            <a:r>
              <a:rPr lang="en-US" u="none" baseline="0" dirty="0" smtClean="0"/>
              <a:t>To print or order free materials, including those mentioned in this presentation and more, visit cdc.gov/</a:t>
            </a:r>
            <a:r>
              <a:rPr lang="en-US" u="none" baseline="0" dirty="0" err="1" smtClean="0"/>
              <a:t>ActEarly</a:t>
            </a:r>
            <a:r>
              <a:rPr lang="en-US" u="none" baseline="0" dirty="0" smtClean="0"/>
              <a:t> or call 1-800-CDC-INFO.</a:t>
            </a:r>
          </a:p>
          <a:p>
            <a:endParaRPr lang="en-US" u="none" baseline="0" dirty="0" smtClean="0"/>
          </a:p>
          <a:p>
            <a:r>
              <a:rPr lang="en-US" u="none" baseline="0" dirty="0" smtClean="0"/>
              <a:t>Thank you!</a:t>
            </a:r>
          </a:p>
        </p:txBody>
      </p:sp>
      <p:sp>
        <p:nvSpPr>
          <p:cNvPr id="4" name="Slide Number Placeholder 3"/>
          <p:cNvSpPr>
            <a:spLocks noGrp="1"/>
          </p:cNvSpPr>
          <p:nvPr>
            <p:ph type="sldNum" sz="quarter" idx="10"/>
          </p:nvPr>
        </p:nvSpPr>
        <p:spPr/>
        <p:txBody>
          <a:bodyPr/>
          <a:lstStyle/>
          <a:p>
            <a:fld id="{260FA2B5-83C2-4866-95C5-6E8B6C0A97F6}" type="slidenum">
              <a:rPr lang="en-US" smtClean="0"/>
              <a:pPr/>
              <a:t>15</a:t>
            </a:fld>
            <a:endParaRPr lang="en-US"/>
          </a:p>
        </p:txBody>
      </p:sp>
    </p:spTree>
    <p:extLst>
      <p:ext uri="{BB962C8B-B14F-4D97-AF65-F5344CB8AC3E}">
        <p14:creationId xmlns:p14="http://schemas.microsoft.com/office/powerpoint/2010/main" val="2683973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You’ll learn what</a:t>
            </a:r>
            <a:r>
              <a:rPr lang="en-US" u="none" baseline="0" dirty="0" smtClean="0"/>
              <a:t> developmental milestones are and why</a:t>
            </a:r>
            <a:r>
              <a:rPr lang="en-US" u="none" dirty="0" smtClean="0"/>
              <a:t> looking for</a:t>
            </a:r>
            <a:r>
              <a:rPr lang="en-US" u="none" baseline="0" dirty="0" smtClean="0"/>
              <a:t> them in your young child is important; that there are free resources to help you spot and track milestones; and that there are important things that you can do to help your child learn and grow!</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2</a:t>
            </a:fld>
            <a:endParaRPr lang="en-US"/>
          </a:p>
        </p:txBody>
      </p:sp>
    </p:spTree>
    <p:extLst>
      <p:ext uri="{BB962C8B-B14F-4D97-AF65-F5344CB8AC3E}">
        <p14:creationId xmlns:p14="http://schemas.microsoft.com/office/powerpoint/2010/main" val="1696223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Developmental milestones are things</a:t>
            </a:r>
            <a:r>
              <a:rPr lang="en-US" u="none" baseline="0" dirty="0" smtClean="0"/>
              <a:t> that most children can do by a certain age in terms of how they play, learn, speak, act, and move.  Things like a 6-month old responding to his name; a 12-month old waving “bye-bye”; an 18-month old pointing out the plane in the sky; or a 2-year old speaking in short sentences– those are just a few examples of the many amazing developmental milestones that offer important clues about a child’s development. </a:t>
            </a:r>
          </a:p>
          <a:p>
            <a:endParaRPr lang="en-US" u="none" baseline="0" dirty="0" smtClean="0"/>
          </a:p>
          <a:p>
            <a:r>
              <a:rPr lang="en-US" u="none" baseline="0" dirty="0" smtClean="0"/>
              <a:t>All children develop at their own pace. Some will reach milestones slightly late or early, but most children reach milestones around the same ages.</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3</a:t>
            </a:fld>
            <a:endParaRPr lang="en-US"/>
          </a:p>
        </p:txBody>
      </p:sp>
    </p:spTree>
    <p:extLst>
      <p:ext uri="{BB962C8B-B14F-4D97-AF65-F5344CB8AC3E}">
        <p14:creationId xmlns:p14="http://schemas.microsoft.com/office/powerpoint/2010/main" val="3048830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Looking for developmental</a:t>
            </a:r>
            <a:r>
              <a:rPr lang="en-US" u="none" baseline="0" dirty="0" smtClean="0"/>
              <a:t> milestones is easy and can be a lot of fun!  Keeping track of the milestones your child has reached, and the ones she’s still working on, is really important.  Tracking milestones can help you understand your child’s abilities better and give you a clearer idea of what to expect as he learns and grows.  It can also help you to be sure that your child is developing well for her age, and it provides important information to share with your child’s doctor at every checkup.</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4</a:t>
            </a:fld>
            <a:endParaRPr lang="en-US"/>
          </a:p>
        </p:txBody>
      </p:sp>
    </p:spTree>
    <p:extLst>
      <p:ext uri="{BB962C8B-B14F-4D97-AF65-F5344CB8AC3E}">
        <p14:creationId xmlns:p14="http://schemas.microsoft.com/office/powerpoint/2010/main" val="36105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And perhaps most importantly, tracking your child’s milestones gives</a:t>
            </a:r>
            <a:r>
              <a:rPr lang="en-US" u="none" baseline="0" dirty="0" smtClean="0"/>
              <a:t> YOU the chance to catch early signs of a possible developmental problem so that your child has the BEST chance to get the help he or she might need to have the brightest future.</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5</a:t>
            </a:fld>
            <a:endParaRPr lang="en-US"/>
          </a:p>
        </p:txBody>
      </p:sp>
    </p:spTree>
    <p:extLst>
      <p:ext uri="{BB962C8B-B14F-4D97-AF65-F5344CB8AC3E}">
        <p14:creationId xmlns:p14="http://schemas.microsoft.com/office/powerpoint/2010/main" val="813059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To</a:t>
            </a:r>
            <a:r>
              <a:rPr lang="en-US" u="none" baseline="0" dirty="0" smtClean="0"/>
              <a:t> help, CDC, which stands for</a:t>
            </a:r>
            <a:r>
              <a:rPr lang="en-US" u="none" dirty="0" smtClean="0"/>
              <a:t> Centers</a:t>
            </a:r>
            <a:r>
              <a:rPr lang="en-US" u="none" baseline="0" dirty="0" smtClean="0"/>
              <a:t> for Disease Control and Prevention, through its “Learn the Signs. Act Early.” program, has free, easy-to-use milestone trackers, and other helpful information about early development. </a:t>
            </a:r>
          </a:p>
          <a:p>
            <a:endParaRPr lang="en-US" u="none" baseline="0" dirty="0" smtClean="0"/>
          </a:p>
          <a:p>
            <a:r>
              <a:rPr lang="en-US" u="none" baseline="0" dirty="0" smtClean="0"/>
              <a:t>Next, I’ll show you what some of these materials look like and give you ideas for how to use them.</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6</a:t>
            </a:fld>
            <a:endParaRPr lang="en-US"/>
          </a:p>
        </p:txBody>
      </p:sp>
    </p:spTree>
    <p:extLst>
      <p:ext uri="{BB962C8B-B14F-4D97-AF65-F5344CB8AC3E}">
        <p14:creationId xmlns:p14="http://schemas.microsoft.com/office/powerpoint/2010/main" val="2893467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CDC’s “Learn the Signs.</a:t>
            </a:r>
            <a:r>
              <a:rPr lang="en-US" u="none" baseline="0" dirty="0" smtClean="0"/>
              <a:t> Act Early.” offers free milestone checklists by age, starting at 2 months and going through 5 years. There’s one for every age that’s recommended for a well-child check-up.  The lists include milestones across 4 areas of development to help you spot every amazing milestone moment!  It also points out some important things to look for that could be cause for concern and tells you how to act early if you ever notice those things.  Best of all – the milestone checklists are available to you right now at cdc.gov/milestones so you can start tracking your child’s milestones today!</a:t>
            </a:r>
          </a:p>
          <a:p>
            <a:endParaRPr lang="en-US" u="none" baseline="0" dirty="0" smtClean="0"/>
          </a:p>
        </p:txBody>
      </p:sp>
      <p:sp>
        <p:nvSpPr>
          <p:cNvPr id="4" name="Slide Number Placeholder 3"/>
          <p:cNvSpPr>
            <a:spLocks noGrp="1"/>
          </p:cNvSpPr>
          <p:nvPr>
            <p:ph type="sldNum" sz="quarter" idx="10"/>
          </p:nvPr>
        </p:nvSpPr>
        <p:spPr/>
        <p:txBody>
          <a:bodyPr/>
          <a:lstStyle/>
          <a:p>
            <a:fld id="{260FA2B5-83C2-4866-95C5-6E8B6C0A97F6}" type="slidenum">
              <a:rPr lang="en-US" smtClean="0"/>
              <a:pPr/>
              <a:t>7</a:t>
            </a:fld>
            <a:endParaRPr lang="en-US"/>
          </a:p>
        </p:txBody>
      </p:sp>
    </p:spTree>
    <p:extLst>
      <p:ext uri="{BB962C8B-B14F-4D97-AF65-F5344CB8AC3E}">
        <p14:creationId xmlns:p14="http://schemas.microsoft.com/office/powerpoint/2010/main" val="446503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Here are a couple of ideas for how</a:t>
            </a:r>
            <a:r>
              <a:rPr lang="en-US" u="none" baseline="0" dirty="0" smtClean="0"/>
              <a:t> you can track your child’s milestones using the Milestones Checklists:</a:t>
            </a:r>
          </a:p>
          <a:p>
            <a:endParaRPr lang="en-US" u="none" baseline="0" dirty="0" smtClean="0"/>
          </a:p>
          <a:p>
            <a:pPr>
              <a:buFont typeface="Arial" pitchFamily="34" charset="0"/>
              <a:buNone/>
            </a:pPr>
            <a:r>
              <a:rPr lang="en-US" u="none" baseline="0" dirty="0" smtClean="0"/>
              <a:t>Post a copy of the checklist on your refrigerator and check off milestones as you spot them.  When your child is old enough to help, have him mark the milestone with a star or </a:t>
            </a:r>
            <a:r>
              <a:rPr lang="en-US" b="0" i="0" u="none" baseline="0" dirty="0" smtClean="0"/>
              <a:t>a</a:t>
            </a:r>
            <a:r>
              <a:rPr lang="en-US" u="none" baseline="0" dirty="0" smtClean="0"/>
              <a:t> smiley face!</a:t>
            </a:r>
          </a:p>
          <a:p>
            <a:r>
              <a:rPr lang="en-US" u="none" baseline="0" dirty="0" smtClean="0"/>
              <a:t>Or,</a:t>
            </a:r>
          </a:p>
          <a:p>
            <a:pPr>
              <a:buFont typeface="Arial" pitchFamily="34" charset="0"/>
              <a:buNone/>
            </a:pPr>
            <a:r>
              <a:rPr lang="en-US" u="none" baseline="0" dirty="0" smtClean="0"/>
              <a:t>Make yourself a reminder to complete the checklist a day or two before every well-child checkup.</a:t>
            </a:r>
          </a:p>
          <a:p>
            <a:endParaRPr lang="en-US" u="none" baseline="0" dirty="0" smtClean="0"/>
          </a:p>
          <a:p>
            <a:r>
              <a:rPr lang="en-US" u="none" baseline="0" dirty="0" smtClean="0"/>
              <a:t>Either way, be sure to take the checklist to every well-child checkup. It’s important to share with the nurse or doctor the milestones your child has reached and the ones she’s still working on.</a:t>
            </a:r>
          </a:p>
          <a:p>
            <a:endParaRPr lang="en-US" u="none" baseline="0" dirty="0" smtClean="0"/>
          </a:p>
          <a:p>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8</a:t>
            </a:fld>
            <a:endParaRPr lang="en-US"/>
          </a:p>
        </p:txBody>
      </p:sp>
    </p:spTree>
    <p:extLst>
      <p:ext uri="{BB962C8B-B14F-4D97-AF65-F5344CB8AC3E}">
        <p14:creationId xmlns:p14="http://schemas.microsoft.com/office/powerpoint/2010/main" val="2648237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smtClean="0"/>
              <a:t>Next, is the Milestone Moments booklet. Here’s what that looks like.</a:t>
            </a:r>
            <a:endParaRPr lang="en-US" u="none" dirty="0"/>
          </a:p>
        </p:txBody>
      </p:sp>
      <p:sp>
        <p:nvSpPr>
          <p:cNvPr id="4" name="Slide Number Placeholder 3"/>
          <p:cNvSpPr>
            <a:spLocks noGrp="1"/>
          </p:cNvSpPr>
          <p:nvPr>
            <p:ph type="sldNum" sz="quarter" idx="10"/>
          </p:nvPr>
        </p:nvSpPr>
        <p:spPr/>
        <p:txBody>
          <a:bodyPr/>
          <a:lstStyle/>
          <a:p>
            <a:fld id="{260FA2B5-83C2-4866-95C5-6E8B6C0A97F6}" type="slidenum">
              <a:rPr lang="en-US" smtClean="0"/>
              <a:pPr/>
              <a:t>9</a:t>
            </a:fld>
            <a:endParaRPr lang="en-US"/>
          </a:p>
        </p:txBody>
      </p:sp>
    </p:spTree>
    <p:extLst>
      <p:ext uri="{BB962C8B-B14F-4D97-AF65-F5344CB8AC3E}">
        <p14:creationId xmlns:p14="http://schemas.microsoft.com/office/powerpoint/2010/main" val="18658775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4600"/>
            <a:ext cx="6477000" cy="1470025"/>
          </a:xfrm>
          <a:prstGeom prst="rect">
            <a:avLst/>
          </a:prstGeom>
        </p:spPr>
        <p:txBody>
          <a:bodyPr>
            <a:noAutofit/>
          </a:bodyPr>
          <a:lstStyle>
            <a:lvl1pPr algn="ctr">
              <a:defRPr lang="en-US" sz="4000" kern="1200" dirty="0">
                <a:solidFill>
                  <a:srgbClr val="7C609E"/>
                </a:solidFill>
                <a:latin typeface="Arial"/>
                <a:ea typeface="+mn-ea"/>
                <a:cs typeface="+mn-cs"/>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219200" y="4267200"/>
            <a:ext cx="6477000" cy="1143000"/>
          </a:xfrm>
          <a:prstGeom prst="rect">
            <a:avLst/>
          </a:prstGeom>
        </p:spPr>
        <p:txBody>
          <a:bodyPr/>
          <a:lstStyle>
            <a:lvl1pPr marL="0" indent="0" algn="ctr">
              <a:buNone/>
              <a:defRPr>
                <a:solidFill>
                  <a:schemeClr val="tx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1" name="Picture 10" descr="Four images of children" title="Four images of children"/>
          <p:cNvPicPr>
            <a:picLocks noChangeAspect="1"/>
          </p:cNvPicPr>
          <p:nvPr/>
        </p:nvPicPr>
        <p:blipFill>
          <a:blip r:embed="rId2" cstate="email"/>
          <a:srcRect l="644" t="2564"/>
          <a:stretch>
            <a:fillRect/>
          </a:stretch>
        </p:blipFill>
        <p:spPr>
          <a:xfrm>
            <a:off x="0" y="0"/>
            <a:ext cx="9144001" cy="2250769"/>
          </a:xfrm>
          <a:prstGeom prst="rect">
            <a:avLst/>
          </a:prstGeom>
        </p:spPr>
      </p:pic>
      <p:sp>
        <p:nvSpPr>
          <p:cNvPr id="13" name="Rectangle 12"/>
          <p:cNvSpPr/>
          <p:nvPr/>
        </p:nvSpPr>
        <p:spPr>
          <a:xfrm>
            <a:off x="0" y="5715000"/>
            <a:ext cx="9144000" cy="1143000"/>
          </a:xfrm>
          <a:prstGeom prst="rect">
            <a:avLst/>
          </a:prstGeom>
          <a:solidFill>
            <a:srgbClr val="A1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0" y="57150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pic>
        <p:nvPicPr>
          <p:cNvPr id="8" name="Picture 7" descr="CDC logo and &quot;Learn the Signs. Act Early.&quot; badge" title="CDC logo and &quot;Learn the Signs. Act Early.&quot; badge"/>
          <p:cNvPicPr>
            <a:picLocks noChangeAspect="1"/>
          </p:cNvPicPr>
          <p:nvPr userDrawn="1"/>
        </p:nvPicPr>
        <p:blipFill>
          <a:blip r:embed="rId3" cstate="print"/>
          <a:stretch>
            <a:fillRect/>
          </a:stretch>
        </p:blipFill>
        <p:spPr>
          <a:xfrm>
            <a:off x="0" y="5334000"/>
            <a:ext cx="9144000" cy="183854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0"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l">
              <a:defRPr sz="4000">
                <a:latin typeface="Century Gothic"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Arial"/>
                <a:ea typeface="+mj-ea"/>
                <a:cs typeface="+mj-cs"/>
              </a:rPr>
              <a:t>Click to edit Master title style</a:t>
            </a:r>
            <a:endParaRPr kumimoji="0" lang="en-US" sz="4000" b="0" i="0" u="none" strike="noStrike" kern="1200" cap="none" spc="0" normalizeH="0" baseline="0" noProof="0" dirty="0">
              <a:ln>
                <a:noFill/>
              </a:ln>
              <a:solidFill>
                <a:schemeClr val="tx1"/>
              </a:solidFill>
              <a:effectLst/>
              <a:uLnTx/>
              <a:uFillTx/>
              <a:latin typeface="Arial"/>
              <a:ea typeface="+mj-ea"/>
              <a:cs typeface="+mj-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2"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l">
              <a:defRPr sz="4000">
                <a:latin typeface="Century Gothic"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solidFill>
                <a:effectLst/>
                <a:uLnTx/>
                <a:uFillTx/>
                <a:latin typeface="Arial"/>
                <a:ea typeface="+mj-ea"/>
                <a:cs typeface="+mj-cs"/>
              </a:rPr>
              <a:t>Click to edit Master title style</a:t>
            </a:r>
            <a:endParaRPr kumimoji="0" lang="en-US" sz="4000" b="0" i="0" u="none" strike="noStrike" kern="1200" cap="none" spc="0" normalizeH="0" baseline="0" noProof="0" dirty="0">
              <a:ln>
                <a:noFill/>
              </a:ln>
              <a:solidFill>
                <a:schemeClr val="tx1"/>
              </a:solidFill>
              <a:effectLst/>
              <a:uLnTx/>
              <a:uFillTx/>
              <a:latin typeface="Arial"/>
              <a:ea typeface="+mj-ea"/>
              <a:cs typeface="+mj-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4000">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371600"/>
            <a:ext cx="8229600" cy="4525963"/>
          </a:xfrm>
          <a:prstGeom prst="rect">
            <a:avLst/>
          </a:prstGeom>
        </p:spPr>
        <p:txBody>
          <a:bodyPr/>
          <a:lstStyle>
            <a:lvl1pPr>
              <a:buClr>
                <a:srgbClr val="927AAE"/>
              </a:buClr>
              <a:defRPr>
                <a:latin typeface="Arial"/>
              </a:defRPr>
            </a:lvl1pPr>
            <a:lvl2pPr>
              <a:buClr>
                <a:srgbClr val="927AAE"/>
              </a:buClr>
              <a:defRPr>
                <a:latin typeface="Arial"/>
              </a:defRPr>
            </a:lvl2pPr>
            <a:lvl3pPr>
              <a:buClr>
                <a:srgbClr val="927AAE"/>
              </a:buClr>
              <a:defRPr>
                <a:latin typeface="Arial"/>
              </a:defRPr>
            </a:lvl3pPr>
            <a:lvl4pPr>
              <a:buClr>
                <a:srgbClr val="927AAE"/>
              </a:buClr>
              <a:defRPr>
                <a:latin typeface="Arial"/>
              </a:defRPr>
            </a:lvl4pPr>
            <a:lvl5pPr>
              <a:buClr>
                <a:srgbClr val="927AAE"/>
              </a:buClr>
              <a:buFont typeface="Arial" pitchFamily="34" charset="0"/>
              <a:buChar char="•"/>
              <a:defRPr>
                <a:latin typeface="Aria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4" name="Straight Connector 3"/>
          <p:cNvCxnSpPr/>
          <p:nvPr/>
        </p:nvCxnSpPr>
        <p:spPr>
          <a:xfrm>
            <a:off x="0" y="10668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5" name="Rectangle 4"/>
          <p:cNvSpPr/>
          <p:nvPr/>
        </p:nvSpPr>
        <p:spPr>
          <a:xfrm>
            <a:off x="0" y="6324600"/>
            <a:ext cx="9144000" cy="533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0" y="63246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7" name="Rectangle 6"/>
          <p:cNvSpPr/>
          <p:nvPr/>
        </p:nvSpPr>
        <p:spPr>
          <a:xfrm>
            <a:off x="2438400" y="6096000"/>
            <a:ext cx="4267200" cy="457200"/>
          </a:xfrm>
          <a:prstGeom prst="rect">
            <a:avLst/>
          </a:prstGeom>
          <a:solidFill>
            <a:srgbClr val="7C609E"/>
          </a:solidFill>
          <a:ln>
            <a:solidFill>
              <a:srgbClr val="7C60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a:rPr>
              <a:t>Learn the Signs. Act</a:t>
            </a:r>
            <a:r>
              <a:rPr lang="en-US" sz="2000" baseline="0" dirty="0" smtClean="0">
                <a:latin typeface="Arial"/>
              </a:rPr>
              <a:t> Early.</a:t>
            </a:r>
            <a:endParaRPr lang="en-US" sz="2000" dirty="0">
              <a:latin typeface="Arial"/>
            </a:endParaRPr>
          </a:p>
        </p:txBody>
      </p:sp>
      <p:sp>
        <p:nvSpPr>
          <p:cNvPr id="8" name="TextBox 7"/>
          <p:cNvSpPr txBox="1"/>
          <p:nvPr/>
        </p:nvSpPr>
        <p:spPr>
          <a:xfrm>
            <a:off x="2438400" y="6550223"/>
            <a:ext cx="4267200" cy="307777"/>
          </a:xfrm>
          <a:prstGeom prst="rect">
            <a:avLst/>
          </a:prstGeom>
          <a:noFill/>
        </p:spPr>
        <p:txBody>
          <a:bodyPr wrap="square" rtlCol="0">
            <a:spAutoFit/>
          </a:bodyPr>
          <a:lstStyle/>
          <a:p>
            <a:pPr algn="ctr"/>
            <a:r>
              <a:rPr lang="en-US" sz="1400" dirty="0" smtClean="0">
                <a:solidFill>
                  <a:srgbClr val="7C609E"/>
                </a:solidFill>
                <a:latin typeface="Arial"/>
              </a:rPr>
              <a:t>www.cdc.gov/Act</a:t>
            </a:r>
            <a:r>
              <a:rPr lang="en-US" sz="1400" baseline="0" dirty="0" smtClean="0">
                <a:solidFill>
                  <a:srgbClr val="7C609E"/>
                </a:solidFill>
                <a:latin typeface="Arial"/>
              </a:rPr>
              <a:t>Early</a:t>
            </a:r>
            <a:endParaRPr lang="en-US" sz="1400" dirty="0">
              <a:solidFill>
                <a:srgbClr val="7C609E"/>
              </a:solidFill>
              <a:latin typeface="Arial"/>
            </a:endParaRPr>
          </a:p>
        </p:txBody>
      </p:sp>
      <p:sp>
        <p:nvSpPr>
          <p:cNvPr id="9" name="Slide Number Placeholder 3"/>
          <p:cNvSpPr txBox="1">
            <a:spLocks/>
          </p:cNvSpPr>
          <p:nvPr/>
        </p:nvSpPr>
        <p:spPr>
          <a:xfrm>
            <a:off x="6781800" y="64166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697CC132-B607-4BE8-8588-0D82C7C149A1}"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sz="4000">
                <a:latin typeface="Arial" pitchFamily="34" charset="0"/>
                <a:cs typeface="Arial"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371600"/>
            <a:ext cx="4038600" cy="4525963"/>
          </a:xfrm>
          <a:prstGeom prst="rect">
            <a:avLst/>
          </a:prstGeom>
        </p:spPr>
        <p:txBody>
          <a:bodyPr/>
          <a:lstStyle>
            <a:lvl1pPr>
              <a:buClr>
                <a:srgbClr val="927AAE"/>
              </a:buClr>
              <a:defRPr sz="2800">
                <a:latin typeface="Arial"/>
              </a:defRPr>
            </a:lvl1pPr>
            <a:lvl2pPr>
              <a:buClr>
                <a:srgbClr val="927AAE"/>
              </a:buClr>
              <a:defRPr sz="2400">
                <a:latin typeface="Arial"/>
              </a:defRPr>
            </a:lvl2pPr>
            <a:lvl3pPr>
              <a:buClr>
                <a:srgbClr val="927AAE"/>
              </a:buClr>
              <a:defRPr sz="2000">
                <a:latin typeface="Arial"/>
              </a:defRPr>
            </a:lvl3pPr>
            <a:lvl4pPr>
              <a:buClr>
                <a:srgbClr val="927AAE"/>
              </a:buClr>
              <a:defRPr sz="1800">
                <a:latin typeface="Arial"/>
              </a:defRPr>
            </a:lvl4pPr>
            <a:lvl5pPr>
              <a:buClr>
                <a:srgbClr val="927AAE"/>
              </a:buClr>
              <a:buFont typeface="Arial" pitchFamily="34" charset="0"/>
              <a:buChar char="•"/>
              <a:defRPr sz="1800">
                <a:latin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2"/>
          <p:cNvSpPr>
            <a:spLocks noGrp="1"/>
          </p:cNvSpPr>
          <p:nvPr>
            <p:ph sz="half" idx="13"/>
          </p:nvPr>
        </p:nvSpPr>
        <p:spPr>
          <a:xfrm>
            <a:off x="4648200" y="1371600"/>
            <a:ext cx="4038600" cy="4525963"/>
          </a:xfrm>
          <a:prstGeom prst="rect">
            <a:avLst/>
          </a:prstGeom>
        </p:spPr>
        <p:txBody>
          <a:bodyPr/>
          <a:lstStyle>
            <a:lvl1pPr>
              <a:buClr>
                <a:srgbClr val="927AAE"/>
              </a:buClr>
              <a:defRPr sz="2800">
                <a:solidFill>
                  <a:srgbClr val="000000"/>
                </a:solidFill>
                <a:latin typeface="Arial"/>
              </a:defRPr>
            </a:lvl1pPr>
            <a:lvl2pPr>
              <a:buClr>
                <a:srgbClr val="927AAE"/>
              </a:buClr>
              <a:defRPr sz="2400">
                <a:solidFill>
                  <a:srgbClr val="000000"/>
                </a:solidFill>
                <a:latin typeface="Arial"/>
              </a:defRPr>
            </a:lvl2pPr>
            <a:lvl3pPr>
              <a:buClr>
                <a:srgbClr val="927AAE"/>
              </a:buClr>
              <a:defRPr sz="2000">
                <a:solidFill>
                  <a:srgbClr val="000000"/>
                </a:solidFill>
                <a:latin typeface="Arial"/>
              </a:defRPr>
            </a:lvl3pPr>
            <a:lvl4pPr>
              <a:buClr>
                <a:srgbClr val="927AAE"/>
              </a:buClr>
              <a:defRPr sz="1800">
                <a:solidFill>
                  <a:srgbClr val="000000"/>
                </a:solidFill>
                <a:latin typeface="Arial"/>
              </a:defRPr>
            </a:lvl4pPr>
            <a:lvl5pPr>
              <a:buClr>
                <a:srgbClr val="927AAE"/>
              </a:buClr>
              <a:buFont typeface="Arial" pitchFamily="34" charset="0"/>
              <a:buChar char="•"/>
              <a:defRPr sz="1800">
                <a:solidFill>
                  <a:srgbClr val="000000"/>
                </a:solidFill>
                <a:latin typeface="Aria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5" name="Straight Connector 4"/>
          <p:cNvCxnSpPr/>
          <p:nvPr/>
        </p:nvCxnSpPr>
        <p:spPr>
          <a:xfrm>
            <a:off x="0" y="10668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6" name="Rectangle 5"/>
          <p:cNvSpPr/>
          <p:nvPr/>
        </p:nvSpPr>
        <p:spPr>
          <a:xfrm>
            <a:off x="0" y="6324600"/>
            <a:ext cx="9144000" cy="5334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0" y="63246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sp>
        <p:nvSpPr>
          <p:cNvPr id="8" name="Rectangle 7"/>
          <p:cNvSpPr/>
          <p:nvPr/>
        </p:nvSpPr>
        <p:spPr>
          <a:xfrm>
            <a:off x="2438400" y="6096000"/>
            <a:ext cx="4267200" cy="457200"/>
          </a:xfrm>
          <a:prstGeom prst="rect">
            <a:avLst/>
          </a:prstGeom>
          <a:solidFill>
            <a:srgbClr val="7C609E"/>
          </a:solidFill>
          <a:ln>
            <a:solidFill>
              <a:srgbClr val="7C60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a:rPr>
              <a:t>Learn the Signs. Act</a:t>
            </a:r>
            <a:r>
              <a:rPr lang="en-US" sz="2000" baseline="0" dirty="0" smtClean="0">
                <a:latin typeface="Arial"/>
              </a:rPr>
              <a:t> Early.</a:t>
            </a:r>
            <a:endParaRPr lang="en-US" sz="2000" dirty="0">
              <a:latin typeface="Arial"/>
            </a:endParaRPr>
          </a:p>
        </p:txBody>
      </p:sp>
      <p:sp>
        <p:nvSpPr>
          <p:cNvPr id="9" name="TextBox 8"/>
          <p:cNvSpPr txBox="1"/>
          <p:nvPr/>
        </p:nvSpPr>
        <p:spPr>
          <a:xfrm>
            <a:off x="2438400" y="6550223"/>
            <a:ext cx="4267200" cy="307777"/>
          </a:xfrm>
          <a:prstGeom prst="rect">
            <a:avLst/>
          </a:prstGeom>
          <a:noFill/>
        </p:spPr>
        <p:txBody>
          <a:bodyPr wrap="square" rtlCol="0">
            <a:spAutoFit/>
          </a:bodyPr>
          <a:lstStyle/>
          <a:p>
            <a:pPr algn="ctr"/>
            <a:r>
              <a:rPr lang="en-US" sz="1400" dirty="0" smtClean="0">
                <a:solidFill>
                  <a:srgbClr val="7C609E"/>
                </a:solidFill>
                <a:latin typeface="Arial"/>
              </a:rPr>
              <a:t>www.cdc.gov/Act</a:t>
            </a:r>
            <a:r>
              <a:rPr lang="en-US" sz="1400" baseline="0" dirty="0" smtClean="0">
                <a:solidFill>
                  <a:srgbClr val="7C609E"/>
                </a:solidFill>
                <a:latin typeface="Arial"/>
              </a:rPr>
              <a:t>Early</a:t>
            </a:r>
            <a:endParaRPr lang="en-US" sz="1400" dirty="0">
              <a:solidFill>
                <a:srgbClr val="7C609E"/>
              </a:solidFill>
              <a:latin typeface="Arial"/>
            </a:endParaRPr>
          </a:p>
        </p:txBody>
      </p:sp>
      <p:sp>
        <p:nvSpPr>
          <p:cNvPr id="10" name="Slide Number Placeholder 3"/>
          <p:cNvSpPr txBox="1">
            <a:spLocks/>
          </p:cNvSpPr>
          <p:nvPr/>
        </p:nvSpPr>
        <p:spPr>
          <a:xfrm>
            <a:off x="6781800" y="6416675"/>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697CC132-B607-4BE8-8588-0D82C7C149A1}" type="slidenum">
              <a:rPr kumimoji="0" lang="en-US" sz="12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3" name="Subtitle 2"/>
          <p:cNvSpPr>
            <a:spLocks noGrp="1"/>
          </p:cNvSpPr>
          <p:nvPr>
            <p:ph type="subTitle" idx="1"/>
          </p:nvPr>
        </p:nvSpPr>
        <p:spPr>
          <a:xfrm>
            <a:off x="1905000" y="914400"/>
            <a:ext cx="6629400" cy="3886200"/>
          </a:xfrm>
          <a:prstGeom prst="rect">
            <a:avLst/>
          </a:prstGeom>
        </p:spPr>
        <p:txBody>
          <a:bodyPr/>
          <a:lstStyle>
            <a:lvl1pPr marL="0" indent="0" algn="ctr">
              <a:buNone/>
              <a:defRPr baseline="0">
                <a:solidFill>
                  <a:srgbClr val="7C609E"/>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10" name="Picture 9" descr="Four images of children"/>
          <p:cNvPicPr>
            <a:picLocks noChangeAspect="1"/>
          </p:cNvPicPr>
          <p:nvPr/>
        </p:nvPicPr>
        <p:blipFill>
          <a:blip r:embed="rId2" cstate="print"/>
          <a:stretch>
            <a:fillRect/>
          </a:stretch>
        </p:blipFill>
        <p:spPr>
          <a:xfrm>
            <a:off x="24495" y="0"/>
            <a:ext cx="1423305" cy="5641696"/>
          </a:xfrm>
          <a:prstGeom prst="rect">
            <a:avLst/>
          </a:prstGeom>
        </p:spPr>
      </p:pic>
      <p:sp>
        <p:nvSpPr>
          <p:cNvPr id="8" name="Rectangle 7"/>
          <p:cNvSpPr/>
          <p:nvPr/>
        </p:nvSpPr>
        <p:spPr>
          <a:xfrm>
            <a:off x="0" y="5715000"/>
            <a:ext cx="9144000" cy="1143000"/>
          </a:xfrm>
          <a:prstGeom prst="rect">
            <a:avLst/>
          </a:prstGeom>
          <a:solidFill>
            <a:srgbClr val="A1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0" y="5715000"/>
            <a:ext cx="9144000" cy="0"/>
          </a:xfrm>
          <a:prstGeom prst="line">
            <a:avLst/>
          </a:prstGeom>
          <a:ln w="76200">
            <a:solidFill>
              <a:srgbClr val="7C609E"/>
            </a:solidFill>
          </a:ln>
        </p:spPr>
        <p:style>
          <a:lnRef idx="1">
            <a:schemeClr val="accent4"/>
          </a:lnRef>
          <a:fillRef idx="0">
            <a:schemeClr val="accent4"/>
          </a:fillRef>
          <a:effectRef idx="0">
            <a:schemeClr val="accent4"/>
          </a:effectRef>
          <a:fontRef idx="minor">
            <a:schemeClr val="tx1"/>
          </a:fontRef>
        </p:style>
      </p:cxnSp>
      <p:pic>
        <p:nvPicPr>
          <p:cNvPr id="7" name="Picture 6" descr="CDC footer.png"/>
          <p:cNvPicPr>
            <a:picLocks noChangeAspect="1"/>
          </p:cNvPicPr>
          <p:nvPr userDrawn="1"/>
        </p:nvPicPr>
        <p:blipFill>
          <a:blip r:embed="rId3" cstate="print"/>
          <a:stretch>
            <a:fillRect/>
          </a:stretch>
        </p:blipFill>
        <p:spPr>
          <a:xfrm>
            <a:off x="0" y="5334000"/>
            <a:ext cx="9144000" cy="1838541"/>
          </a:xfrm>
          <a:prstGeom prst="rect">
            <a:avLst/>
          </a:prstGeom>
        </p:spPr>
      </p:pic>
      <p:sp>
        <p:nvSpPr>
          <p:cNvPr id="12" name="Title 1"/>
          <p:cNvSpPr>
            <a:spLocks noGrp="1"/>
          </p:cNvSpPr>
          <p:nvPr>
            <p:ph type="title"/>
          </p:nvPr>
        </p:nvSpPr>
        <p:spPr>
          <a:xfrm>
            <a:off x="1905000" y="274638"/>
            <a:ext cx="6781800" cy="639762"/>
          </a:xfrm>
          <a:prstGeom prst="rect">
            <a:avLst/>
          </a:prstGeom>
        </p:spPr>
        <p:txBody>
          <a:bodyPr/>
          <a:lstStyle>
            <a:lvl1pPr>
              <a:defRPr>
                <a:solidFill>
                  <a:schemeClr val="bg1"/>
                </a:solidFill>
              </a:defRPr>
            </a:lvl1pPr>
          </a:lstStyle>
          <a:p>
            <a:r>
              <a:rPr lang="en-US" dirty="0"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2844E856-BF4C-417D-9846-2079FF1512CC}" type="datetimeFigureOut">
              <a:rPr lang="en-US" smtClean="0"/>
              <a:pPr/>
              <a:t>8/22/2013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680CCB6-F4F8-4144-AB69-C7FB609BBF88}" type="slidenum">
              <a:rPr lang="en-US" smtClean="0"/>
              <a:pPr/>
              <a:t>‹#›</a:t>
            </a:fld>
            <a:endParaRPr lang="en-US"/>
          </a:p>
        </p:txBody>
      </p:sp>
    </p:spTree>
    <p:extLst>
      <p:ext uri="{BB962C8B-B14F-4D97-AF65-F5344CB8AC3E}">
        <p14:creationId xmlns:p14="http://schemas.microsoft.com/office/powerpoint/2010/main" val="3978192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2844E856-BF4C-417D-9846-2079FF1512CC}" type="datetimeFigureOut">
              <a:rPr lang="en-US" smtClean="0"/>
              <a:pPr/>
              <a:t>8/22/2013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680CCB6-F4F8-4144-AB69-C7FB609BBF88}" type="slidenum">
              <a:rPr lang="en-US" smtClean="0"/>
              <a:pPr/>
              <a:t>‹#›</a:t>
            </a:fld>
            <a:endParaRPr lang="en-US"/>
          </a:p>
        </p:txBody>
      </p:sp>
    </p:spTree>
    <p:extLst>
      <p:ext uri="{BB962C8B-B14F-4D97-AF65-F5344CB8AC3E}">
        <p14:creationId xmlns:p14="http://schemas.microsoft.com/office/powerpoint/2010/main" val="34205829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4.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2.mp3"/><Relationship Id="rId1" Type="http://schemas.microsoft.com/office/2007/relationships/media" Target="../media/media12.mp3"/><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3.mp3"/><Relationship Id="rId1" Type="http://schemas.microsoft.com/office/2007/relationships/media" Target="../media/media13.mp3"/><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4.mp3"/><Relationship Id="rId1" Type="http://schemas.microsoft.com/office/2007/relationships/media" Target="../media/media14.mp3"/><Relationship Id="rId6" Type="http://schemas.openxmlformats.org/officeDocument/2006/relationships/image" Target="../media/image4.png"/><Relationship Id="rId5" Type="http://schemas.openxmlformats.org/officeDocument/2006/relationships/image" Target="../media/image21.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5.mp3"/><Relationship Id="rId1" Type="http://schemas.microsoft.com/office/2007/relationships/media" Target="../media/media15.mp3"/><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xml"/><Relationship Id="rId7" Type="http://schemas.openxmlformats.org/officeDocument/2006/relationships/image" Target="../media/image7.jpe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slideLayout" Target="../slideLayouts/slideLayout4.xml"/><Relationship Id="rId7" Type="http://schemas.openxmlformats.org/officeDocument/2006/relationships/image" Target="../media/image14.jpeg"/><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notesSlide" Target="../notesSlides/notesSlide6.xml"/><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7.mp3"/><Relationship Id="rId1" Type="http://schemas.microsoft.com/office/2007/relationships/media" Target="../media/media7.mp3"/><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mp3"/><Relationship Id="rId1" Type="http://schemas.microsoft.com/office/2007/relationships/media" Target="../media/media8.mp3"/><Relationship Id="rId5" Type="http://schemas.openxmlformats.org/officeDocument/2006/relationships/image" Target="../media/image10.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0.png"/><Relationship Id="rId2" Type="http://schemas.openxmlformats.org/officeDocument/2006/relationships/audio" Target="../media/media9.mp3"/><Relationship Id="rId1" Type="http://schemas.microsoft.com/office/2007/relationships/media" Target="../media/media9.mp3"/><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886200"/>
            <a:ext cx="7620000" cy="1470025"/>
          </a:xfrm>
        </p:spPr>
        <p:txBody>
          <a:bodyPr>
            <a:noAutofit/>
          </a:bodyPr>
          <a:lstStyle/>
          <a:p>
            <a:r>
              <a:rPr lang="en-US" sz="2800" dirty="0" smtClean="0">
                <a:solidFill>
                  <a:schemeClr val="tx1"/>
                </a:solidFill>
              </a:rPr>
              <a:t>Help your child learn and grow by spotting amazing milestone moments!</a:t>
            </a:r>
            <a:endParaRPr lang="en-US" sz="2800" dirty="0">
              <a:solidFill>
                <a:schemeClr val="tx1"/>
              </a:solidFill>
            </a:endParaRPr>
          </a:p>
        </p:txBody>
      </p:sp>
      <p:sp>
        <p:nvSpPr>
          <p:cNvPr id="3" name="Subtitle 2"/>
          <p:cNvSpPr>
            <a:spLocks noGrp="1"/>
          </p:cNvSpPr>
          <p:nvPr>
            <p:ph type="subTitle" idx="1"/>
          </p:nvPr>
        </p:nvSpPr>
        <p:spPr>
          <a:xfrm>
            <a:off x="1066800" y="2895600"/>
            <a:ext cx="7010400" cy="1524000"/>
          </a:xfrm>
        </p:spPr>
        <p:txBody>
          <a:bodyPr/>
          <a:lstStyle/>
          <a:p>
            <a:r>
              <a:rPr lang="en-US" sz="4000" dirty="0" smtClean="0">
                <a:solidFill>
                  <a:srgbClr val="7C609E"/>
                </a:solidFill>
              </a:rPr>
              <a:t>“Learn the Signs. Act Early.”</a:t>
            </a:r>
            <a:endParaRPr lang="en-US" sz="4000" dirty="0">
              <a:solidFill>
                <a:srgbClr val="7C609E"/>
              </a:solidFill>
            </a:endParaRPr>
          </a:p>
        </p:txBody>
      </p:sp>
      <p:pic>
        <p:nvPicPr>
          <p:cNvPr id="5" name="Milestones_ENG_01_REV 01.mp3" descr="&quot;Learn the Signs. Act Early.&quot;&#10;Today I'd liek to talk to you about how you can help your child learn and grow by spotting amazing milestone moment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05800" y="4876800"/>
            <a:ext cx="609600" cy="609600"/>
          </a:xfrm>
          <a:prstGeom prst="rect">
            <a:avLst/>
          </a:prstGeom>
        </p:spPr>
      </p:pic>
    </p:spTree>
    <p:extLst>
      <p:ext uri="{BB962C8B-B14F-4D97-AF65-F5344CB8AC3E}">
        <p14:creationId xmlns:p14="http://schemas.microsoft.com/office/powerpoint/2010/main" val="24842369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524"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 Moments Booklet</a:t>
            </a:r>
            <a:endParaRPr lang="en-US" dirty="0"/>
          </a:p>
        </p:txBody>
      </p:sp>
      <p:sp>
        <p:nvSpPr>
          <p:cNvPr id="3" name="Content Placeholder 2"/>
          <p:cNvSpPr>
            <a:spLocks noGrp="1"/>
          </p:cNvSpPr>
          <p:nvPr>
            <p:ph idx="1"/>
          </p:nvPr>
        </p:nvSpPr>
        <p:spPr>
          <a:xfrm>
            <a:off x="609600" y="1371600"/>
            <a:ext cx="8001000" cy="4525963"/>
          </a:xfrm>
        </p:spPr>
        <p:txBody>
          <a:bodyPr>
            <a:noAutofit/>
          </a:bodyPr>
          <a:lstStyle/>
          <a:p>
            <a:pPr marL="0" indent="0">
              <a:buNone/>
            </a:pPr>
            <a:r>
              <a:rPr lang="en-US" sz="2800" dirty="0" smtClean="0"/>
              <a:t>Includes</a:t>
            </a:r>
          </a:p>
          <a:p>
            <a:r>
              <a:rPr lang="en-US" sz="2400" dirty="0" smtClean="0"/>
              <a:t>Full checklists 2 months through 5 years</a:t>
            </a:r>
          </a:p>
          <a:p>
            <a:r>
              <a:rPr lang="en-US" sz="2400" dirty="0" smtClean="0"/>
              <a:t>Activities for helping your child learn and grow</a:t>
            </a:r>
          </a:p>
          <a:p>
            <a:r>
              <a:rPr lang="en-US" sz="2400" dirty="0" smtClean="0"/>
              <a:t>Space to write down questions for the doctor</a:t>
            </a:r>
          </a:p>
          <a:p>
            <a:pPr marL="0" indent="0">
              <a:buNone/>
            </a:pPr>
            <a:endParaRPr lang="en-US" sz="1200" dirty="0" smtClean="0"/>
          </a:p>
          <a:p>
            <a:pPr marL="0" indent="0">
              <a:buNone/>
            </a:pPr>
            <a:r>
              <a:rPr lang="en-US" sz="2800" dirty="0" smtClean="0"/>
              <a:t>How to use it</a:t>
            </a:r>
          </a:p>
          <a:p>
            <a:r>
              <a:rPr lang="en-US" sz="2400" dirty="0" smtClean="0"/>
              <a:t>A resource to keep and use throughout your child’s early years</a:t>
            </a:r>
          </a:p>
          <a:p>
            <a:r>
              <a:rPr lang="en-US" sz="2400" dirty="0" smtClean="0"/>
              <a:t>Try the activities during playtime</a:t>
            </a:r>
          </a:p>
          <a:p>
            <a:r>
              <a:rPr lang="en-US" sz="2400" dirty="0" smtClean="0"/>
              <a:t>Take it to every well-child checkup</a:t>
            </a:r>
            <a:endParaRPr lang="en-US" sz="2400" dirty="0"/>
          </a:p>
        </p:txBody>
      </p:sp>
      <p:pic>
        <p:nvPicPr>
          <p:cNvPr id="4" name="Milestones_ENG_10.mp3" descr="This resource for parents includes all of CDC’s checklists from 2 months of age to 5 years, activities for how you can help your child learn and grow, and provides space so you can write down important questions to ask your doctor at your next well-child checkup--- all this, in one colorful booklet, small enough for mom’s purse or dad’s back pocket!&#10;&#10;This one’s a keeper, so use it to track your child’s milestones throughout his early years.  It’s a handy resource to take to every well-child checkup.&#10;&#10;When you’re home, keep it handy and review the activities listed inside for new ideas for playtime.  &#10;&#10;Order a FREE copy of Milestone Moments by requesting a Parent Kit from our free materials page, which you can find by visiting cdc.gov/ActEarly.  While you’re at it, order one for a friend– they make GREAT baby gift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3555920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86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Growth Chart</a:t>
            </a:r>
            <a:endParaRPr lang="en-US" dirty="0"/>
          </a:p>
        </p:txBody>
      </p:sp>
      <p:pic>
        <p:nvPicPr>
          <p:cNvPr id="8" name="Picture 7" descr="Growth chart"/>
          <p:cNvPicPr>
            <a:picLocks noGrp="1" noChangeAspect="1" noChangeArrowheads="1"/>
          </p:cNvPicPr>
          <p:nvPr/>
        </p:nvPicPr>
        <p:blipFill>
          <a:blip r:embed="rId5" cstate="print"/>
          <a:stretch>
            <a:fillRect/>
          </a:stretch>
        </p:blipFill>
        <p:spPr bwMode="auto">
          <a:xfrm rot="20908751">
            <a:off x="2112660" y="1828800"/>
            <a:ext cx="6421740" cy="3505200"/>
          </a:xfrm>
          <a:prstGeom prst="rect">
            <a:avLst/>
          </a:prstGeom>
          <a:ln>
            <a:noFill/>
          </a:ln>
          <a:effectLst>
            <a:outerShdw blurRad="292100" dist="139700" dir="2700000" algn="tl" rotWithShape="0">
              <a:srgbClr val="333333">
                <a:alpha val="65000"/>
              </a:srgbClr>
            </a:outerShdw>
          </a:effectLst>
        </p:spPr>
      </p:pic>
      <p:pic>
        <p:nvPicPr>
          <p:cNvPr id="10" name="Picture 2" descr="Growth chart"/>
          <p:cNvPicPr>
            <a:picLocks noChangeAspect="1" noChangeArrowheads="1"/>
          </p:cNvPicPr>
          <p:nvPr/>
        </p:nvPicPr>
        <p:blipFill rotWithShape="1">
          <a:blip r:embed="rId6" cstate="print"/>
          <a:srcRect l="4752" t="1285" r="2271"/>
          <a:stretch/>
        </p:blipFill>
        <p:spPr bwMode="auto">
          <a:xfrm>
            <a:off x="457200" y="1223682"/>
            <a:ext cx="1323472" cy="4876800"/>
          </a:xfrm>
          <a:prstGeom prst="rect">
            <a:avLst/>
          </a:prstGeom>
          <a:ln>
            <a:noFill/>
          </a:ln>
          <a:effectLst>
            <a:outerShdw blurRad="292100" dist="139700" dir="2700000" algn="tl" rotWithShape="0">
              <a:srgbClr val="333333">
                <a:alpha val="65000"/>
              </a:srgbClr>
            </a:outerShdw>
          </a:effectLst>
        </p:spPr>
      </p:pic>
      <p:pic>
        <p:nvPicPr>
          <p:cNvPr id="3" name="Milestones_ENG_11.mp3" descr="The Parent Kit contains a FREE Milestone Moments booklet and a FREE growth chart like the one pictured here.  Hang it in your home – it’s a great reminder of all the amazing milestones to be looking for as your child grows.  Measure your child’s height and review the milestones before every well-child checkup – it’ll be great practice for getting measured during doctor’s visits and a good reminder to share your child’s milestones with the nurse or doctor."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6608078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429"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Helping Your Child Learn and Grow</a:t>
            </a:r>
            <a:endParaRPr lang="en-US" dirty="0"/>
          </a:p>
        </p:txBody>
      </p:sp>
      <p:sp>
        <p:nvSpPr>
          <p:cNvPr id="3" name="Content Placeholder 2"/>
          <p:cNvSpPr>
            <a:spLocks noGrp="1"/>
          </p:cNvSpPr>
          <p:nvPr>
            <p:ph idx="1"/>
          </p:nvPr>
        </p:nvSpPr>
        <p:spPr>
          <a:xfrm>
            <a:off x="838200" y="1371600"/>
            <a:ext cx="7315200" cy="4525963"/>
          </a:xfrm>
        </p:spPr>
        <p:txBody>
          <a:bodyPr/>
          <a:lstStyle/>
          <a:p>
            <a:r>
              <a:rPr lang="en-US" sz="2800" dirty="0" smtClean="0"/>
              <a:t>Tracking milestones is a great first step</a:t>
            </a:r>
          </a:p>
          <a:p>
            <a:r>
              <a:rPr lang="en-US" sz="2800" dirty="0" smtClean="0"/>
              <a:t>Try the activities to help your child learn and grow</a:t>
            </a:r>
          </a:p>
          <a:p>
            <a:r>
              <a:rPr lang="en-US" sz="2800" dirty="0" smtClean="0"/>
              <a:t>Talk with other care providers about the milestones they see in your child</a:t>
            </a:r>
          </a:p>
          <a:p>
            <a:r>
              <a:rPr lang="en-US" sz="2800" dirty="0" smtClean="0"/>
              <a:t>Talk with your child’s doctor about your child’s progress and what to expect next</a:t>
            </a:r>
          </a:p>
          <a:p>
            <a:r>
              <a:rPr lang="en-US" sz="2800" dirty="0" smtClean="0"/>
              <a:t>Act early if you ever have a concern</a:t>
            </a:r>
            <a:endParaRPr lang="en-US" sz="2800" dirty="0"/>
          </a:p>
        </p:txBody>
      </p:sp>
      <p:pic>
        <p:nvPicPr>
          <p:cNvPr id="4" name="Milestones_ENG_12.mp3" descr="Tracking milestones is a great first step toward helping your child learn and grow, but there’s more you can do!  Be sure to check out the activities in the Milestone Moments booklet – they include lots of fun ideas for how you can encourage your child’s learning and development.  &#10;&#10;It can also be helpful to make a habit of talking with others who provide regular care for your child, like your day care provider or early educator, or maybe even grandparents or close friends.  Share the checklists with them and ask what milestones they are seeing in your child or if they have questions about your child’s development that you can ask the doctor.&#10;&#10;Above all, the most important way you can help your child learn and grow is to ACT EARLY if you ever have a concern about how your child plays, learns, speaks, acts, or move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7663517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9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 Early</a:t>
            </a:r>
            <a:endParaRPr lang="en-US" dirty="0"/>
          </a:p>
        </p:txBody>
      </p:sp>
      <p:sp>
        <p:nvSpPr>
          <p:cNvPr id="3" name="Content Placeholder 2"/>
          <p:cNvSpPr>
            <a:spLocks noGrp="1"/>
          </p:cNvSpPr>
          <p:nvPr>
            <p:ph idx="1"/>
          </p:nvPr>
        </p:nvSpPr>
        <p:spPr>
          <a:xfrm>
            <a:off x="685800" y="1371600"/>
            <a:ext cx="7924800" cy="4525963"/>
          </a:xfrm>
        </p:spPr>
        <p:txBody>
          <a:bodyPr/>
          <a:lstStyle/>
          <a:p>
            <a:r>
              <a:rPr lang="en-US" sz="2800" dirty="0"/>
              <a:t>You know your child best</a:t>
            </a:r>
          </a:p>
          <a:p>
            <a:r>
              <a:rPr lang="en-US" sz="2800" dirty="0"/>
              <a:t>Share your concerns with the doctor</a:t>
            </a:r>
          </a:p>
          <a:p>
            <a:r>
              <a:rPr lang="en-US" sz="2800" dirty="0"/>
              <a:t>Ask for a referral to a specialist AND call </a:t>
            </a:r>
            <a:r>
              <a:rPr lang="en-US" sz="2800" dirty="0" smtClean="0"/>
              <a:t/>
            </a:r>
            <a:br>
              <a:rPr lang="en-US" sz="2800" dirty="0" smtClean="0"/>
            </a:br>
            <a:r>
              <a:rPr lang="en-US" sz="2800" dirty="0" smtClean="0"/>
              <a:t>1-800-CDC-INFO (1-800-232-4636) </a:t>
            </a:r>
            <a:r>
              <a:rPr lang="en-US" sz="2800" dirty="0"/>
              <a:t>to get connected to services</a:t>
            </a:r>
          </a:p>
          <a:p>
            <a:r>
              <a:rPr lang="en-US" sz="2800" dirty="0" smtClean="0"/>
              <a:t>Every state offers services that can help</a:t>
            </a:r>
          </a:p>
          <a:p>
            <a:r>
              <a:rPr lang="en-US" sz="2800" dirty="0" smtClean="0"/>
              <a:t>Don’t wait!</a:t>
            </a:r>
            <a:endParaRPr lang="en-US" sz="2800" dirty="0"/>
          </a:p>
        </p:txBody>
      </p:sp>
      <p:pic>
        <p:nvPicPr>
          <p:cNvPr id="4" name="Milestones_ENG_13.mp3" descr="Acting early means checking on your child’s development a little further to see if your child is on track or if some help might be needed.  Remember, all children vary a bit in when they achieve milestones, but most children follow a common path.  You know your child best.  Use these tools as a guide, and if you or another caregiver ever have a concern about your child’s development, talk with your child’s doctor and share your concerns.  It can help to take the milestones checklist to the doctor and to ask about developmental screening.  &#10;&#10;If you or the doctor are still concerned, ask the doctor for a referral to a specialist who can take a closer look at your child AND call 1-800-CDC-INFO to learn how to get connected with the group in your state that provides the services your child might need.  Every state offers free or low-cost services to help children with developmental delays.  These services often include extra teaching and practice in skills like using words to communicate, playing with toys, or balancing and walking.&#10;&#10;This extra guidance, along with your love and support, can help your child learn and grow so that she is ready as possible when it’s time to start school –the earlier your child begins to get this extra help, the more time he has to practice skills that might be hard for him. &#10;&#10;Don’t wait!  Acting early takes extra effort, but it can make a real difference in getting the help your child might need!&#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23247540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06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a:t>
            </a:r>
            <a:endParaRPr lang="en-US" dirty="0"/>
          </a:p>
        </p:txBody>
      </p:sp>
      <p:sp>
        <p:nvSpPr>
          <p:cNvPr id="3" name="Content Placeholder 2"/>
          <p:cNvSpPr>
            <a:spLocks noGrp="1"/>
          </p:cNvSpPr>
          <p:nvPr>
            <p:ph idx="1"/>
          </p:nvPr>
        </p:nvSpPr>
        <p:spPr>
          <a:xfrm>
            <a:off x="381000" y="1371600"/>
            <a:ext cx="4343400" cy="4525963"/>
          </a:xfrm>
        </p:spPr>
        <p:txBody>
          <a:bodyPr/>
          <a:lstStyle/>
          <a:p>
            <a:r>
              <a:rPr lang="en-US" sz="2800" dirty="0"/>
              <a:t>Looking for </a:t>
            </a:r>
            <a:r>
              <a:rPr lang="en-US" sz="2800" dirty="0" smtClean="0"/>
              <a:t>milestones is </a:t>
            </a:r>
            <a:r>
              <a:rPr lang="en-US" sz="2800" dirty="0"/>
              <a:t>important</a:t>
            </a:r>
          </a:p>
          <a:p>
            <a:r>
              <a:rPr lang="en-US" sz="2800" dirty="0"/>
              <a:t>There are free </a:t>
            </a:r>
            <a:r>
              <a:rPr lang="en-US" sz="2800" dirty="0" smtClean="0"/>
              <a:t>resources to </a:t>
            </a:r>
            <a:r>
              <a:rPr lang="en-US" sz="2800" dirty="0"/>
              <a:t>help</a:t>
            </a:r>
          </a:p>
          <a:p>
            <a:r>
              <a:rPr lang="en-US" sz="2800" dirty="0" smtClean="0"/>
              <a:t>You can help </a:t>
            </a:r>
            <a:r>
              <a:rPr lang="en-US" sz="2800" dirty="0"/>
              <a:t>your child learn and </a:t>
            </a:r>
            <a:r>
              <a:rPr lang="en-US" sz="2800" dirty="0" smtClean="0"/>
              <a:t>grow</a:t>
            </a:r>
          </a:p>
          <a:p>
            <a:r>
              <a:rPr lang="en-US" sz="2800" dirty="0" smtClean="0"/>
              <a:t>Acting early can make a real difference</a:t>
            </a:r>
            <a:endParaRPr lang="en-US" sz="2800" dirty="0"/>
          </a:p>
          <a:p>
            <a:endParaRPr lang="en-US" dirty="0"/>
          </a:p>
          <a:p>
            <a:endParaRPr lang="en-US" dirty="0"/>
          </a:p>
        </p:txBody>
      </p:sp>
      <p:sp>
        <p:nvSpPr>
          <p:cNvPr id="4" name="TextBox 3"/>
          <p:cNvSpPr txBox="1"/>
          <p:nvPr/>
        </p:nvSpPr>
        <p:spPr>
          <a:xfrm>
            <a:off x="5486400" y="4876798"/>
            <a:ext cx="2914948"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Make-believe play</a:t>
            </a:r>
          </a:p>
        </p:txBody>
      </p:sp>
      <p:pic>
        <p:nvPicPr>
          <p:cNvPr id="7" name="Picture 2" descr="Child playing make-believe with toy microphon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087" t="11080" r="21661"/>
          <a:stretch/>
        </p:blipFill>
        <p:spPr bwMode="auto">
          <a:xfrm>
            <a:off x="5475514" y="1512097"/>
            <a:ext cx="2914948" cy="3364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Milestones_ENG_14.mp3" descr="By now, we hope you’ve learned&#10;what developmental milestones are and why looking for them is so important; &#10;where you can find free resources including milestone trackers and ideas for how you can help your child learn and grow, &#10;and what to do if you ever have a concern about your child’s development.&#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4738651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94"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p:txBody>
          <a:bodyPr/>
          <a:lstStyle/>
          <a:p>
            <a:pPr marL="0" indent="0" algn="ctr">
              <a:spcBef>
                <a:spcPts val="0"/>
              </a:spcBef>
              <a:buNone/>
            </a:pPr>
            <a:r>
              <a:rPr lang="en-US" sz="2800" dirty="0" smtClean="0"/>
              <a:t>Help your child learn and grow by spotting every amazing</a:t>
            </a:r>
          </a:p>
          <a:p>
            <a:pPr marL="0" indent="0" algn="ctr">
              <a:spcBef>
                <a:spcPts val="0"/>
              </a:spcBef>
              <a:buNone/>
            </a:pPr>
            <a:r>
              <a:rPr lang="en-US" sz="2800" dirty="0" smtClean="0"/>
              <a:t> milestone moment!</a:t>
            </a:r>
            <a:br>
              <a:rPr lang="en-US" sz="2800" dirty="0" smtClean="0"/>
            </a:br>
            <a:endParaRPr lang="en-US" sz="2800" dirty="0" smtClean="0"/>
          </a:p>
          <a:p>
            <a:r>
              <a:rPr lang="en-US" sz="2800" dirty="0">
                <a:solidFill>
                  <a:schemeClr val="bg1">
                    <a:lumMod val="65000"/>
                  </a:schemeClr>
                </a:solidFill>
              </a:rPr>
              <a:t>“Learn the Signs. Act Early</a:t>
            </a:r>
            <a:r>
              <a:rPr lang="en-US" sz="2800" dirty="0" smtClean="0">
                <a:solidFill>
                  <a:schemeClr val="bg1">
                    <a:lumMod val="65000"/>
                  </a:schemeClr>
                </a:solidFill>
              </a:rPr>
              <a:t>.”</a:t>
            </a:r>
            <a:br>
              <a:rPr lang="en-US" sz="2800" dirty="0" smtClean="0">
                <a:solidFill>
                  <a:schemeClr val="bg1">
                    <a:lumMod val="65000"/>
                  </a:schemeClr>
                </a:solidFill>
              </a:rPr>
            </a:br>
            <a:endParaRPr lang="en-US" sz="2800" dirty="0">
              <a:solidFill>
                <a:schemeClr val="bg1">
                  <a:lumMod val="65000"/>
                </a:schemeClr>
              </a:solidFill>
            </a:endParaRPr>
          </a:p>
          <a:p>
            <a:pPr marL="0" indent="0" algn="ctr">
              <a:buNone/>
            </a:pPr>
            <a:r>
              <a:rPr lang="en-US" sz="2800" dirty="0" smtClean="0"/>
              <a:t>Visit cdc.gov/</a:t>
            </a:r>
            <a:r>
              <a:rPr lang="en-US" sz="2800" dirty="0" err="1" smtClean="0"/>
              <a:t>ActEarly</a:t>
            </a:r>
            <a:r>
              <a:rPr lang="en-US" sz="2800" dirty="0" smtClean="0"/>
              <a:t> or call </a:t>
            </a:r>
            <a:br>
              <a:rPr lang="en-US" sz="2800" dirty="0" smtClean="0"/>
            </a:br>
            <a:r>
              <a:rPr lang="en-US" sz="2800" dirty="0" smtClean="0"/>
              <a:t>1-800-CDC-INFO today.</a:t>
            </a:r>
          </a:p>
          <a:p>
            <a:pPr marL="0" indent="0" algn="ctr">
              <a:buNone/>
            </a:pPr>
            <a:endParaRPr lang="en-US" sz="2800" dirty="0"/>
          </a:p>
          <a:p>
            <a:pPr marL="0" indent="0" algn="ctr">
              <a:buNone/>
            </a:pPr>
            <a:endParaRPr lang="en-US" dirty="0"/>
          </a:p>
        </p:txBody>
      </p:sp>
      <p:sp>
        <p:nvSpPr>
          <p:cNvPr id="2" name="Title 1"/>
          <p:cNvSpPr>
            <a:spLocks noGrp="1"/>
          </p:cNvSpPr>
          <p:nvPr>
            <p:ph type="title"/>
          </p:nvPr>
        </p:nvSpPr>
        <p:spPr/>
        <p:txBody>
          <a:bodyPr/>
          <a:lstStyle/>
          <a:p>
            <a:r>
              <a:rPr lang="en-US" dirty="0" smtClean="0"/>
              <a:t>In conclusion</a:t>
            </a:r>
            <a:endParaRPr lang="en-US" dirty="0"/>
          </a:p>
        </p:txBody>
      </p:sp>
      <p:pic>
        <p:nvPicPr>
          <p:cNvPr id="5" name="Milestones_ENG_15.mp3" descr="Help your child learn and grow by spotting every amazing milestone moment!&#10;&#10;Learn the signs, and act early.&#10;&#10;To print or order free materials, including those mentioned in this presentation and more, visit cdc.gov/ActEarly or call 1-800-CDC-INFO.&#10;&#10;Thank you!"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181600"/>
            <a:ext cx="457200" cy="457200"/>
          </a:xfrm>
          <a:prstGeom prst="rect">
            <a:avLst/>
          </a:prstGeom>
        </p:spPr>
      </p:pic>
    </p:spTree>
    <p:extLst>
      <p:ext uri="{BB962C8B-B14F-4D97-AF65-F5344CB8AC3E}">
        <p14:creationId xmlns:p14="http://schemas.microsoft.com/office/powerpoint/2010/main" val="3535458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669"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You’ll Learn</a:t>
            </a:r>
            <a:endParaRPr lang="en-US" dirty="0"/>
          </a:p>
        </p:txBody>
      </p:sp>
      <p:sp>
        <p:nvSpPr>
          <p:cNvPr id="3" name="Content Placeholder 2"/>
          <p:cNvSpPr>
            <a:spLocks noGrp="1"/>
          </p:cNvSpPr>
          <p:nvPr>
            <p:ph idx="1"/>
          </p:nvPr>
        </p:nvSpPr>
        <p:spPr/>
        <p:txBody>
          <a:bodyPr/>
          <a:lstStyle/>
          <a:p>
            <a:r>
              <a:rPr lang="en-US" sz="2800" dirty="0" smtClean="0"/>
              <a:t>Looking for milestones is important</a:t>
            </a:r>
          </a:p>
          <a:p>
            <a:r>
              <a:rPr lang="en-US" sz="2800" dirty="0" smtClean="0"/>
              <a:t>About free resources to help</a:t>
            </a:r>
          </a:p>
          <a:p>
            <a:r>
              <a:rPr lang="en-US" sz="2800" dirty="0" smtClean="0"/>
              <a:t>Things you can do to help your child learn and grow</a:t>
            </a:r>
          </a:p>
          <a:p>
            <a:endParaRPr lang="en-US" dirty="0"/>
          </a:p>
        </p:txBody>
      </p:sp>
      <p:pic>
        <p:nvPicPr>
          <p:cNvPr id="5122" name="Picture 2" descr="Child drinking from a cup"/>
          <p:cNvPicPr>
            <a:picLocks noChangeAspect="1" noChangeArrowheads="1"/>
          </p:cNvPicPr>
          <p:nvPr/>
        </p:nvPicPr>
        <p:blipFill>
          <a:blip r:embed="rId5" cstate="print"/>
          <a:srcRect l="3226" t="3226"/>
          <a:stretch>
            <a:fillRect/>
          </a:stretch>
        </p:blipFill>
        <p:spPr bwMode="auto">
          <a:xfrm>
            <a:off x="533400" y="3746080"/>
            <a:ext cx="2286000" cy="1524000"/>
          </a:xfrm>
          <a:prstGeom prst="rect">
            <a:avLst/>
          </a:prstGeom>
          <a:ln>
            <a:noFill/>
          </a:ln>
          <a:effectLst/>
        </p:spPr>
      </p:pic>
      <p:sp>
        <p:nvSpPr>
          <p:cNvPr id="4" name="TextBox 3"/>
          <p:cNvSpPr txBox="1"/>
          <p:nvPr/>
        </p:nvSpPr>
        <p:spPr>
          <a:xfrm>
            <a:off x="533400" y="5257800"/>
            <a:ext cx="2286000"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200" dirty="0" smtClean="0">
                <a:latin typeface="Arial" pitchFamily="34" charset="0"/>
                <a:cs typeface="Arial" pitchFamily="34" charset="0"/>
              </a:rPr>
              <a:t>Uses things correctly (cup)</a:t>
            </a:r>
            <a:endParaRPr lang="en-US" sz="1200" dirty="0">
              <a:latin typeface="Arial" pitchFamily="34" charset="0"/>
              <a:cs typeface="Arial" pitchFamily="34" charset="0"/>
            </a:endParaRPr>
          </a:p>
        </p:txBody>
      </p:sp>
      <p:pic>
        <p:nvPicPr>
          <p:cNvPr id="5" name="Picture 2" descr="Child walking down stairs, holding on to rai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31029" y="3733800"/>
            <a:ext cx="2286000" cy="15208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331029" y="5254660"/>
            <a:ext cx="2286000"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Walks down stairs holding </a:t>
            </a:r>
            <a:r>
              <a:rPr lang="en-US" dirty="0" smtClean="0"/>
              <a:t>on</a:t>
            </a:r>
            <a:endParaRPr lang="en-US" dirty="0"/>
          </a:p>
        </p:txBody>
      </p:sp>
      <p:pic>
        <p:nvPicPr>
          <p:cNvPr id="8" name="Picture 3" descr="Child taking coat of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8400" y="3733800"/>
            <a:ext cx="2277286" cy="151512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261846" y="5241829"/>
            <a:ext cx="2263839"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Dresses and undresses self</a:t>
            </a:r>
          </a:p>
        </p:txBody>
      </p:sp>
      <p:pic>
        <p:nvPicPr>
          <p:cNvPr id="10" name="Milestones_ENG_02.mp3" descr="You’ll learn what developmental milestones are and why looking for them in your young child is important; that there are free resources to help you spot and track milestones; and that there are important things that you can do to help your child learn and grow!"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39817324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42"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are Developmental Milestones?</a:t>
            </a:r>
            <a:endParaRPr lang="en-US" dirty="0"/>
          </a:p>
        </p:txBody>
      </p:sp>
      <p:sp>
        <p:nvSpPr>
          <p:cNvPr id="3" name="Content Placeholder 2"/>
          <p:cNvSpPr>
            <a:spLocks noGrp="1"/>
          </p:cNvSpPr>
          <p:nvPr>
            <p:ph idx="1"/>
          </p:nvPr>
        </p:nvSpPr>
        <p:spPr>
          <a:xfrm>
            <a:off x="381000" y="1371600"/>
            <a:ext cx="4800600" cy="4525963"/>
          </a:xfrm>
        </p:spPr>
        <p:txBody>
          <a:bodyPr/>
          <a:lstStyle/>
          <a:p>
            <a:r>
              <a:rPr lang="en-US" sz="2800" dirty="0" smtClean="0"/>
              <a:t>Things most children can do by a certain age</a:t>
            </a:r>
          </a:p>
          <a:p>
            <a:pPr lvl="1"/>
            <a:r>
              <a:rPr lang="en-US" sz="2400" dirty="0" smtClean="0"/>
              <a:t>How a child plays, learns, speaks, acts, and moves</a:t>
            </a:r>
          </a:p>
          <a:p>
            <a:r>
              <a:rPr lang="en-US" sz="2800" dirty="0" smtClean="0"/>
              <a:t>They offer important clues about your child’s developmental health</a:t>
            </a:r>
            <a:endParaRPr lang="en-US" sz="2800" dirty="0"/>
          </a:p>
        </p:txBody>
      </p:sp>
      <p:sp>
        <p:nvSpPr>
          <p:cNvPr id="4" name="TextBox 3"/>
          <p:cNvSpPr txBox="1"/>
          <p:nvPr/>
        </p:nvSpPr>
        <p:spPr>
          <a:xfrm>
            <a:off x="5253902" y="5029200"/>
            <a:ext cx="3509098"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smtClean="0"/>
              <a:t>Points out a plane in the sky</a:t>
            </a:r>
            <a:endParaRPr lang="en-US" dirty="0"/>
          </a:p>
        </p:txBody>
      </p:sp>
      <p:pic>
        <p:nvPicPr>
          <p:cNvPr id="6" name="Picture 2" descr="Child points at plane in sky" title="Child points at plane in sk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6160" t="9465"/>
          <a:stretch/>
        </p:blipFill>
        <p:spPr bwMode="auto">
          <a:xfrm>
            <a:off x="5253902" y="1658983"/>
            <a:ext cx="3509098" cy="3311434"/>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Milestones_ENG_03.mp3" descr="Developmental milestones are things that most children can do by a certain age in terms of how they play, learn, speak, act, and move.  Things like a 6-month old responding to his name; a 12-month old waving “bye-bye”; an 18-month old pointing out the plane in the sky; or a 2-year old speaking in short sentences– those are just a few examples of the many amazing developmental milestones that offer important clues about a child’s development. &#10;&#10;All children develop at their own pace. Some will reach milestones slightly late or early, but most children reach milestones around the same ages."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734777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650"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Tracking Your Child’s Milestones</a:t>
            </a:r>
            <a:endParaRPr lang="en-US" dirty="0"/>
          </a:p>
        </p:txBody>
      </p:sp>
      <p:sp>
        <p:nvSpPr>
          <p:cNvPr id="3" name="Content Placeholder 2"/>
          <p:cNvSpPr>
            <a:spLocks noGrp="1"/>
          </p:cNvSpPr>
          <p:nvPr>
            <p:ph idx="1"/>
          </p:nvPr>
        </p:nvSpPr>
        <p:spPr>
          <a:xfrm>
            <a:off x="533400" y="1371600"/>
            <a:ext cx="7924800" cy="4525963"/>
          </a:xfrm>
        </p:spPr>
        <p:txBody>
          <a:bodyPr>
            <a:normAutofit/>
          </a:bodyPr>
          <a:lstStyle/>
          <a:p>
            <a:r>
              <a:rPr lang="en-US" sz="2800" dirty="0" smtClean="0"/>
              <a:t>Looking for milestones is easy, fun, and </a:t>
            </a:r>
            <a:br>
              <a:rPr lang="en-US" sz="2800" dirty="0" smtClean="0"/>
            </a:br>
            <a:r>
              <a:rPr lang="en-US" sz="2800" dirty="0" smtClean="0"/>
              <a:t>really important</a:t>
            </a:r>
          </a:p>
          <a:p>
            <a:r>
              <a:rPr lang="en-US" sz="2800" dirty="0" smtClean="0"/>
              <a:t>Tracking milestones over time</a:t>
            </a:r>
          </a:p>
          <a:p>
            <a:pPr lvl="1"/>
            <a:r>
              <a:rPr lang="en-US" sz="2400" dirty="0" smtClean="0"/>
              <a:t>Helps you understand your child and know what to expect</a:t>
            </a:r>
          </a:p>
          <a:p>
            <a:pPr lvl="1"/>
            <a:r>
              <a:rPr lang="en-US" sz="2400" dirty="0" smtClean="0"/>
              <a:t>Helps you to be sure that your child is developing well for his age</a:t>
            </a:r>
          </a:p>
          <a:p>
            <a:pPr lvl="1"/>
            <a:r>
              <a:rPr lang="en-US" sz="2400" dirty="0" smtClean="0"/>
              <a:t>Provides important information to share with your child’s doctor at every checkup</a:t>
            </a:r>
          </a:p>
        </p:txBody>
      </p:sp>
      <p:pic>
        <p:nvPicPr>
          <p:cNvPr id="4" name="Milestones_ENG_04.mp3" descr="Looking for developmental milestones is easy and can be a lot of fun!  Keeping track of the milestones your child has reached, and the ones she’s still working on, is really important.  Tracking milestones can help you understand your child’s abilities better and give you a clearer idea of what to expect as he learns and grows.  It can also help you to be sure that your child is developing well for her age, and it provides important information to share with your child’s doctor at every checkup."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20944428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0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Tracking Milestones Is Important</a:t>
            </a:r>
            <a:endParaRPr lang="en-US" dirty="0"/>
          </a:p>
        </p:txBody>
      </p:sp>
      <p:sp>
        <p:nvSpPr>
          <p:cNvPr id="3" name="Content Placeholder 2"/>
          <p:cNvSpPr>
            <a:spLocks noGrp="1"/>
          </p:cNvSpPr>
          <p:nvPr>
            <p:ph idx="1"/>
          </p:nvPr>
        </p:nvSpPr>
        <p:spPr>
          <a:xfrm>
            <a:off x="381000" y="1600200"/>
            <a:ext cx="4191000" cy="4297363"/>
          </a:xfrm>
        </p:spPr>
        <p:txBody>
          <a:bodyPr/>
          <a:lstStyle/>
          <a:p>
            <a:pPr marL="0" lvl="1" indent="0">
              <a:buNone/>
            </a:pPr>
            <a:r>
              <a:rPr lang="en-US" dirty="0" smtClean="0"/>
              <a:t>Tracking your child’s milestones gives </a:t>
            </a:r>
            <a:r>
              <a:rPr lang="en-US" dirty="0"/>
              <a:t>you the chance to catch </a:t>
            </a:r>
            <a:r>
              <a:rPr lang="en-US" dirty="0" smtClean="0"/>
              <a:t>early signs of possible developmental problems so </a:t>
            </a:r>
            <a:r>
              <a:rPr lang="en-US" dirty="0"/>
              <a:t>your child has the best </a:t>
            </a:r>
            <a:r>
              <a:rPr lang="en-US" dirty="0" smtClean="0"/>
              <a:t>chance </a:t>
            </a:r>
            <a:r>
              <a:rPr lang="en-US" dirty="0"/>
              <a:t>to get the help he </a:t>
            </a:r>
            <a:r>
              <a:rPr lang="en-US" dirty="0" smtClean="0"/>
              <a:t>or </a:t>
            </a:r>
            <a:r>
              <a:rPr lang="en-US" dirty="0"/>
              <a:t>she might </a:t>
            </a:r>
            <a:r>
              <a:rPr lang="en-US" dirty="0" smtClean="0"/>
              <a:t>need.</a:t>
            </a:r>
            <a:endParaRPr lang="en-US" dirty="0"/>
          </a:p>
          <a:p>
            <a:endParaRPr lang="en-US" dirty="0"/>
          </a:p>
        </p:txBody>
      </p:sp>
      <p:pic>
        <p:nvPicPr>
          <p:cNvPr id="10" name="Picture 9" descr="Child crawling"/>
          <p:cNvPicPr>
            <a:picLocks noChangeAspect="1"/>
          </p:cNvPicPr>
          <p:nvPr/>
        </p:nvPicPr>
        <p:blipFill>
          <a:blip r:embed="rId5" cstate="print">
            <a:extLst>
              <a:ext uri="{28A0092B-C50C-407E-A947-70E740481C1C}">
                <a14:useLocalDpi xmlns:a14="http://schemas.microsoft.com/office/drawing/2010/main"/>
              </a:ext>
            </a:extLst>
          </a:blip>
          <a:srcRect t="4348"/>
          <a:stretch>
            <a:fillRect/>
          </a:stretch>
        </p:blipFill>
        <p:spPr>
          <a:xfrm>
            <a:off x="4724400" y="1828800"/>
            <a:ext cx="4019627" cy="3352800"/>
          </a:xfrm>
          <a:prstGeom prst="rect">
            <a:avLst/>
          </a:prstGeom>
          <a:ln>
            <a:noFill/>
          </a:ln>
          <a:effectLst/>
        </p:spPr>
      </p:pic>
      <p:sp>
        <p:nvSpPr>
          <p:cNvPr id="4" name="TextBox 3"/>
          <p:cNvSpPr txBox="1"/>
          <p:nvPr/>
        </p:nvSpPr>
        <p:spPr>
          <a:xfrm>
            <a:off x="4724401" y="5060576"/>
            <a:ext cx="4019626"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Crawls</a:t>
            </a:r>
          </a:p>
        </p:txBody>
      </p:sp>
      <p:pic>
        <p:nvPicPr>
          <p:cNvPr id="6" name="Milestones_ENG_05.mp3" descr="And perhaps most importantly, tracking your child’s milestones gives YOU the chance to catch early signs of a possible developmental problem so that your child has the BEST chance to get the help he or she might need to have the brightest future.&#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27202318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528"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Milestone Trackers</a:t>
            </a:r>
            <a:endParaRPr lang="en-US" dirty="0"/>
          </a:p>
        </p:txBody>
      </p:sp>
      <p:sp>
        <p:nvSpPr>
          <p:cNvPr id="3" name="Content Placeholder 2"/>
          <p:cNvSpPr>
            <a:spLocks noGrp="1"/>
          </p:cNvSpPr>
          <p:nvPr>
            <p:ph idx="1"/>
          </p:nvPr>
        </p:nvSpPr>
        <p:spPr>
          <a:xfrm>
            <a:off x="381000" y="1371600"/>
            <a:ext cx="4572000" cy="4525963"/>
          </a:xfrm>
        </p:spPr>
        <p:txBody>
          <a:bodyPr/>
          <a:lstStyle/>
          <a:p>
            <a:r>
              <a:rPr lang="en-US" sz="2800" dirty="0" smtClean="0"/>
              <a:t>Developed by CDC’s    “Learn the Signs. Act Early.” program</a:t>
            </a:r>
          </a:p>
          <a:p>
            <a:r>
              <a:rPr lang="en-US" sz="2800" dirty="0" smtClean="0"/>
              <a:t>Free and easy to use</a:t>
            </a:r>
          </a:p>
          <a:p>
            <a:r>
              <a:rPr lang="en-US" sz="2800" dirty="0" smtClean="0"/>
              <a:t>Milestone trackers in a variety of options</a:t>
            </a:r>
          </a:p>
        </p:txBody>
      </p:sp>
      <p:pic>
        <p:nvPicPr>
          <p:cNvPr id="8194" name="Picture 2" descr="Child cooperating with friends"/>
          <p:cNvPicPr>
            <a:picLocks noChangeAspect="1" noChangeArrowheads="1"/>
          </p:cNvPicPr>
          <p:nvPr/>
        </p:nvPicPr>
        <p:blipFill>
          <a:blip r:embed="rId5" cstate="print"/>
          <a:srcRect l="1786" t="2679"/>
          <a:stretch>
            <a:fillRect/>
          </a:stretch>
        </p:blipFill>
        <p:spPr bwMode="auto">
          <a:xfrm>
            <a:off x="5120759" y="3533001"/>
            <a:ext cx="1799438" cy="1188720"/>
          </a:xfrm>
          <a:prstGeom prst="rect">
            <a:avLst/>
          </a:prstGeom>
          <a:ln>
            <a:noFill/>
          </a:ln>
          <a:effectLst/>
        </p:spPr>
      </p:pic>
      <p:pic>
        <p:nvPicPr>
          <p:cNvPr id="8195" name="Picture 3" descr="Child building tower of blocks"/>
          <p:cNvPicPr>
            <a:picLocks noChangeAspect="1" noChangeArrowheads="1"/>
          </p:cNvPicPr>
          <p:nvPr/>
        </p:nvPicPr>
        <p:blipFill>
          <a:blip r:embed="rId6" cstate="print"/>
          <a:srcRect l="1709" t="2564"/>
          <a:stretch>
            <a:fillRect/>
          </a:stretch>
        </p:blipFill>
        <p:spPr bwMode="auto">
          <a:xfrm>
            <a:off x="5105400" y="1534547"/>
            <a:ext cx="1798722" cy="1188720"/>
          </a:xfrm>
          <a:prstGeom prst="rect">
            <a:avLst/>
          </a:prstGeom>
          <a:ln>
            <a:noFill/>
          </a:ln>
          <a:effectLst/>
        </p:spPr>
      </p:pic>
      <p:sp>
        <p:nvSpPr>
          <p:cNvPr id="4" name="TextBox 3"/>
          <p:cNvSpPr txBox="1"/>
          <p:nvPr/>
        </p:nvSpPr>
        <p:spPr>
          <a:xfrm>
            <a:off x="5105400" y="2694801"/>
            <a:ext cx="1798722"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Builds block towers</a:t>
            </a:r>
          </a:p>
        </p:txBody>
      </p:sp>
      <p:sp>
        <p:nvSpPr>
          <p:cNvPr id="6" name="TextBox 5"/>
          <p:cNvSpPr txBox="1"/>
          <p:nvPr/>
        </p:nvSpPr>
        <p:spPr>
          <a:xfrm>
            <a:off x="5120759" y="4676001"/>
            <a:ext cx="1799438"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Cooperates with friends</a:t>
            </a:r>
          </a:p>
        </p:txBody>
      </p:sp>
      <p:pic>
        <p:nvPicPr>
          <p:cNvPr id="3074" name="Picture 2" descr="Child exploring things by banging on to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04913" y="2121673"/>
            <a:ext cx="1786687"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204914" y="3310393"/>
            <a:ext cx="1786686" cy="461665"/>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Explores things by banging</a:t>
            </a:r>
          </a:p>
        </p:txBody>
      </p:sp>
      <p:pic>
        <p:nvPicPr>
          <p:cNvPr id="3075" name="Picture 3" descr="Child climbi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04913" y="4214227"/>
            <a:ext cx="1786366" cy="1188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7195043" y="5402733"/>
            <a:ext cx="1796236" cy="276999"/>
          </a:xfrm>
          <a:prstGeom prst="rect">
            <a:avLst/>
          </a:prstGeom>
          <a:ln>
            <a:solidFill>
              <a:schemeClr val="bg1">
                <a:lumMod val="6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defPPr>
              <a:defRPr lang="en-US"/>
            </a:defPPr>
            <a:lvl1pPr algn="ctr">
              <a:defRPr sz="1200">
                <a:solidFill>
                  <a:schemeClr val="dk1"/>
                </a:solidFill>
                <a:latin typeface="Arial" pitchFamily="34" charset="0"/>
                <a:cs typeface="Arial"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dirty="0"/>
              <a:t>Climbs well</a:t>
            </a:r>
          </a:p>
        </p:txBody>
      </p:sp>
      <p:pic>
        <p:nvPicPr>
          <p:cNvPr id="9" name="Milestones_ENG_06.mp3" descr="To help, CDC, which stands for Centers for Disease Control and Prevention, through its “Learn the Signs. Act Early.” program, has free, easy-to-use milestone trackers, and other helpful information about early development. &#10;&#10;Next, I’ll show you what some of these materials look like and give you ideas for how to use them."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6082880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31" fill="hold"/>
                                        <p:tgtEl>
                                          <p:spTgt spid="9"/>
                                        </p:tgtEl>
                                      </p:cBhvr>
                                    </p:cmd>
                                  </p:childTnLst>
                                </p:cTn>
                              </p:par>
                            </p:childTnLst>
                          </p:cTn>
                        </p:par>
                      </p:childTnLst>
                    </p:cTn>
                  </p:par>
                </p:childTnLst>
              </p:cTn>
              <p:nextCondLst>
                <p:cond evt="onClick" delay="0">
                  <p:tgtEl>
                    <p:spTgt spid="9"/>
                  </p:tgtEl>
                </p:cond>
              </p:nextCondLst>
            </p:seq>
            <p:audio>
              <p:cMediaNode vol="80000">
                <p:cTn id="7"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Milestone Checklists</a:t>
            </a:r>
            <a:endParaRPr lang="en-US" dirty="0"/>
          </a:p>
        </p:txBody>
      </p:sp>
      <p:sp>
        <p:nvSpPr>
          <p:cNvPr id="6" name="Content Placeholder 5"/>
          <p:cNvSpPr>
            <a:spLocks noGrp="1"/>
          </p:cNvSpPr>
          <p:nvPr>
            <p:ph sz="half" idx="13"/>
          </p:nvPr>
        </p:nvSpPr>
        <p:spPr>
          <a:xfrm>
            <a:off x="4648200" y="1295400"/>
            <a:ext cx="4191000" cy="4525963"/>
          </a:xfrm>
        </p:spPr>
        <p:txBody>
          <a:bodyPr/>
          <a:lstStyle/>
          <a:p>
            <a:r>
              <a:rPr lang="en-US" dirty="0" smtClean="0"/>
              <a:t>Checklists by age starting at 2 months and going through 5 years</a:t>
            </a:r>
          </a:p>
          <a:p>
            <a:r>
              <a:rPr lang="en-US" dirty="0" smtClean="0"/>
              <a:t>Lists milestones across 4 areas of development</a:t>
            </a:r>
          </a:p>
          <a:p>
            <a:r>
              <a:rPr lang="en-US" dirty="0" smtClean="0"/>
              <a:t>Identify causes for celebration or concern</a:t>
            </a:r>
          </a:p>
          <a:p>
            <a:r>
              <a:rPr lang="en-US" dirty="0"/>
              <a:t>c</a:t>
            </a:r>
            <a:r>
              <a:rPr lang="en-US" dirty="0" smtClean="0"/>
              <a:t>dc.gov/milestones</a:t>
            </a:r>
            <a:endParaRPr lang="en-US" dirty="0"/>
          </a:p>
        </p:txBody>
      </p:sp>
      <p:pic>
        <p:nvPicPr>
          <p:cNvPr id="1026" name="Picture 2" descr="9 Month Milestone Checklist" title="9 Month Milestone Checkli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219200"/>
            <a:ext cx="3687574" cy="477393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 name="Milestones_ENG_07.mp3" descr="CDC’s “Learn the Signs. Act Early.” offers free milestone checklists by age, starting at 2 months and going through 5 years. There’s one for every age that’s recommended for a well-child check-up.  The lists include milestones across 4 areas of development to help you spot every amazing milestone moment!  It also points out some important things to look for that could be cause for concern and tells you how to act early if you ever notice those things.  Best of all – the milestone checklists are available to you right now at cdc.gov/milestones so you can start tracking your child’s milestones today!&#10;"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20478849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18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noAutofit/>
          </a:bodyPr>
          <a:lstStyle/>
          <a:p>
            <a:r>
              <a:rPr lang="en-US" dirty="0"/>
              <a:t>Using the </a:t>
            </a:r>
            <a:r>
              <a:rPr lang="en-US" dirty="0" smtClean="0"/>
              <a:t>Milestones </a:t>
            </a:r>
            <a:r>
              <a:rPr lang="en-US" dirty="0"/>
              <a:t>Checklist</a:t>
            </a:r>
          </a:p>
        </p:txBody>
      </p:sp>
      <p:sp>
        <p:nvSpPr>
          <p:cNvPr id="3" name="Content Placeholder 2"/>
          <p:cNvSpPr>
            <a:spLocks noGrp="1"/>
          </p:cNvSpPr>
          <p:nvPr>
            <p:ph idx="1"/>
          </p:nvPr>
        </p:nvSpPr>
        <p:spPr>
          <a:xfrm>
            <a:off x="457200" y="1570037"/>
            <a:ext cx="8153400" cy="4525963"/>
          </a:xfrm>
        </p:spPr>
        <p:txBody>
          <a:bodyPr/>
          <a:lstStyle/>
          <a:p>
            <a:r>
              <a:rPr lang="en-US" sz="2800" dirty="0" smtClean="0"/>
              <a:t>Post a copy on your refrigerator and check off milestones as your child reaches them</a:t>
            </a:r>
          </a:p>
          <a:p>
            <a:r>
              <a:rPr lang="en-US" sz="2800" dirty="0" smtClean="0"/>
              <a:t>Complete the checklist before every well-child checkup and take it with you to share with the doctor</a:t>
            </a:r>
          </a:p>
          <a:p>
            <a:endParaRPr lang="en-US" dirty="0"/>
          </a:p>
        </p:txBody>
      </p:sp>
      <p:pic>
        <p:nvPicPr>
          <p:cNvPr id="4" name="Milestones_ENG_08.mp3" descr="Here are a couple of ideas for how you can track your child’s milestones using the Milestones Checklists:&#10;&#10;Post a copy of the checklist on your refrigerator and check off milestones as you spot them!  When your child is old enough to help, have him mark the milestone with a star or a smiley face!&#10;Or,&#10;Make yourself a reminder to complete the checklist a day or two before every well-child checkup.&#10;&#10;Either way, be sure to take the checklist to every well-child checkup. It’s important to share with the nurse or doctor the milestones your child has reached and the ones she’s still working on."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6455918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017"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Inside pages of Milestone Moments Booklet" title="Inside pages of Milestone Moments Booklet"/>
          <p:cNvPicPr>
            <a:picLocks noChangeAspect="1" noChangeArrowheads="1"/>
          </p:cNvPicPr>
          <p:nvPr/>
        </p:nvPicPr>
        <p:blipFill>
          <a:blip r:embed="rId5" cstate="print"/>
          <a:srcRect/>
          <a:stretch>
            <a:fillRect/>
          </a:stretch>
        </p:blipFill>
        <p:spPr bwMode="auto">
          <a:xfrm rot="184631">
            <a:off x="3303458" y="1522689"/>
            <a:ext cx="5736947" cy="4013703"/>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Milestone Moments Booklet</a:t>
            </a:r>
            <a:endParaRPr lang="en-US" dirty="0"/>
          </a:p>
        </p:txBody>
      </p:sp>
      <p:pic>
        <p:nvPicPr>
          <p:cNvPr id="3074" name="Picture 2" descr="Front cover of Milestone Moments Booklet"/>
          <p:cNvPicPr>
            <a:picLocks noGrp="1" noChangeAspect="1" noChangeArrowheads="1"/>
          </p:cNvPicPr>
          <p:nvPr>
            <p:ph idx="1"/>
          </p:nvPr>
        </p:nvPicPr>
        <p:blipFill>
          <a:blip r:embed="rId6" cstate="print"/>
          <a:srcRect/>
          <a:stretch>
            <a:fillRect/>
          </a:stretch>
        </p:blipFill>
        <p:spPr bwMode="auto">
          <a:xfrm rot="21338995">
            <a:off x="149129" y="1551258"/>
            <a:ext cx="2881432" cy="4041630"/>
          </a:xfrm>
          <a:prstGeom prst="rect">
            <a:avLst/>
          </a:prstGeom>
          <a:ln>
            <a:noFill/>
          </a:ln>
          <a:effectLst>
            <a:outerShdw blurRad="292100" dist="139700" dir="2700000" algn="tl" rotWithShape="0">
              <a:srgbClr val="333333">
                <a:alpha val="65000"/>
              </a:srgbClr>
            </a:outerShdw>
          </a:effectLst>
        </p:spPr>
      </p:pic>
      <p:cxnSp>
        <p:nvCxnSpPr>
          <p:cNvPr id="5" name="Straight Connector 4" descr="Line representing page fold" title="Line representing page fold"/>
          <p:cNvCxnSpPr>
            <a:stCxn id="3075" idx="0"/>
            <a:endCxn id="3075" idx="2"/>
          </p:cNvCxnSpPr>
          <p:nvPr/>
        </p:nvCxnSpPr>
        <p:spPr>
          <a:xfrm flipH="1">
            <a:off x="6064202" y="1525583"/>
            <a:ext cx="215460" cy="40079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Milestones_ENG_09.mp3" descr="Next, is the Milestone Moments booklet. Here’s what that looks like." title="Audio ic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610600" y="5791200"/>
            <a:ext cx="457200" cy="457200"/>
          </a:xfrm>
          <a:prstGeom prst="rect">
            <a:avLst/>
          </a:prstGeom>
        </p:spPr>
      </p:pic>
    </p:spTree>
    <p:extLst>
      <p:ext uri="{BB962C8B-B14F-4D97-AF65-F5344CB8AC3E}">
        <p14:creationId xmlns:p14="http://schemas.microsoft.com/office/powerpoint/2010/main" val="19590621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95"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LTSAE_New">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3818</TotalTime>
  <Words>1855</Words>
  <Application>Microsoft Office PowerPoint</Application>
  <PresentationFormat>On-screen Show (4:3)</PresentationFormat>
  <Paragraphs>141</Paragraphs>
  <Slides>15</Slides>
  <Notes>15</Notes>
  <HiddenSlides>0</HiddenSlides>
  <MMClips>15</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LTSAE_New</vt:lpstr>
      <vt:lpstr>Help your child learn and grow by spotting amazing milestone moments!</vt:lpstr>
      <vt:lpstr>You’ll Learn</vt:lpstr>
      <vt:lpstr>What are Developmental Milestones?</vt:lpstr>
      <vt:lpstr>Tracking Your Child’s Milestones</vt:lpstr>
      <vt:lpstr>Tracking Milestones Is Important</vt:lpstr>
      <vt:lpstr>Free Milestone Trackers</vt:lpstr>
      <vt:lpstr>Milestone Checklists</vt:lpstr>
      <vt:lpstr>Using the Milestones Checklist</vt:lpstr>
      <vt:lpstr>Milestone Moments Booklet</vt:lpstr>
      <vt:lpstr>Milestone Moments Booklet</vt:lpstr>
      <vt:lpstr>Growth Chart</vt:lpstr>
      <vt:lpstr>Helping Your Child Learn and Grow</vt:lpstr>
      <vt:lpstr>Act Early</vt:lpstr>
      <vt:lpstr>Remember!</vt:lpstr>
      <vt:lpstr>In conclusion</vt:lpstr>
    </vt:vector>
  </TitlesOfParts>
  <Company>Centers for Disease Control and Prevention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CDC User</dc:creator>
  <cp:lastModifiedBy>CDC User</cp:lastModifiedBy>
  <cp:revision>143</cp:revision>
  <cp:lastPrinted>2013-02-06T16:46:14Z</cp:lastPrinted>
  <dcterms:created xsi:type="dcterms:W3CDTF">2012-11-30T16:23:47Z</dcterms:created>
  <dcterms:modified xsi:type="dcterms:W3CDTF">2013-08-22T18:22:36Z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