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sldIdLst>
    <p:sldId id="256" r:id="rId5"/>
    <p:sldId id="298" r:id="rId6"/>
    <p:sldId id="259" r:id="rId7"/>
    <p:sldId id="286" r:id="rId8"/>
    <p:sldId id="299" r:id="rId9"/>
    <p:sldId id="302" r:id="rId10"/>
    <p:sldId id="293" r:id="rId11"/>
    <p:sldId id="288" r:id="rId12"/>
    <p:sldId id="262" r:id="rId13"/>
    <p:sldId id="289" r:id="rId14"/>
    <p:sldId id="270" r:id="rId15"/>
    <p:sldId id="294" r:id="rId16"/>
    <p:sldId id="295" r:id="rId17"/>
    <p:sldId id="273" r:id="rId18"/>
    <p:sldId id="283" r:id="rId19"/>
    <p:sldId id="284" r:id="rId20"/>
  </p:sldIdLst>
  <p:sldSz cx="12192000" cy="6858000"/>
  <p:notesSz cx="9290050" cy="700405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9"/>
            <p14:sldId id="302"/>
            <p14:sldId id="293"/>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294"/>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9"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60D5A-6CBD-4B8B-A4D3-3D8326B6A18D}" v="5" dt="2022-01-19T16:52:27.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6652" autoAdjust="0"/>
  </p:normalViewPr>
  <p:slideViewPr>
    <p:cSldViewPr snapToGrid="0" snapToObjects="1">
      <p:cViewPr varScale="1">
        <p:scale>
          <a:sx n="46" d="100"/>
          <a:sy n="46" d="100"/>
        </p:scale>
        <p:origin x="29" y="16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Ask</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Ask a question</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Hypothesis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Construct hypothesis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Test</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Test with an experiment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Analyze</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Analyze data</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Draw conclusions</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Conclusions</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43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1017" y="135076"/>
          <a:ext cx="329123" cy="329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1159" y="43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a:t>
          </a:r>
        </a:p>
      </dsp:txBody>
      <dsp:txXfrm>
        <a:off x="691159" y="434"/>
        <a:ext cx="3477720" cy="598406"/>
      </dsp:txXfrm>
    </dsp:sp>
    <dsp:sp modelId="{2D5436FF-CD8F-49B7-BC99-A908F42A00BB}">
      <dsp:nvSpPr>
        <dsp:cNvPr id="0" name=""/>
        <dsp:cNvSpPr/>
      </dsp:nvSpPr>
      <dsp:spPr>
        <a:xfrm>
          <a:off x="4168879" y="43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Ask a question</a:t>
          </a:r>
        </a:p>
      </dsp:txBody>
      <dsp:txXfrm>
        <a:off x="4168879" y="434"/>
        <a:ext cx="3559387" cy="598406"/>
      </dsp:txXfrm>
    </dsp:sp>
    <dsp:sp modelId="{5D03E8DB-3BEC-4487-8F14-230693C419EF}">
      <dsp:nvSpPr>
        <dsp:cNvPr id="0" name=""/>
        <dsp:cNvSpPr/>
      </dsp:nvSpPr>
      <dsp:spPr>
        <a:xfrm>
          <a:off x="0" y="74844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1017" y="883084"/>
          <a:ext cx="329123" cy="329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1159" y="74844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1159" y="748442"/>
        <a:ext cx="3477720" cy="598406"/>
      </dsp:txXfrm>
    </dsp:sp>
    <dsp:sp modelId="{9941A27D-4987-49A4-ACA0-D2393F0B8B57}">
      <dsp:nvSpPr>
        <dsp:cNvPr id="0" name=""/>
        <dsp:cNvSpPr/>
      </dsp:nvSpPr>
      <dsp:spPr>
        <a:xfrm>
          <a:off x="4168879" y="74844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879" y="748442"/>
        <a:ext cx="3559387" cy="598406"/>
      </dsp:txXfrm>
    </dsp:sp>
    <dsp:sp modelId="{C0F40A7D-A0FF-4DD0-AE70-AF5CC0C3944C}">
      <dsp:nvSpPr>
        <dsp:cNvPr id="0" name=""/>
        <dsp:cNvSpPr/>
      </dsp:nvSpPr>
      <dsp:spPr>
        <a:xfrm>
          <a:off x="0" y="1496450"/>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1017" y="1631092"/>
          <a:ext cx="329123" cy="329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1159" y="1496450"/>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Hypothesis</a:t>
          </a:r>
        </a:p>
      </dsp:txBody>
      <dsp:txXfrm>
        <a:off x="691159" y="1496450"/>
        <a:ext cx="3477720" cy="598406"/>
      </dsp:txXfrm>
    </dsp:sp>
    <dsp:sp modelId="{1A1555AA-C025-4D90-838C-14BC6794E59D}">
      <dsp:nvSpPr>
        <dsp:cNvPr id="0" name=""/>
        <dsp:cNvSpPr/>
      </dsp:nvSpPr>
      <dsp:spPr>
        <a:xfrm>
          <a:off x="4168879" y="1496450"/>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Construct hypothesis</a:t>
          </a:r>
        </a:p>
      </dsp:txBody>
      <dsp:txXfrm>
        <a:off x="4168879" y="1496450"/>
        <a:ext cx="3559387" cy="598406"/>
      </dsp:txXfrm>
    </dsp:sp>
    <dsp:sp modelId="{8C6DF571-7056-4786-B46B-161117869F8F}">
      <dsp:nvSpPr>
        <dsp:cNvPr id="0" name=""/>
        <dsp:cNvSpPr/>
      </dsp:nvSpPr>
      <dsp:spPr>
        <a:xfrm>
          <a:off x="0" y="2244458"/>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1017" y="2379100"/>
          <a:ext cx="329123" cy="329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1159" y="2244458"/>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1159" y="2244458"/>
        <a:ext cx="3477720" cy="598406"/>
      </dsp:txXfrm>
    </dsp:sp>
    <dsp:sp modelId="{F426248E-5F24-4359-8189-71B15B39B051}">
      <dsp:nvSpPr>
        <dsp:cNvPr id="0" name=""/>
        <dsp:cNvSpPr/>
      </dsp:nvSpPr>
      <dsp:spPr>
        <a:xfrm>
          <a:off x="4168879" y="2244458"/>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Test with an experiment</a:t>
          </a:r>
        </a:p>
      </dsp:txBody>
      <dsp:txXfrm>
        <a:off x="4168879" y="2244458"/>
        <a:ext cx="3559387" cy="598406"/>
      </dsp:txXfrm>
    </dsp:sp>
    <dsp:sp modelId="{A4503FEF-0940-4282-84F3-1BDCB9741230}">
      <dsp:nvSpPr>
        <dsp:cNvPr id="0" name=""/>
        <dsp:cNvSpPr/>
      </dsp:nvSpPr>
      <dsp:spPr>
        <a:xfrm>
          <a:off x="0" y="2992466"/>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1017" y="3127108"/>
          <a:ext cx="329123" cy="329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1159" y="2992466"/>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Analyze</a:t>
          </a:r>
        </a:p>
      </dsp:txBody>
      <dsp:txXfrm>
        <a:off x="691159" y="2992466"/>
        <a:ext cx="3477720" cy="598406"/>
      </dsp:txXfrm>
    </dsp:sp>
    <dsp:sp modelId="{D613B4BD-3B22-4440-BDD3-821865FE339E}">
      <dsp:nvSpPr>
        <dsp:cNvPr id="0" name=""/>
        <dsp:cNvSpPr/>
      </dsp:nvSpPr>
      <dsp:spPr>
        <a:xfrm>
          <a:off x="4168879" y="2992466"/>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a:t>Analyze data</a:t>
          </a:r>
        </a:p>
      </dsp:txBody>
      <dsp:txXfrm>
        <a:off x="4168879" y="2992466"/>
        <a:ext cx="3559387" cy="598406"/>
      </dsp:txXfrm>
    </dsp:sp>
    <dsp:sp modelId="{7CBFD87E-5C7D-4BC5-A8EB-A83CEB76EB00}">
      <dsp:nvSpPr>
        <dsp:cNvPr id="0" name=""/>
        <dsp:cNvSpPr/>
      </dsp:nvSpPr>
      <dsp:spPr>
        <a:xfrm>
          <a:off x="0" y="3740474"/>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1017" y="3875116"/>
          <a:ext cx="329123" cy="3291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1159" y="3740474"/>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Conclusions</a:t>
          </a:r>
        </a:p>
      </dsp:txBody>
      <dsp:txXfrm>
        <a:off x="691159" y="3740474"/>
        <a:ext cx="3477720" cy="598406"/>
      </dsp:txXfrm>
    </dsp:sp>
    <dsp:sp modelId="{EDE2BC57-6D59-4D50-99AE-924A50D4680A}">
      <dsp:nvSpPr>
        <dsp:cNvPr id="0" name=""/>
        <dsp:cNvSpPr/>
      </dsp:nvSpPr>
      <dsp:spPr>
        <a:xfrm>
          <a:off x="4168879" y="3740474"/>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Draw conclusions</a:t>
          </a:r>
        </a:p>
      </dsp:txBody>
      <dsp:txXfrm>
        <a:off x="4168879" y="3740474"/>
        <a:ext cx="3559387" cy="598406"/>
      </dsp:txXfrm>
    </dsp:sp>
    <dsp:sp modelId="{34833FC3-14AF-4AEA-B771-36827AFFD4BA}">
      <dsp:nvSpPr>
        <dsp:cNvPr id="0" name=""/>
        <dsp:cNvSpPr/>
      </dsp:nvSpPr>
      <dsp:spPr>
        <a:xfrm>
          <a:off x="0" y="4488482"/>
          <a:ext cx="7728267" cy="598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1017" y="4623124"/>
          <a:ext cx="329123" cy="32912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1159" y="4488482"/>
          <a:ext cx="3477720"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1159" y="4488482"/>
        <a:ext cx="3477720" cy="598406"/>
      </dsp:txXfrm>
    </dsp:sp>
    <dsp:sp modelId="{7F99D5B4-DE33-4A4B-B5B1-69E7AC370D35}">
      <dsp:nvSpPr>
        <dsp:cNvPr id="0" name=""/>
        <dsp:cNvSpPr/>
      </dsp:nvSpPr>
      <dsp:spPr>
        <a:xfrm>
          <a:off x="4168879" y="4488482"/>
          <a:ext cx="3559387" cy="59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331" tIns="63331" rIns="63331" bIns="63331"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879" y="4488482"/>
        <a:ext cx="3559387" cy="598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limateandhealth/video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We are living in a time period that is the warmest in the history of modern civilization. It is extremely likely that human activities, especially emission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greenhouse gases</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are the dominant cause of the observed warming since the mid-20</a:t>
            </a:r>
            <a:r>
              <a:rPr lang="en-US" sz="1800" baseline="300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th</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century. Thousands of studies conducted by researchers around the world have documented changes in temperatures, melting glaciers, shrinking sea ice, rising sea levels, and ocean acidification. These changes bring potentially disastrous effects to human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10</a:t>
            </a:fld>
            <a:endParaRPr lang="en-US"/>
          </a:p>
        </p:txBody>
      </p:sp>
    </p:spTree>
    <p:extLst>
      <p:ext uri="{BB962C8B-B14F-4D97-AF65-F5344CB8AC3E}">
        <p14:creationId xmlns:p14="http://schemas.microsoft.com/office/powerpoint/2010/main" val="22127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 </a:t>
            </a:r>
          </a:p>
          <a:p>
            <a:pPr lvl="0"/>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how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affects health it is essential that people understand how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occurs and what we can do to protect vulnerable groups from its effects. You can help people by following these three steps:  </a:t>
            </a:r>
            <a:endParaRPr lang="en-US" sz="1800" b="0" dirty="0">
              <a:effectLst/>
              <a:latin typeface="Calibri" panose="020F0502020204030204" pitchFamily="34" charset="0"/>
              <a:ea typeface="Century Gothic" panose="020B0502020202020204" pitchFamily="34" charset="0"/>
              <a:cs typeface="Times New Roman" panose="02020603050405020304" pitchFamily="18" charset="0"/>
            </a:endParaRP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Measure the effects of a greenhouse gas.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You will start by asking, “How does the presence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affect atmospheric temperature?” by using bottles filled with air or CO</a:t>
            </a:r>
            <a:r>
              <a:rPr lang="en-US" sz="1800" baseline="-25000" dirty="0">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to see how temperature varies when the bottles are exposed to bright light.</a:t>
            </a:r>
          </a:p>
          <a:p>
            <a:pPr marL="342900" lvl="0" indent="-342900">
              <a:buAutoNum type="arabicPeriod"/>
            </a:pPr>
            <a:endParaRPr lang="en-US" sz="1800" b="0" dirty="0">
              <a:effectLst/>
              <a:latin typeface="Calibri" panose="020F0502020204030204" pitchFamily="34" charset="0"/>
              <a:ea typeface="Century Gothic" panose="020B0502020202020204" pitchFamily="34" charset="0"/>
              <a:cs typeface="Times New Roman" panose="02020603050405020304" pitchFamily="18" charset="0"/>
            </a:endParaRP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Research a health effect of climate change.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This lesson gives brief background information on some of the public health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Choose one to research and present your findings in an infographic.</a:t>
            </a:r>
          </a:p>
          <a:p>
            <a:pPr marL="342900" lvl="0" indent="-342900">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lvl="0" indent="-342900">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Share your findings.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One of the ways CDC communicates information is through social media. Your demonstrations can help CDC communicate the work they have done and are doing to reduce the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on public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416195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 production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greenhouse gases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like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is the main driver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For this experiment, you will be testing to see how different gases affect the temperature inside a bottle that is exposed to bright light. You will be testing two atmospheres: one made of the normal air we breathe and another with a higher percentage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2 large identical clear juice, soda, or water bottles (64 oz juice, 2 L soda, or 1 gal water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2 thermometers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4 teaspoons baking soda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1 cup vinegar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Bright sunshine or a 100W or brighter incandescent light bulb and lamp </a:t>
            </a:r>
            <a:b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(Fluorescent and LED light bulbs are great for the planet, but not for this experiment.)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200"/>
              </a:spcBef>
              <a:spcAft>
                <a:spcPts val="20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Timer/stopwatch</a:t>
            </a:r>
            <a:b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First, decide how you are going to measure the temperature of your bottle. A digital thermometer designed for science or food use works best. The thermometer must have a wide enough range to measure air temperatures. Drop the thermometer in or poke a hole in the bottle or cap in which to stick your thermometer probe. If you only have one thermometer or bottle, you can test the two different setups back-to-back instead of simultaneously. Using this latter approach may impact the consistency of the experiment and the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Bottle 1: Normal atmosphere</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Add 1 cup of water to the bottle and put on the bottle cap. This is a control to help keep the conditions similar in both bottles. Both bottles will have 1 cup of liquid in the bottom.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Bottle 2: High carbon dioxide</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Filling the second bottle with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by reacting baking soda and vinegar.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CAUTION: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is denser than air is, so it tends to sink and can be tricky to get out. If you put CO</a:t>
            </a:r>
            <a:r>
              <a:rPr lang="en-US" sz="1800" baseline="-250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in your bottle and want to do a normal air trial later using the same bottle, fill the bottle to the top with water and then dump it out to ensure that all the CO</a:t>
            </a:r>
            <a:r>
              <a:rPr lang="en-US" sz="1800" baseline="-250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is gone.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This next step can be messy, so consider completing this outside or in a sink should it overflow. Add 4 teaspoons (~12 g) of baking soda to your bottle. Pour in 1 cup of vinegar (~250 ml). This will react to produce vigorous bubbling. Swirl gently to mix. Once the bubbling has slowed down (after ~30 seconds), place the cap on the bottle. Too much pressure in the bottle may cause it to burst, so let the vigorous bubbling stop before capping. Fun fact: this reaction is endothermic, so if you feel the bottom, it should be cool to the touch.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Record Temperature Data</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Insert your thermometers. Record your bottles’ initial temperatures. Expose them to your chosen light source – either bright, direct sunlight or a 100W or brighter incandescent light bulb – and immediately start a timer. Record the temperature of both bottles every 20 seconds until they no longer change. The data table goes to 10 minutes, but once you’ve gotten three consistent temperatures in a row for both bottles, you can stop the experiment early. </a:t>
            </a:r>
            <a:r>
              <a:rPr lang="en-US" sz="1800" i="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Optional:</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Consider repeating this experiment more than once. Multiple trials can add reliability to your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Make a Scientific Research Poster</a:t>
            </a:r>
            <a:b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Once you are done with your experiment, you need to present your findings to others. One way that scientists communicate information is through posters, usually at conferences or poster sessions designed for people to share their current research findings. These posters are large - usually around 4 ft x 5 ft. The poster template on the next page is a simplified version of what you might put on a poster after conducting original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If you prefer to make a digital poster, most are made as presentation slides using programs like Microsoft PowerPoint or Google Slides.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Title/Author:</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Include a descriptive title that draws the reader in. Also include your name and school or program along with any supervisors who helped you.</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Introduction: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Explain any background information that the reader needs to be able to understand your findings. You might need to do a little more research on the topic to be able to explain what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greenhouse gases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are and how they are produced.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Methods: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Describe the procedure you are performing, including your experimental setup and how you are collecting your data. Make sure to explain what equipment you are using. Be as specific as possible so that someone reading your poster could perform this experiment on their own.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Results: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happened in your experiment? Include a summary of your data. This is section where you focus on WHAT patterns your data show, not WHY your data shows patterns. You collected numerical data, so make sure your results section includes your specific numbers rather than general phrases like “went up” or “decreased” when describing observed patterns. Your graph is also part of this section. Make sure it has a title, labels for both axes that include the units of measurement used, and a key to distinguish your two data sets.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Conclusions:</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does your data mean? How do your results answer your research question? This is where you move from the WHAT happened into the WHY it happened. You can start to draw conclusions here about explanations for the patterns you see in the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Research a Health Effect of Climate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Now that you have explored the causes of </a:t>
            </a:r>
            <a:r>
              <a:rPr lang="en-US"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let’s shift to talking about its effects on public health. In the introduction, we briefly discussed nine different categories of public health issues that are connected to </a:t>
            </a:r>
            <a:r>
              <a:rPr lang="en-US"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Air pollution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Allergens and pollen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Diseases carried by </a:t>
            </a:r>
            <a:r>
              <a:rPr lang="en-US" sz="12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vectors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Food and </a:t>
            </a:r>
            <a:r>
              <a:rPr lang="en-US" sz="12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waterborne diseases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Food 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Mental health and stress-related disorders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Floods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Temperature extremes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Wildfires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For this second activity, you will choose one of them to explore further.</a:t>
            </a:r>
            <a:r>
              <a:rPr lang="en-US" dirty="0">
                <a:effectLst/>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Choose one of the nine topics listed and research using CDC’s website (</a:t>
            </a:r>
            <a:r>
              <a:rPr lang="en-US" sz="1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3"/>
              </a:rPr>
              <a:t>https://www.cdc.gov</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or other credible sites such as those ending in .gov, ones connected to universities, or trustworthy nonprofits. You will likely find a lot of information, but you must remember to focus specifically on the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not just the general topic. As you are researching, consider the following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are some effects that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affects your chosen health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What populations are most likely to face harms related to this topic due to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How can we protect people, particularly those most vulnerable, from the health effects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related to this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Build an Infographic</a:t>
            </a:r>
            <a:b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Put your findings together by creating an infographic like the one in the main lesson document or student instruction sheet.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There are several great digital tools that can help you make excellent images. Try looking up “free infographic maker” online and explore a new tool!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For the full scientific research experience, conduct your very own poster session by explaining your poster and your infographic to family or friends. By explaining your findings to others, you deepen your own understanding and develop better communication skills.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Post your infographic on social media or share through email with others in your community. You can even ask your science teacher if you can display a copy in their classroom. You can 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hare your research poster and infographic with the CDC Museum on Instagram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@CDCmuseum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The David J. Sencer CDC Museum uses award-winning exhibits and innovative programming to educate visitors about the value of public health and presents the rich heritage and vast accomplishments of CDC. Your experiments and infographic could be a valuable contribution!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16</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Carbon dioxide (CO</a:t>
            </a:r>
            <a:r>
              <a:rPr lang="en-US" sz="18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2</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colorless, odorless gas that is produced by cellular respiration and the burning of fossil fuels like oil and gas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change in the climate patterns of a 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Greenhouse gas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gases such as carbon dioxide and methane that trap heat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Health equity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everyone has the opportunity to be as healthy as 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Ozone (O</a:t>
            </a:r>
            <a:r>
              <a:rPr lang="en-US" sz="18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3</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colorless unstable gas that is toxic at ground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small particles that are in the air; PM 2.5 refers to particles ~30 times smaller than the width of a human hair that are dangerous when inhaled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Vectors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organisms such as fleas, ticks, and mosquitoes that can transmit disease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Waterborne disease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diseases transmitted by water that contains germs, chemicals, or toxins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b="1" dirty="0"/>
              <a:t>Background on Climate Change</a:t>
            </a:r>
          </a:p>
          <a:p>
            <a:pPr defTabSz="931042">
              <a:defRPr/>
            </a:pPr>
            <a:endParaRPr lang="en-US" sz="1800" b="1" dirty="0">
              <a:effectLst/>
              <a:latin typeface="Century Gothic" panose="020B0502020202020204" pitchFamily="34" charset="0"/>
              <a:ea typeface="Calibri" panose="020F0502020204030204" pitchFamily="34" charset="0"/>
              <a:cs typeface="Times New Roman" panose="02020603050405020304" pitchFamily="18" charset="0"/>
            </a:endParaRPr>
          </a:p>
          <a:p>
            <a:pPr defTabSz="931042">
              <a:defRPr/>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Global annually averaged surface air temperature has increased by about 1.8°F (1.0°C) over the last century. Much of the blame lies with the emission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greenhouse gases</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including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carbon dioxide</a:t>
            </a:r>
            <a:r>
              <a:rPr lang="en-US" sz="1800"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(CO</a:t>
            </a:r>
            <a:r>
              <a:rPr lang="en-US" sz="1800" baseline="-25000" dirty="0">
                <a:effectLst/>
                <a:latin typeface="Century Gothic" panose="020B0502020202020204" pitchFamily="34" charset="0"/>
                <a:ea typeface="Calibri" panose="020F0502020204030204" pitchFamily="34" charset="0"/>
                <a:cs typeface="Times New Roman" panose="02020603050405020304" pitchFamily="18" charset="0"/>
              </a:rPr>
              <a:t>2</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The gas concentration of CO</a:t>
            </a:r>
            <a:r>
              <a:rPr lang="en-US" sz="1800" baseline="-25000" dirty="0">
                <a:effectLst/>
                <a:latin typeface="Century Gothic" panose="020B0502020202020204" pitchFamily="34" charset="0"/>
                <a:ea typeface="Calibri" panose="020F0502020204030204" pitchFamily="34" charset="0"/>
                <a:cs typeface="Times New Roman" panose="02020603050405020304" pitchFamily="18" charset="0"/>
              </a:rPr>
              <a:t>2</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in the atmosphere has increased beyond 400 parts per million, a level that was last reached 3 million years ago. The magnitude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climate change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beyond the next few decades will depend primarily on the amount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greenhouse gases</a:t>
            </a:r>
            <a:r>
              <a:rPr lang="en-US" sz="1800"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emitted globally. The effects of </a:t>
            </a:r>
            <a:r>
              <a:rPr lang="en-US" sz="1800" b="1" dirty="0">
                <a:solidFill>
                  <a:srgbClr val="0A3A83"/>
                </a:solidFill>
                <a:effectLst/>
                <a:latin typeface="Century Gothic" panose="020B0502020202020204" pitchFamily="34" charset="0"/>
                <a:ea typeface="Calibri" panose="020F0502020204030204" pitchFamily="34" charset="0"/>
                <a:cs typeface="Times New Roman" panose="02020603050405020304" pitchFamily="18" charset="0"/>
              </a:rPr>
              <a:t>climate change</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on human health are significant.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14300" lvl="0" indent="0" algn="l" defTabSz="914400" rtl="0" eaLnBrk="1" fontAlgn="auto" latinLnBrk="0" hangingPunct="1">
              <a:lnSpc>
                <a:spcPct val="107000"/>
              </a:lnSpc>
              <a:spcBef>
                <a:spcPts val="0"/>
              </a:spcBef>
              <a:spcAft>
                <a:spcPts val="925"/>
              </a:spcAft>
              <a:buClrTx/>
              <a:buSzTx/>
              <a:buFontTx/>
              <a:buNone/>
              <a:tabLst/>
              <a:defRPr/>
            </a:pPr>
            <a:r>
              <a:rPr lang="en-US" sz="1800" b="1" dirty="0">
                <a:solidFill>
                  <a:srgbClr val="0B3B8E"/>
                </a:solidFill>
                <a:effectLst/>
                <a:latin typeface="Century Gothic" panose="020B0502020202020204" pitchFamily="34" charset="0"/>
                <a:ea typeface="Calibri" panose="020F0502020204030204" pitchFamily="34" charset="0"/>
                <a:cs typeface="Times New Roman" panose="02020603050405020304" pitchFamily="18" charset="0"/>
              </a:rPr>
              <a:t>Climate, Health, and the Centers for Disease Control and Prevention (CDC)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4300">
              <a:lnSpc>
                <a:spcPct val="107000"/>
              </a:lnSpc>
              <a:spcBef>
                <a:spcPts val="0"/>
              </a:spcBef>
              <a:spcAft>
                <a:spcPts val="925"/>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4300">
              <a:lnSpc>
                <a:spcPct val="107000"/>
              </a:lnSpc>
              <a:spcBef>
                <a:spcPts val="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influences human health and disease in numerous ways. Because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some existing health threats will intensify, and other new health threats will emerge.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Public health officials must look beyond just rising global temperatures to see the far-reaching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on a community and its overall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Temperature Extremes: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Extreme summer heat is increasing in the United States, and climate projections indicate that extreme heat events will be more frequent and intense in coming decades. Heat waves are associated with increased hospital admissions and deaths due to cardiovascular, kidney, and respiratory disorders. Urban heat islands, combined with an aging population and increased urbanization, are projected to increase the vulnerability of urban populations to heat-related health impacts in the future. The effects of milder winters will help to reduce harms associated with cold and snow, but that impact does not cancel out the effect of heat-related illnesses and deaths.</a:t>
            </a:r>
            <a:endParaRPr lang="en-US" sz="1800" i="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18745" marR="118745" algn="l">
              <a:lnSpc>
                <a:spcPct val="107000"/>
              </a:lnSpc>
              <a:spcBef>
                <a:spcPts val="600"/>
              </a:spcBef>
              <a:spcAft>
                <a:spcPts val="600"/>
              </a:spcAft>
            </a:pPr>
            <a:endParaRPr lang="en-US" sz="1800" i="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118745" marR="118745" algn="l">
              <a:lnSpc>
                <a:spcPct val="107000"/>
              </a:lnSpc>
              <a:spcBef>
                <a:spcPts val="600"/>
              </a:spcBef>
              <a:spcAft>
                <a:spcPts val="600"/>
              </a:spcAft>
            </a:pPr>
            <a:r>
              <a:rPr lang="en-US" sz="1800" i="1" dirty="0">
                <a:effectLst/>
                <a:latin typeface="Century Gothic" panose="020B0502020202020204" pitchFamily="34" charset="0"/>
                <a:ea typeface="Century Gothic" panose="020B0502020202020204" pitchFamily="34" charset="0"/>
                <a:cs typeface="Times New Roman" panose="02020603050405020304" pitchFamily="18" charset="0"/>
              </a:rPr>
              <a:t>Related:</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CDC’s Heat and Health Tracker: https://ephtracking.cdc.gov/Applications/heatTracker</a:t>
            </a:r>
          </a:p>
          <a:p>
            <a:pPr marL="118745" marR="118745" algn="l">
              <a:lnSpc>
                <a:spcPct val="107000"/>
              </a:lnSpc>
              <a:spcBef>
                <a:spcPts val="600"/>
              </a:spcBef>
              <a:spcAft>
                <a:spcPts val="6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Floods: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Increases in both extreme precipitation and total precipitation have contributed to increases in severe flooding events. Floods are the second deadliest of all weather-related hazards in the United States, accounting for approximately 98 deaths per year, mostly due to drowning. After extreme precipitation events, hazards like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waterborne disease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outbreaks and mold growth increase. Populations living in damp indoor environments experience higher rates of respiratory symptoms, asthma, and respiratory tract infections.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925"/>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Wildfires: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Long periods of record high temperatures are associated with droughts that contribute to dry conditions and drive wildfires in some areas. Wildfire smoke contains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carbon monoxide, nitrogen oxides, and various volatile organic compounds and can significantly reduce air quality, both locally and in areas downwind of fires. Smoke exposure increases respiratory and cardiovascular hospitalizations and emergency room visits for asthma, bronchitis, chest pain, chronic obstructive pulmonary disease (COPD), and respiratory infections.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1200"/>
              </a:spcBef>
              <a:spcAft>
                <a:spcPts val="925"/>
              </a:spcAft>
            </a:pPr>
            <a:b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Air Pollution:</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is projected to harm human health by increasing ground-level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ozone</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and/or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air pollution in some locations. Ground-level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ozone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is associated with many health problems, such as diminished lung function, increased hospital admissions and emergency room visits for asthma, and increases in premature deaths.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Particulate matter</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concentrations are affected by wildfire emissions and episodes of air stagnation (caused by nonmoving air).</a:t>
            </a:r>
            <a:endParaRPr lang="en-US" sz="1800" b="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114300" marR="118745">
              <a:lnSpc>
                <a:spcPct val="107000"/>
              </a:lnSpc>
              <a:spcBef>
                <a:spcPts val="1200"/>
              </a:spcBef>
              <a:spcAft>
                <a:spcPts val="925"/>
              </a:spcAft>
            </a:pPr>
            <a:endParaRPr lang="en-US" sz="1800" b="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114300" marR="118745">
              <a:lnSpc>
                <a:spcPct val="107000"/>
              </a:lnSpc>
              <a:spcBef>
                <a:spcPts val="1200"/>
              </a:spcBef>
              <a:spcAft>
                <a:spcPts val="925"/>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Allergens and Pollen:</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will potentially lead to both higher pollen concentrations and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lon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ger pollen seasons, causing more people to suffer more health effects from pollen and other allergens. Pollen exposure can trigger various allergic reactions, with symptoms like itchy eyes, runny nose, sneezing, cough, and congestion. Exposure to pollen has been linked to asthma attacks and increases in hospital admissions for respiratory illness.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925"/>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1200"/>
              </a:spcBef>
              <a:spcAft>
                <a:spcPts val="925"/>
              </a:spcAft>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Food Security:</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Many crop yields are predicted to decline because of the combined effects of changes in rainfall, severe weather events, and increasing competition from weeds and pests on crop plants. Livestock and fish production are also projected to decline. Prices are expected to rise in response to declining food production and trends such as increasingly expensive petroleum. Food insecurity increases with rising food prices, resulting in hunger, malnutrition, or obesity as people turn to nutrient-poor processed foods.</a:t>
            </a:r>
          </a:p>
          <a:p>
            <a:pPr marL="114300" marR="118745">
              <a:lnSpc>
                <a:spcPct val="107000"/>
              </a:lnSpc>
              <a:spcBef>
                <a:spcPts val="0"/>
              </a:spcBef>
              <a:spcAft>
                <a:spcPts val="925"/>
              </a:spcAft>
            </a:pPr>
            <a:endPar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Diseases Carried by Vectors:</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Climate is one of the factors that influences the distribution of diseases borne by </a:t>
            </a: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vectors</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 (such as fleas, ticks, and mosquitoes, which spread pathogens that cause illness). North Americans are currently at risk from numerous </a:t>
            </a: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-borne diseases, including Lyme disease, dengue fever, West Nile virus disease, Rocky Mountain spotted fever, plague, and tularemia. Infectious disease transmission is sensitive to local, small-scale differences in weather, human modification of the landscape, the diversity of animal hosts, and human behavior that affects </a:t>
            </a: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vector</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-human contact, among other factors. </a:t>
            </a:r>
          </a:p>
          <a:p>
            <a:pPr marL="114300" marR="118745">
              <a:lnSpc>
                <a:spcPct val="107000"/>
              </a:lnSpc>
              <a:spcBef>
                <a:spcPts val="0"/>
              </a:spcBef>
              <a:spcAft>
                <a:spcPts val="925"/>
              </a:spcAft>
            </a:pPr>
            <a:endPar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Mental Health and Stress-Related Disorders:</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Following disasters, mental health problems increase, both among people with no history of mental illness, and those at risk. For example, research demonstrated high levels of anxiety and post-traumatic stress disorder among people affected by Hurricane Katrina, and similar observations have followed floods, heat waves, and possibly wildfires. Other health consequences of intensely stressful exposures are also a concern, including pre-term birth, low birth weight, and maternal complications. </a:t>
            </a:r>
          </a:p>
          <a:p>
            <a:pPr marL="114300" marR="118745">
              <a:lnSpc>
                <a:spcPct val="107000"/>
              </a:lnSpc>
              <a:spcBef>
                <a:spcPts val="0"/>
              </a:spcBef>
              <a:spcAft>
                <a:spcPts val="925"/>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118745">
              <a:lnSpc>
                <a:spcPct val="107000"/>
              </a:lnSpc>
              <a:spcBef>
                <a:spcPts val="0"/>
              </a:spcBef>
              <a:spcAft>
                <a:spcPts val="925"/>
              </a:spcAft>
            </a:pPr>
            <a:r>
              <a:rPr lang="en-US" sz="12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Food and Waterborne Diarrheal Diseases:</a:t>
            </a:r>
            <a:r>
              <a:rPr lang="en-US" sz="12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Exposure to a variety of pathogens in water and food causes diarrheal disease. Air and water temperatures, precipitation patterns, extreme rainfall events, and seasonal variations are all known to affect disease transmission. In general, diarrheal diseases, including salmonellosis and campylobacteriosis, are more common when temperatures are higher, though patterns differ by place and pathogen. Diarrheal diseases have also been found to occur more frequently in conjunction with both unusually high and low precipitation.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08364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CDC is using its expertise to help state, tribal, local, and territorial health departments prepare for and respond to the health effects that a changing climate may bring to their communities. Likely impacts include increased extreme weather events, wildfires, decreased air quality, and illnesses transmitted by food, water, and disease carriers such as mosquitoes and ticks.</a:t>
            </a:r>
            <a:r>
              <a:rPr lang="en-US" sz="2800" dirty="0">
                <a:effectLst/>
              </a:rPr>
              <a:t> </a:t>
            </a:r>
            <a:r>
              <a:rPr lang="en-US" sz="2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CDC’s Climate-Ready States and Cities Initiative is helping grant recipients use the Building Resilience Against Climate Effects (</a:t>
            </a:r>
            <a:r>
              <a:rPr lang="en-US" sz="2800"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BRACE - https://www.cdc.gov/climateandhealth/BRACE.htm</a:t>
            </a:r>
            <a:r>
              <a:rPr lang="en-US" sz="2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framework to develop and implement health adaptation plans and address gaps in public health functions and services. Using this framework, officials will:</a:t>
            </a:r>
            <a:r>
              <a:rPr lang="en-US" sz="2800" dirty="0">
                <a:effectLst/>
              </a:rPr>
              <a:t> </a:t>
            </a:r>
            <a:endPar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0" marR="114300" lvl="0" indent="0">
              <a:lnSpc>
                <a:spcPct val="107000"/>
              </a:lnSpc>
              <a:spcBef>
                <a:spcPts val="0"/>
              </a:spcBef>
              <a:spcAft>
                <a:spcPts val="0"/>
              </a:spcAft>
              <a:buFont typeface="+mj-lt"/>
              <a:buNone/>
            </a:pPr>
            <a:endPar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Identify the severity of climate impacts, health outcomes, and the populations and locations vulnerable to health impacts.</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Determine the effects of </a:t>
            </a:r>
            <a:r>
              <a:rPr lang="en-US" sz="1800" b="1"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climate change</a:t>
            </a: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on local health and the impact on health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Design interventions for the health impacts of greatest concern.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07000"/>
              </a:lnSpc>
              <a:spcBef>
                <a:spcPts val="0"/>
              </a:spcBef>
              <a:spcAft>
                <a:spcPts val="0"/>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Develop and distribute a written plan for implementation.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8745" lvl="0" indent="-342900">
              <a:lnSpc>
                <a:spcPct val="107000"/>
              </a:lnSpc>
              <a:spcBef>
                <a:spcPts val="200"/>
              </a:spcBef>
              <a:spcAft>
                <a:spcPts val="925"/>
              </a:spcAft>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Evaluate the effectiveness of the interventions and edit plan.</a:t>
            </a:r>
            <a:endParaRPr lang="en-US" sz="1800" i="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nSpc>
                <a:spcPct val="107000"/>
              </a:lnSpc>
              <a:spcBef>
                <a:spcPts val="200"/>
              </a:spcBef>
              <a:spcAft>
                <a:spcPts val="925"/>
              </a:spcAft>
              <a:buFont typeface="+mj-lt"/>
              <a:buNone/>
            </a:pPr>
            <a:endParaRPr lang="en-US" sz="1800" i="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gn="l">
              <a:lnSpc>
                <a:spcPct val="107000"/>
              </a:lnSpc>
              <a:spcBef>
                <a:spcPts val="200"/>
              </a:spcBef>
              <a:spcAft>
                <a:spcPts val="925"/>
              </a:spcAft>
              <a:buFont typeface="+mj-lt"/>
              <a:buNone/>
            </a:pPr>
            <a:r>
              <a:rPr lang="en-US" sz="1800" i="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Related:</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Climate and BRACE Videos: </a:t>
            </a:r>
            <a:r>
              <a:rPr lang="en-US" sz="1800" dirty="0">
                <a:solidFill>
                  <a:srgbClr val="0B3B8E"/>
                </a:solidFill>
                <a:effectLst/>
                <a:latin typeface="Century Gothic" panose="020B0502020202020204" pitchFamily="34" charset="0"/>
                <a:ea typeface="Century Gothic" panose="020B0502020202020204" pitchFamily="34" charset="0"/>
                <a:cs typeface="Segoe UI" panose="020B0502040204020203" pitchFamily="34" charset="0"/>
                <a:hlinkClick r:id="rId3"/>
              </a:rPr>
              <a:t>https://www.cdc.gov/climateandhealth/videos.html</a:t>
            </a:r>
            <a:endParaRPr lang="en-US" sz="180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nSpc>
                <a:spcPct val="107000"/>
              </a:lnSpc>
              <a:spcBef>
                <a:spcPts val="200"/>
              </a:spcBef>
              <a:spcAft>
                <a:spcPts val="925"/>
              </a:spcAft>
              <a:buFont typeface="+mj-lt"/>
              <a:buNone/>
            </a:pPr>
            <a:endParaRPr lang="en-US" sz="1800" dirty="0">
              <a:solidFill>
                <a:schemeClr val="tx1"/>
              </a:solidFill>
              <a:effectLst/>
              <a:latin typeface="Calibri" panose="020F0502020204030204" pitchFamily="34" charset="0"/>
              <a:ea typeface="Century Gothic" panose="020B0502020202020204" pitchFamily="34" charset="0"/>
              <a:cs typeface="Times New Roman" panose="02020603050405020304" pitchFamily="18" charset="0"/>
            </a:endParaRPr>
          </a:p>
          <a:p>
            <a:pPr marL="0" marR="118745" lvl="0" indent="0">
              <a:lnSpc>
                <a:spcPct val="107000"/>
              </a:lnSpc>
              <a:spcBef>
                <a:spcPts val="200"/>
              </a:spcBef>
              <a:spcAft>
                <a:spcPts val="925"/>
              </a:spcAft>
              <a:buFont typeface="+mj-lt"/>
              <a:buNone/>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Health equity is an important factor when designing interventions for the effects of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climate change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Vulnerable groups include those with low income, some communities of color, immigrant groups, indigenous peoples, children, pregnant women, older adults, and persons with disabilities. Any interventions should consider the needs of these communities, as they are more likely to face harm because of the changing climate.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alibri" panose="020F0502020204030204" pitchFamily="34" charset="0"/>
                <a:cs typeface="Times New Roman" panose="02020603050405020304" pitchFamily="18" charset="0"/>
              </a:rPr>
              <a:t>From the Expert: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alibri" panose="020F0502020204030204" pitchFamily="34" charset="0"/>
                <a:cs typeface="Times New Roman" panose="02020603050405020304" pitchFamily="18" charset="0"/>
              </a:rPr>
              <a:t>CDC’s Climate and Health Program is celebrating its support of state, tribal, local, and territorial public health agencies as they prepare for the continuing health impacts of a changing climate. Take a tour of the </a:t>
            </a:r>
            <a:r>
              <a:rPr lang="en-US" sz="1800" i="1" dirty="0">
                <a:effectLst/>
                <a:latin typeface="Century Gothic" panose="020B0502020202020204" pitchFamily="34" charset="0"/>
                <a:ea typeface="Calibri" panose="020F0502020204030204" pitchFamily="34" charset="0"/>
                <a:cs typeface="Times New Roman" panose="02020603050405020304" pitchFamily="18" charset="0"/>
              </a:rPr>
              <a:t>Climate &amp; Health: A Decade of Preparing Communities</a:t>
            </a:r>
            <a:r>
              <a:rPr lang="en-US" sz="1800" dirty="0">
                <a:effectLst/>
                <a:latin typeface="Century Gothic" panose="020B0502020202020204" pitchFamily="34" charset="0"/>
                <a:ea typeface="Calibri" panose="020F0502020204030204" pitchFamily="34" charset="0"/>
                <a:cs typeface="Times New Roman" panose="02020603050405020304" pitchFamily="18" charset="0"/>
              </a:rPr>
              <a:t> exhibition at the David J. Sencer CDC Museum. The exhibition includes photographs and dramatic maps to tell representative stories about the intersections of climate and health: ongoing heatwaves, California forest fires, and flooding in the Midwest. https://youtu.be/yUmwA-GjE1Q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4413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9.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yUmwA-GjE1Q?feature=oembed" TargetMode="External"/><Relationship Id="rId6" Type="http://schemas.openxmlformats.org/officeDocument/2006/relationships/image" Target="../media/image3.png"/><Relationship Id="rId5" Type="http://schemas.openxmlformats.org/officeDocument/2006/relationships/hyperlink" Target="https://youtu.be/yUmwA-GjE1Q"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30650" y="1298448"/>
            <a:ext cx="7623764" cy="2837939"/>
          </a:xfrm>
        </p:spPr>
        <p:txBody>
          <a:bodyPr>
            <a:normAutofit/>
          </a:bodyPr>
          <a:lstStyle/>
          <a:p>
            <a:pPr algn="ctr"/>
            <a:r>
              <a:rPr lang="en-US" sz="5400" dirty="0">
                <a:solidFill>
                  <a:srgbClr val="FDB913"/>
                </a:solidFill>
              </a:rPr>
              <a:t>Climate Change &amp; Health</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17">
            <a:extLst>
              <a:ext uri="{FF2B5EF4-FFF2-40B4-BE49-F238E27FC236}">
                <a16:creationId xmlns:a16="http://schemas.microsoft.com/office/drawing/2014/main" id="{4ED2CE17-5218-4FE0-92E4-5CD85926309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6799" y="3058157"/>
            <a:ext cx="1078230" cy="1078230"/>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541746" cy="5120640"/>
          </a:xfrm>
        </p:spPr>
        <p:txBody>
          <a:bodyPr>
            <a:normAutofit/>
          </a:bodyPr>
          <a:lstStyle/>
          <a:p>
            <a:pPr marL="514350" lvl="0" indent="-514350">
              <a:buFont typeface="+mj-lt"/>
              <a:buAutoNum type="arabicPeriod"/>
            </a:pPr>
            <a:r>
              <a:rPr lang="en-US" sz="2800" dirty="0"/>
              <a:t>The exhibition at the CDC Museum focuses on extreme heat, wildfires, and floods. Why do you think these three topics were chosen?</a:t>
            </a:r>
          </a:p>
          <a:p>
            <a:pPr marL="514350" lvl="0" indent="-514350">
              <a:buFont typeface="+mj-lt"/>
              <a:buAutoNum type="arabicPeriod"/>
            </a:pPr>
            <a:r>
              <a:rPr lang="en-US" sz="2800" dirty="0"/>
              <a:t>Which health effect of climate change are you most interested in learning more about? Why does that topic interest you?</a:t>
            </a:r>
          </a:p>
          <a:p>
            <a:pPr marL="514350" lvl="0" indent="-514350">
              <a:buFont typeface="+mj-lt"/>
              <a:buAutoNum type="arabicPeriod"/>
            </a:pPr>
            <a:r>
              <a:rPr lang="en-US" sz="2800" dirty="0"/>
              <a:t>Do you think that environmental justice can be achieved in the United States? Explain your answer.</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Measure the effects of a greenhouse gas.</a:t>
            </a:r>
          </a:p>
          <a:p>
            <a:pPr marL="514350" indent="-514350">
              <a:buFont typeface="+mj-lt"/>
              <a:buAutoNum type="arabicPeriod"/>
            </a:pPr>
            <a:r>
              <a:rPr lang="en-US" sz="2800" dirty="0"/>
              <a:t>Research a health effect of climate change.</a:t>
            </a:r>
          </a:p>
          <a:p>
            <a:pPr marL="514350" indent="-514350">
              <a:buFont typeface="+mj-lt"/>
              <a:buAutoNum type="arabicPeriod"/>
            </a:pPr>
            <a:r>
              <a:rPr lang="en-US" sz="2800" dirty="0"/>
              <a:t>Share your findings.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Scientific Method</a:t>
            </a:r>
          </a:p>
        </p:txBody>
      </p:sp>
      <p:sp>
        <p:nvSpPr>
          <p:cNvPr id="3" name="TextBox 2">
            <a:extLst>
              <a:ext uri="{FF2B5EF4-FFF2-40B4-BE49-F238E27FC236}">
                <a16:creationId xmlns:a16="http://schemas.microsoft.com/office/drawing/2014/main" id="{AF0F20F1-1E8A-37DF-7DB2-9E8723C90680}"/>
              </a:ext>
            </a:extLst>
          </p:cNvPr>
          <p:cNvSpPr txBox="1"/>
          <p:nvPr/>
        </p:nvSpPr>
        <p:spPr>
          <a:xfrm>
            <a:off x="4465320" y="1034534"/>
            <a:ext cx="535724" cy="369332"/>
          </a:xfrm>
          <a:prstGeom prst="rect">
            <a:avLst/>
          </a:prstGeom>
          <a:noFill/>
        </p:spPr>
        <p:txBody>
          <a:bodyPr wrap="none" rtlCol="0">
            <a:spAutoFit/>
          </a:bodyPr>
          <a:lstStyle/>
          <a:p>
            <a:r>
              <a:rPr lang="en-US" dirty="0"/>
              <a:t>Ask</a:t>
            </a:r>
            <a:endParaRPr lang="en-CA" dirty="0"/>
          </a:p>
        </p:txBody>
      </p:sp>
      <p:sp>
        <p:nvSpPr>
          <p:cNvPr id="4" name="TextBox 3">
            <a:extLst>
              <a:ext uri="{FF2B5EF4-FFF2-40B4-BE49-F238E27FC236}">
                <a16:creationId xmlns:a16="http://schemas.microsoft.com/office/drawing/2014/main" id="{FE94D891-AE80-422E-E755-78425F165FA9}"/>
              </a:ext>
            </a:extLst>
          </p:cNvPr>
          <p:cNvSpPr txBox="1"/>
          <p:nvPr/>
        </p:nvSpPr>
        <p:spPr>
          <a:xfrm>
            <a:off x="7970520" y="1034534"/>
            <a:ext cx="1569660" cy="369332"/>
          </a:xfrm>
          <a:prstGeom prst="rect">
            <a:avLst/>
          </a:prstGeom>
          <a:noFill/>
        </p:spPr>
        <p:txBody>
          <a:bodyPr wrap="none" rtlCol="0">
            <a:spAutoFit/>
          </a:bodyPr>
          <a:lstStyle/>
          <a:p>
            <a:r>
              <a:rPr lang="en-US" dirty="0"/>
              <a:t>Ask a question</a:t>
            </a:r>
            <a:endParaRPr lang="en-CA" dirty="0"/>
          </a:p>
        </p:txBody>
      </p:sp>
      <p:sp>
        <p:nvSpPr>
          <p:cNvPr id="5" name="TextBox 4">
            <a:extLst>
              <a:ext uri="{FF2B5EF4-FFF2-40B4-BE49-F238E27FC236}">
                <a16:creationId xmlns:a16="http://schemas.microsoft.com/office/drawing/2014/main" id="{E3E9DFC4-2A8F-A1D0-1948-4D266132B9FD}"/>
              </a:ext>
            </a:extLst>
          </p:cNvPr>
          <p:cNvSpPr txBox="1"/>
          <p:nvPr/>
        </p:nvSpPr>
        <p:spPr>
          <a:xfrm>
            <a:off x="4549140" y="1805940"/>
            <a:ext cx="1055417" cy="369332"/>
          </a:xfrm>
          <a:prstGeom prst="rect">
            <a:avLst/>
          </a:prstGeom>
          <a:noFill/>
        </p:spPr>
        <p:txBody>
          <a:bodyPr wrap="none" rtlCol="0">
            <a:spAutoFit/>
          </a:bodyPr>
          <a:lstStyle/>
          <a:p>
            <a:r>
              <a:rPr lang="en-US" dirty="0"/>
              <a:t>Research</a:t>
            </a:r>
            <a:endParaRPr lang="en-CA" dirty="0"/>
          </a:p>
        </p:txBody>
      </p:sp>
      <p:sp>
        <p:nvSpPr>
          <p:cNvPr id="8" name="TextBox 7">
            <a:extLst>
              <a:ext uri="{FF2B5EF4-FFF2-40B4-BE49-F238E27FC236}">
                <a16:creationId xmlns:a16="http://schemas.microsoft.com/office/drawing/2014/main" id="{F2115323-7B47-5F17-2AEE-69B399CEC54A}"/>
              </a:ext>
            </a:extLst>
          </p:cNvPr>
          <p:cNvSpPr txBox="1"/>
          <p:nvPr/>
        </p:nvSpPr>
        <p:spPr>
          <a:xfrm>
            <a:off x="7970520" y="1805940"/>
            <a:ext cx="2506135" cy="369332"/>
          </a:xfrm>
          <a:prstGeom prst="rect">
            <a:avLst/>
          </a:prstGeom>
          <a:noFill/>
        </p:spPr>
        <p:txBody>
          <a:bodyPr wrap="none" rtlCol="0">
            <a:spAutoFit/>
          </a:bodyPr>
          <a:lstStyle/>
          <a:p>
            <a:r>
              <a:rPr lang="en-US" dirty="0"/>
              <a:t>Do background research</a:t>
            </a:r>
            <a:endParaRPr lang="en-CA" dirty="0"/>
          </a:p>
        </p:txBody>
      </p:sp>
      <p:sp>
        <p:nvSpPr>
          <p:cNvPr id="9" name="TextBox 8">
            <a:extLst>
              <a:ext uri="{FF2B5EF4-FFF2-40B4-BE49-F238E27FC236}">
                <a16:creationId xmlns:a16="http://schemas.microsoft.com/office/drawing/2014/main" id="{02B256F2-9F7E-E4A8-1730-8E3BA7D24850}"/>
              </a:ext>
            </a:extLst>
          </p:cNvPr>
          <p:cNvSpPr txBox="1"/>
          <p:nvPr/>
        </p:nvSpPr>
        <p:spPr>
          <a:xfrm>
            <a:off x="4549140" y="2628900"/>
            <a:ext cx="1252266" cy="369332"/>
          </a:xfrm>
          <a:prstGeom prst="rect">
            <a:avLst/>
          </a:prstGeom>
          <a:noFill/>
        </p:spPr>
        <p:txBody>
          <a:bodyPr wrap="none" rtlCol="0">
            <a:spAutoFit/>
          </a:bodyPr>
          <a:lstStyle/>
          <a:p>
            <a:r>
              <a:rPr lang="en-US" dirty="0"/>
              <a:t>Hypothesis</a:t>
            </a:r>
            <a:endParaRPr lang="en-CA" dirty="0"/>
          </a:p>
        </p:txBody>
      </p:sp>
      <p:sp>
        <p:nvSpPr>
          <p:cNvPr id="10" name="TextBox 9">
            <a:extLst>
              <a:ext uri="{FF2B5EF4-FFF2-40B4-BE49-F238E27FC236}">
                <a16:creationId xmlns:a16="http://schemas.microsoft.com/office/drawing/2014/main" id="{976811C3-A284-5A44-27EA-2694E5AAEC1B}"/>
              </a:ext>
            </a:extLst>
          </p:cNvPr>
          <p:cNvSpPr txBox="1"/>
          <p:nvPr/>
        </p:nvSpPr>
        <p:spPr>
          <a:xfrm>
            <a:off x="7970520" y="2594372"/>
            <a:ext cx="2201244" cy="369332"/>
          </a:xfrm>
          <a:prstGeom prst="rect">
            <a:avLst/>
          </a:prstGeom>
          <a:noFill/>
        </p:spPr>
        <p:txBody>
          <a:bodyPr wrap="none" rtlCol="0">
            <a:spAutoFit/>
          </a:bodyPr>
          <a:lstStyle/>
          <a:p>
            <a:r>
              <a:rPr lang="en-US" dirty="0"/>
              <a:t>Construct hypothesis</a:t>
            </a:r>
            <a:endParaRPr lang="en-CA" dirty="0"/>
          </a:p>
        </p:txBody>
      </p:sp>
      <p:sp>
        <p:nvSpPr>
          <p:cNvPr id="11" name="TextBox 10">
            <a:extLst>
              <a:ext uri="{FF2B5EF4-FFF2-40B4-BE49-F238E27FC236}">
                <a16:creationId xmlns:a16="http://schemas.microsoft.com/office/drawing/2014/main" id="{D50D00FD-1874-4A7F-E55D-02A8A2A8A723}"/>
              </a:ext>
            </a:extLst>
          </p:cNvPr>
          <p:cNvSpPr txBox="1"/>
          <p:nvPr/>
        </p:nvSpPr>
        <p:spPr>
          <a:xfrm>
            <a:off x="4549140" y="3291840"/>
            <a:ext cx="586764" cy="369332"/>
          </a:xfrm>
          <a:prstGeom prst="rect">
            <a:avLst/>
          </a:prstGeom>
          <a:noFill/>
        </p:spPr>
        <p:txBody>
          <a:bodyPr wrap="none" rtlCol="0">
            <a:spAutoFit/>
          </a:bodyPr>
          <a:lstStyle/>
          <a:p>
            <a:r>
              <a:rPr lang="en-US" dirty="0"/>
              <a:t>Test</a:t>
            </a:r>
            <a:endParaRPr lang="en-CA" dirty="0"/>
          </a:p>
        </p:txBody>
      </p:sp>
      <p:sp>
        <p:nvSpPr>
          <p:cNvPr id="12" name="TextBox 11">
            <a:extLst>
              <a:ext uri="{FF2B5EF4-FFF2-40B4-BE49-F238E27FC236}">
                <a16:creationId xmlns:a16="http://schemas.microsoft.com/office/drawing/2014/main" id="{389614CD-202C-491B-E594-46AD66B37F60}"/>
              </a:ext>
            </a:extLst>
          </p:cNvPr>
          <p:cNvSpPr txBox="1"/>
          <p:nvPr/>
        </p:nvSpPr>
        <p:spPr>
          <a:xfrm>
            <a:off x="8031480" y="3291840"/>
            <a:ext cx="2479910" cy="369332"/>
          </a:xfrm>
          <a:prstGeom prst="rect">
            <a:avLst/>
          </a:prstGeom>
          <a:noFill/>
        </p:spPr>
        <p:txBody>
          <a:bodyPr wrap="none" rtlCol="0">
            <a:spAutoFit/>
          </a:bodyPr>
          <a:lstStyle/>
          <a:p>
            <a:r>
              <a:rPr lang="en-US" dirty="0"/>
              <a:t>Test with an experiment</a:t>
            </a:r>
            <a:endParaRPr lang="en-CA" dirty="0"/>
          </a:p>
        </p:txBody>
      </p:sp>
      <p:sp>
        <p:nvSpPr>
          <p:cNvPr id="13" name="TextBox 12">
            <a:extLst>
              <a:ext uri="{FF2B5EF4-FFF2-40B4-BE49-F238E27FC236}">
                <a16:creationId xmlns:a16="http://schemas.microsoft.com/office/drawing/2014/main" id="{74D3B2C4-3A2F-F798-3DBD-F9581FD71E1B}"/>
              </a:ext>
            </a:extLst>
          </p:cNvPr>
          <p:cNvSpPr txBox="1"/>
          <p:nvPr/>
        </p:nvSpPr>
        <p:spPr>
          <a:xfrm>
            <a:off x="4549140" y="4069080"/>
            <a:ext cx="947695" cy="369332"/>
          </a:xfrm>
          <a:prstGeom prst="rect">
            <a:avLst/>
          </a:prstGeom>
          <a:noFill/>
        </p:spPr>
        <p:txBody>
          <a:bodyPr wrap="none" rtlCol="0">
            <a:spAutoFit/>
          </a:bodyPr>
          <a:lstStyle/>
          <a:p>
            <a:r>
              <a:rPr lang="en-US" dirty="0"/>
              <a:t>Analyze</a:t>
            </a:r>
            <a:endParaRPr lang="en-CA" dirty="0"/>
          </a:p>
        </p:txBody>
      </p:sp>
      <p:sp>
        <p:nvSpPr>
          <p:cNvPr id="14" name="TextBox 13">
            <a:extLst>
              <a:ext uri="{FF2B5EF4-FFF2-40B4-BE49-F238E27FC236}">
                <a16:creationId xmlns:a16="http://schemas.microsoft.com/office/drawing/2014/main" id="{5A5A43EB-6E28-D5A6-B58C-3E1433C46C2C}"/>
              </a:ext>
            </a:extLst>
          </p:cNvPr>
          <p:cNvSpPr txBox="1"/>
          <p:nvPr/>
        </p:nvSpPr>
        <p:spPr>
          <a:xfrm>
            <a:off x="8031480" y="3969371"/>
            <a:ext cx="1425390" cy="369332"/>
          </a:xfrm>
          <a:prstGeom prst="rect">
            <a:avLst/>
          </a:prstGeom>
          <a:noFill/>
        </p:spPr>
        <p:txBody>
          <a:bodyPr wrap="none" rtlCol="0">
            <a:spAutoFit/>
          </a:bodyPr>
          <a:lstStyle/>
          <a:p>
            <a:r>
              <a:rPr lang="en-US" dirty="0"/>
              <a:t>Analyze data</a:t>
            </a:r>
            <a:endParaRPr lang="en-CA" dirty="0"/>
          </a:p>
        </p:txBody>
      </p:sp>
      <p:sp>
        <p:nvSpPr>
          <p:cNvPr id="15" name="TextBox 14">
            <a:extLst>
              <a:ext uri="{FF2B5EF4-FFF2-40B4-BE49-F238E27FC236}">
                <a16:creationId xmlns:a16="http://schemas.microsoft.com/office/drawing/2014/main" id="{02446C90-6810-C8B4-3F07-C1C7A49D9DD7}"/>
              </a:ext>
            </a:extLst>
          </p:cNvPr>
          <p:cNvSpPr txBox="1"/>
          <p:nvPr/>
        </p:nvSpPr>
        <p:spPr>
          <a:xfrm>
            <a:off x="4549140" y="4853940"/>
            <a:ext cx="1324402" cy="369332"/>
          </a:xfrm>
          <a:prstGeom prst="rect">
            <a:avLst/>
          </a:prstGeom>
          <a:noFill/>
        </p:spPr>
        <p:txBody>
          <a:bodyPr wrap="none" rtlCol="0">
            <a:spAutoFit/>
          </a:bodyPr>
          <a:lstStyle/>
          <a:p>
            <a:r>
              <a:rPr lang="en-US" dirty="0"/>
              <a:t>Conclusions</a:t>
            </a:r>
            <a:endParaRPr lang="en-CA" dirty="0"/>
          </a:p>
        </p:txBody>
      </p:sp>
      <p:sp>
        <p:nvSpPr>
          <p:cNvPr id="17" name="TextBox 16">
            <a:extLst>
              <a:ext uri="{FF2B5EF4-FFF2-40B4-BE49-F238E27FC236}">
                <a16:creationId xmlns:a16="http://schemas.microsoft.com/office/drawing/2014/main" id="{34616F6B-DBDC-A3FC-D4E5-DEBB80DECA53}"/>
              </a:ext>
            </a:extLst>
          </p:cNvPr>
          <p:cNvSpPr txBox="1"/>
          <p:nvPr/>
        </p:nvSpPr>
        <p:spPr>
          <a:xfrm>
            <a:off x="8031480" y="4777740"/>
            <a:ext cx="1846980" cy="369332"/>
          </a:xfrm>
          <a:prstGeom prst="rect">
            <a:avLst/>
          </a:prstGeom>
          <a:noFill/>
        </p:spPr>
        <p:txBody>
          <a:bodyPr wrap="none" rtlCol="0">
            <a:spAutoFit/>
          </a:bodyPr>
          <a:lstStyle/>
          <a:p>
            <a:r>
              <a:rPr lang="en-US" dirty="0"/>
              <a:t>Draw conclusions</a:t>
            </a:r>
            <a:endParaRPr lang="en-CA" dirty="0"/>
          </a:p>
        </p:txBody>
      </p:sp>
      <p:sp>
        <p:nvSpPr>
          <p:cNvPr id="18" name="TextBox 17">
            <a:extLst>
              <a:ext uri="{FF2B5EF4-FFF2-40B4-BE49-F238E27FC236}">
                <a16:creationId xmlns:a16="http://schemas.microsoft.com/office/drawing/2014/main" id="{DE470FAA-AFF1-333C-920D-88E45BAAC46F}"/>
              </a:ext>
            </a:extLst>
          </p:cNvPr>
          <p:cNvSpPr txBox="1"/>
          <p:nvPr/>
        </p:nvSpPr>
        <p:spPr>
          <a:xfrm>
            <a:off x="4549140" y="5554980"/>
            <a:ext cx="740908" cy="369332"/>
          </a:xfrm>
          <a:prstGeom prst="rect">
            <a:avLst/>
          </a:prstGeom>
          <a:noFill/>
        </p:spPr>
        <p:txBody>
          <a:bodyPr wrap="none" rtlCol="0">
            <a:spAutoFit/>
          </a:bodyPr>
          <a:lstStyle/>
          <a:p>
            <a:r>
              <a:rPr lang="en-US" dirty="0"/>
              <a:t>Share</a:t>
            </a:r>
            <a:endParaRPr lang="en-CA" dirty="0"/>
          </a:p>
        </p:txBody>
      </p:sp>
      <p:sp>
        <p:nvSpPr>
          <p:cNvPr id="19" name="TextBox 18">
            <a:extLst>
              <a:ext uri="{FF2B5EF4-FFF2-40B4-BE49-F238E27FC236}">
                <a16:creationId xmlns:a16="http://schemas.microsoft.com/office/drawing/2014/main" id="{5615BDCA-035A-EDEF-999F-7BB1F61B1044}"/>
              </a:ext>
            </a:extLst>
          </p:cNvPr>
          <p:cNvSpPr txBox="1"/>
          <p:nvPr/>
        </p:nvSpPr>
        <p:spPr>
          <a:xfrm>
            <a:off x="8031480" y="5554980"/>
            <a:ext cx="2209259" cy="369332"/>
          </a:xfrm>
          <a:prstGeom prst="rect">
            <a:avLst/>
          </a:prstGeom>
          <a:noFill/>
        </p:spPr>
        <p:txBody>
          <a:bodyPr wrap="none" rtlCol="0">
            <a:spAutoFit/>
          </a:bodyPr>
          <a:lstStyle/>
          <a:p>
            <a:r>
              <a:rPr lang="en-US" dirty="0"/>
              <a:t>Communicate results</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5391503"/>
              </p:ext>
            </p:extLst>
          </p:nvPr>
        </p:nvGraphicFramePr>
        <p:xfrm>
          <a:off x="374465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78171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43535A-C1BE-431D-873E-F3753ECC9E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6113" y="3534349"/>
            <a:ext cx="2948350" cy="3309998"/>
          </a:xfrm>
          <a:prstGeom prst="rect">
            <a:avLst/>
          </a:prstGeom>
        </p:spPr>
      </p:pic>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Measure the Effects of a Greenhouse Gas</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7108183"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Set up two plastic bottles with different atmospheres: one with normal air and the other with more carbon dioxide</a:t>
            </a:r>
          </a:p>
          <a:p>
            <a:pPr marL="457200" indent="-457200">
              <a:buFontTx/>
              <a:buChar char="-"/>
            </a:pPr>
            <a:r>
              <a:rPr lang="en-US" sz="2800" dirty="0">
                <a:solidFill>
                  <a:schemeClr val="tx1">
                    <a:lumMod val="65000"/>
                    <a:lumOff val="35000"/>
                  </a:schemeClr>
                </a:solidFill>
              </a:rPr>
              <a:t>Expose both bottles to bright light and measure the temperature every 20 seconds</a:t>
            </a:r>
          </a:p>
        </p:txBody>
      </p:sp>
      <p:sp>
        <p:nvSpPr>
          <p:cNvPr id="16" name="TextBox 15">
            <a:extLst>
              <a:ext uri="{FF2B5EF4-FFF2-40B4-BE49-F238E27FC236}">
                <a16:creationId xmlns:a16="http://schemas.microsoft.com/office/drawing/2014/main" id="{4383CFA0-934E-4572-8670-46B4F8C95A66}"/>
              </a:ext>
            </a:extLst>
          </p:cNvPr>
          <p:cNvSpPr txBox="1"/>
          <p:nvPr/>
        </p:nvSpPr>
        <p:spPr>
          <a:xfrm>
            <a:off x="3504463" y="3391536"/>
            <a:ext cx="4021728"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Share your findings by creating a scientific research poster to share with others</a:t>
            </a:r>
          </a:p>
        </p:txBody>
      </p:sp>
      <p:pic>
        <p:nvPicPr>
          <p:cNvPr id="14" name="Picture 13" descr="Screen capture showing an example of a scientific research poster to fill out.">
            <a:extLst>
              <a:ext uri="{FF2B5EF4-FFF2-40B4-BE49-F238E27FC236}">
                <a16:creationId xmlns:a16="http://schemas.microsoft.com/office/drawing/2014/main" id="{1ED3DED9-CF88-4020-B2EC-FB0AEC833F53}"/>
              </a:ext>
            </a:extLst>
          </p:cNvPr>
          <p:cNvPicPr>
            <a:picLocks noChangeAspect="1"/>
          </p:cNvPicPr>
          <p:nvPr/>
        </p:nvPicPr>
        <p:blipFill>
          <a:blip r:embed="rId7"/>
          <a:stretch>
            <a:fillRect/>
          </a:stretch>
        </p:blipFill>
        <p:spPr>
          <a:xfrm rot="5400000">
            <a:off x="7542336" y="3653370"/>
            <a:ext cx="2587106" cy="3465747"/>
          </a:xfrm>
          <a:prstGeom prst="rect">
            <a:avLst/>
          </a:prstGeom>
        </p:spPr>
      </p:pic>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Research a Health Effect of Climate Change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6461231" cy="5570756"/>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Choose one  of the health effects of climate change to research</a:t>
            </a:r>
          </a:p>
          <a:p>
            <a:pPr marL="914400" lvl="1" indent="-457200">
              <a:buFontTx/>
              <a:buChar char="-"/>
            </a:pPr>
            <a:r>
              <a:rPr lang="en-US" sz="2400" dirty="0">
                <a:solidFill>
                  <a:schemeClr val="accent1"/>
                </a:solidFill>
              </a:rPr>
              <a:t>Air pollution</a:t>
            </a:r>
          </a:p>
          <a:p>
            <a:pPr marL="914400" lvl="1" indent="-457200">
              <a:buFontTx/>
              <a:buChar char="-"/>
            </a:pPr>
            <a:r>
              <a:rPr lang="en-US" sz="2400" dirty="0">
                <a:solidFill>
                  <a:schemeClr val="accent1"/>
                </a:solidFill>
              </a:rPr>
              <a:t>Allergens and pollen</a:t>
            </a:r>
          </a:p>
          <a:p>
            <a:pPr marL="914400" lvl="1" indent="-457200">
              <a:buFontTx/>
              <a:buChar char="-"/>
            </a:pPr>
            <a:r>
              <a:rPr lang="en-US" sz="2400" dirty="0">
                <a:solidFill>
                  <a:schemeClr val="accent1"/>
                </a:solidFill>
              </a:rPr>
              <a:t>Diseases carried by vectors</a:t>
            </a:r>
          </a:p>
          <a:p>
            <a:pPr marL="914400" lvl="1" indent="-457200">
              <a:buFontTx/>
              <a:buChar char="-"/>
            </a:pPr>
            <a:r>
              <a:rPr lang="en-US" sz="2400" dirty="0">
                <a:solidFill>
                  <a:schemeClr val="accent1"/>
                </a:solidFill>
              </a:rPr>
              <a:t>Food and waterborne diseases</a:t>
            </a:r>
          </a:p>
          <a:p>
            <a:pPr marL="914400" lvl="1" indent="-457200">
              <a:buFontTx/>
              <a:buChar char="-"/>
            </a:pPr>
            <a:r>
              <a:rPr lang="en-US" sz="2400" dirty="0">
                <a:solidFill>
                  <a:schemeClr val="accent1"/>
                </a:solidFill>
              </a:rPr>
              <a:t>Food security</a:t>
            </a:r>
          </a:p>
          <a:p>
            <a:pPr marL="914400" lvl="1" indent="-457200">
              <a:buFontTx/>
              <a:buChar char="-"/>
            </a:pPr>
            <a:r>
              <a:rPr lang="en-US" sz="2400" dirty="0">
                <a:solidFill>
                  <a:schemeClr val="accent1"/>
                </a:solidFill>
              </a:rPr>
              <a:t>Mental health and stress-related disorders</a:t>
            </a:r>
          </a:p>
          <a:p>
            <a:pPr marL="914400" lvl="1" indent="-457200">
              <a:buFontTx/>
              <a:buChar char="-"/>
            </a:pPr>
            <a:r>
              <a:rPr lang="en-US" sz="2400" dirty="0">
                <a:solidFill>
                  <a:schemeClr val="accent1"/>
                </a:solidFill>
              </a:rPr>
              <a:t>Floods</a:t>
            </a:r>
          </a:p>
          <a:p>
            <a:pPr marL="914400" lvl="1" indent="-457200">
              <a:buFontTx/>
              <a:buChar char="-"/>
            </a:pPr>
            <a:r>
              <a:rPr lang="en-US" sz="2400" dirty="0">
                <a:solidFill>
                  <a:schemeClr val="accent1"/>
                </a:solidFill>
              </a:rPr>
              <a:t>Temperature extremes</a:t>
            </a:r>
          </a:p>
          <a:p>
            <a:pPr marL="914400" lvl="1" indent="-457200">
              <a:buFontTx/>
              <a:buChar char="-"/>
            </a:pPr>
            <a:r>
              <a:rPr lang="en-US" sz="2400" dirty="0">
                <a:solidFill>
                  <a:schemeClr val="accent1"/>
                </a:solidFill>
              </a:rPr>
              <a:t>Wildfires</a:t>
            </a:r>
          </a:p>
          <a:p>
            <a:pPr marL="457200" indent="-457200">
              <a:buFontTx/>
              <a:buChar char="-"/>
            </a:pPr>
            <a:r>
              <a:rPr lang="en-US" sz="2800" dirty="0">
                <a:solidFill>
                  <a:schemeClr val="tx1">
                    <a:lumMod val="65000"/>
                    <a:lumOff val="35000"/>
                  </a:schemeClr>
                </a:solidFill>
              </a:rPr>
              <a:t>Build an infographic to present your research</a:t>
            </a:r>
          </a:p>
          <a:p>
            <a:pPr marL="457200" indent="-457200">
              <a:buFontTx/>
              <a:buChar char="-"/>
            </a:pP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xEl>
                                              <p:pRg st="1" end="1"/>
                                            </p:txEl>
                                          </p:spTgt>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14">
                                            <p:txEl>
                                              <p:pRg st="2" end="2"/>
                                            </p:txEl>
                                          </p:spTgt>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14">
                                            <p:txEl>
                                              <p:pRg st="3" end="3"/>
                                            </p:txEl>
                                          </p:spTgt>
                                        </p:tgtEl>
                                        <p:attrNameLst>
                                          <p:attrName>style.visibility</p:attrName>
                                        </p:attrNameLst>
                                      </p:cBhvr>
                                      <p:to>
                                        <p:strVal val="visible"/>
                                      </p:to>
                                    </p:set>
                                  </p:childTnLst>
                                </p:cTn>
                              </p:par>
                              <p:par>
                                <p:cTn id="14" presetID="1" presetClass="entr" presetSubtype="0" fill="hold" nodeType="withEffect">
                                  <p:stCondLst>
                                    <p:cond delay="1000"/>
                                  </p:stCondLst>
                                  <p:childTnLst>
                                    <p:set>
                                      <p:cBhvr>
                                        <p:cTn id="15" dur="1" fill="hold">
                                          <p:stCondLst>
                                            <p:cond delay="0"/>
                                          </p:stCondLst>
                                        </p:cTn>
                                        <p:tgtEl>
                                          <p:spTgt spid="14">
                                            <p:txEl>
                                              <p:pRg st="4" end="4"/>
                                            </p:txEl>
                                          </p:spTgt>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14">
                                            <p:txEl>
                                              <p:pRg st="5" end="5"/>
                                            </p:txEl>
                                          </p:spTgt>
                                        </p:tgtEl>
                                        <p:attrNameLst>
                                          <p:attrName>style.visibility</p:attrName>
                                        </p:attrNameLst>
                                      </p:cBhvr>
                                      <p:to>
                                        <p:strVal val="visible"/>
                                      </p:to>
                                    </p:set>
                                  </p:childTnLst>
                                </p:cTn>
                              </p:par>
                              <p:par>
                                <p:cTn id="18" presetID="1" presetClass="entr" presetSubtype="0" fill="hold" nodeType="withEffect">
                                  <p:stCondLst>
                                    <p:cond delay="1000"/>
                                  </p:stCondLst>
                                  <p:childTnLst>
                                    <p:set>
                                      <p:cBhvr>
                                        <p:cTn id="19" dur="1" fill="hold">
                                          <p:stCondLst>
                                            <p:cond delay="0"/>
                                          </p:stCondLst>
                                        </p:cTn>
                                        <p:tgtEl>
                                          <p:spTgt spid="14">
                                            <p:txEl>
                                              <p:pRg st="6" end="6"/>
                                            </p:txEl>
                                          </p:spTgt>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14">
                                            <p:txEl>
                                              <p:pRg st="7" end="7"/>
                                            </p:txEl>
                                          </p:spTgt>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14">
                                            <p:txEl>
                                              <p:pRg st="8" end="8"/>
                                            </p:txEl>
                                          </p:spTgt>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5" name="Graphic 17">
            <a:extLst>
              <a:ext uri="{FF2B5EF4-FFF2-40B4-BE49-F238E27FC236}">
                <a16:creationId xmlns:a16="http://schemas.microsoft.com/office/drawing/2014/main" id="{A8F519D7-81CA-4B75-8372-77043D3C556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1999" y="3597272"/>
            <a:ext cx="1078230" cy="1078230"/>
          </a:xfrm>
          <a:prstGeom prst="rect">
            <a:avLst/>
          </a:prstGeom>
        </p:spPr>
      </p:pic>
      <p:pic>
        <p:nvPicPr>
          <p:cNvPr id="11" name="Picture 10" descr="Brandmark of the David. J. Sencer CDC Museum – Public Health Academy">
            <a:extLst>
              <a:ext uri="{FF2B5EF4-FFF2-40B4-BE49-F238E27FC236}">
                <a16:creationId xmlns:a16="http://schemas.microsoft.com/office/drawing/2014/main" id="{3AB9B9B4-83F3-F642-98D8-7F873BD5C160}"/>
              </a:ext>
              <a:ext uri="{C183D7F6-B498-43B3-948B-1728B52AA6E4}">
                <adec:decorative xmlns:adec="http://schemas.microsoft.com/office/drawing/2017/decorative" val="0"/>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0986446" y="6135850"/>
            <a:ext cx="1269876" cy="738115"/>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1EE8-57CB-463A-8F00-5563E22A578C}"/>
              </a:ext>
            </a:extLst>
          </p:cNvPr>
          <p:cNvSpPr>
            <a:spLocks noGrp="1"/>
          </p:cNvSpPr>
          <p:nvPr>
            <p:ph type="title"/>
          </p:nvPr>
        </p:nvSpPr>
        <p:spPr>
          <a:xfrm>
            <a:off x="252919" y="-388307"/>
            <a:ext cx="2947482" cy="388307"/>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carbon dioxide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climate change</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greenhouse gas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dirty="0"/>
              <a:t>health equity</a:t>
            </a:r>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ozone</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59862" y="4228774"/>
            <a:ext cx="3108960" cy="523220"/>
          </a:xfrm>
          <a:prstGeom prst="rect">
            <a:avLst/>
          </a:prstGeom>
          <a:noFill/>
        </p:spPr>
        <p:txBody>
          <a:bodyPr wrap="square" rtlCol="0">
            <a:spAutoFit/>
          </a:bodyPr>
          <a:lstStyle/>
          <a:p>
            <a:pPr algn="ctr"/>
            <a:r>
              <a:rPr lang="en-US" sz="2800" b="1" dirty="0"/>
              <a:t>particulate matter</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dirty="0"/>
              <a:t>vectors</a:t>
            </a:r>
          </a:p>
        </p:txBody>
      </p:sp>
      <p:sp>
        <p:nvSpPr>
          <p:cNvPr id="27" name="TextBox 26">
            <a:extLst>
              <a:ext uri="{FF2B5EF4-FFF2-40B4-BE49-F238E27FC236}">
                <a16:creationId xmlns:a16="http://schemas.microsoft.com/office/drawing/2014/main" id="{55A18B20-A44F-4D9C-A413-CFEC15837E81}"/>
              </a:ext>
            </a:extLst>
          </p:cNvPr>
          <p:cNvSpPr txBox="1"/>
          <p:nvPr/>
        </p:nvSpPr>
        <p:spPr>
          <a:xfrm>
            <a:off x="0" y="5403094"/>
            <a:ext cx="3429000" cy="523220"/>
          </a:xfrm>
          <a:prstGeom prst="rect">
            <a:avLst/>
          </a:prstGeom>
          <a:noFill/>
        </p:spPr>
        <p:txBody>
          <a:bodyPr wrap="square" rtlCol="0">
            <a:spAutoFit/>
          </a:bodyPr>
          <a:lstStyle/>
          <a:p>
            <a:pPr algn="ctr"/>
            <a:r>
              <a:rPr lang="en-US" sz="2800" b="1" dirty="0"/>
              <a:t>waterborne disease</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2654971564"/>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j-lt"/>
                        </a:rPr>
                        <a:t>a change in the climate patterns of a place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j-lt"/>
                          <a:ea typeface="Century Gothic" panose="020B0502020202020204" pitchFamily="34" charset="0"/>
                          <a:cs typeface="Times New Roman" panose="02020603050405020304" pitchFamily="18" charset="0"/>
                        </a:rPr>
                        <a:t>when everyone has the opportunity to be as healthy as possible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small particles that are suspended in the air</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colorless, odorless gas that is produced by burning fossil fuels like oil and gas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gases such as carbon dioxide and methane that trap heat</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a colorless unstable gas that is toxic at ground level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organisms such as fleas, ticks, and mosquitoes that can transmit disease </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j-lt"/>
                          <a:ea typeface="Century Gothic" panose="020B0502020202020204" pitchFamily="34" charset="0"/>
                          <a:cs typeface="Times New Roman" panose="02020603050405020304" pitchFamily="18" charset="0"/>
                        </a:rPr>
                        <a:t>diseases transmitted by water that contains germs, chemicals, or toxins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59178" y="6116412"/>
            <a:ext cx="1269876"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336 0.03819 " pathEditMode="relative" rAng="0" ptsTypes="AA">
                                      <p:cBhvr>
                                        <p:cTn id="30" dur="2000" fill="hold"/>
                                        <p:tgtEl>
                                          <p:spTgt spid="25"/>
                                        </p:tgtEl>
                                        <p:attrNameLst>
                                          <p:attrName>ppt_x</p:attrName>
                                          <p:attrName>ppt_y</p:attrName>
                                        </p:attrNameLst>
                                      </p:cBhvr>
                                      <p:rCtr x="14661" y="18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4.07407E-6 L 0.29336 0.06435 " pathEditMode="relative" rAng="0" ptsTypes="AA">
                                      <p:cBhvr>
                                        <p:cTn id="34" dur="2000" fill="hold"/>
                                        <p:tgtEl>
                                          <p:spTgt spid="27"/>
                                        </p:tgtEl>
                                        <p:attrNameLst>
                                          <p:attrName>ppt_x</p:attrName>
                                          <p:attrName>ppt_y</p:attrName>
                                        </p:attrNameLst>
                                      </p:cBhvr>
                                      <p:rCtr x="14661"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334107" y="1123837"/>
            <a:ext cx="3109483" cy="4601183"/>
          </a:xfrm>
        </p:spPr>
        <p:txBody>
          <a:bodyPr vert="horz" lIns="91440" tIns="45720" rIns="91440" bIns="45720" rtlCol="0" anchor="ctr">
            <a:normAutofit/>
          </a:bodyPr>
          <a:lstStyle/>
          <a:p>
            <a:r>
              <a:rPr lang="en-US" dirty="0"/>
              <a:t>Understanding Climate Change</a:t>
            </a:r>
          </a:p>
        </p:txBody>
      </p:sp>
      <p:sp>
        <p:nvSpPr>
          <p:cNvPr id="7" name="Content Placeholder 6">
            <a:extLst>
              <a:ext uri="{FF2B5EF4-FFF2-40B4-BE49-F238E27FC236}">
                <a16:creationId xmlns:a16="http://schemas.microsoft.com/office/drawing/2014/main" id="{43EB1F6B-B38E-4115-8E34-F2B1C64A9A2B}"/>
              </a:ext>
            </a:extLst>
          </p:cNvPr>
          <p:cNvSpPr>
            <a:spLocks noGrp="1"/>
          </p:cNvSpPr>
          <p:nvPr>
            <p:ph sz="half" idx="1"/>
          </p:nvPr>
        </p:nvSpPr>
        <p:spPr>
          <a:xfrm>
            <a:off x="3675407" y="473335"/>
            <a:ext cx="3519477" cy="6078071"/>
          </a:xfrm>
        </p:spPr>
        <p:txBody>
          <a:bodyPr anchor="ctr">
            <a:noAutofit/>
          </a:bodyPr>
          <a:lstStyle/>
          <a:p>
            <a:r>
              <a:rPr lang="en-US" sz="2400" dirty="0"/>
              <a:t>Average surface air temperature has increased 1.8</a:t>
            </a:r>
            <a:r>
              <a:rPr lang="en-US" sz="2400" dirty="0">
                <a:latin typeface="Corbel" panose="020B0503020204020204" pitchFamily="34" charset="0"/>
              </a:rPr>
              <a:t>°</a:t>
            </a:r>
            <a:r>
              <a:rPr lang="en-US" sz="2400" dirty="0"/>
              <a:t>F over the last century.</a:t>
            </a:r>
          </a:p>
          <a:p>
            <a:r>
              <a:rPr lang="en-US" sz="2400" dirty="0"/>
              <a:t>Greenhouse gases like carbon dioxide trap heat.</a:t>
            </a:r>
          </a:p>
          <a:p>
            <a:r>
              <a:rPr lang="en-US" sz="2400" dirty="0"/>
              <a:t>Carbon dioxide is produced when oil or gas is burned.</a:t>
            </a:r>
          </a:p>
          <a:p>
            <a:r>
              <a:rPr lang="en-US" sz="2400" dirty="0"/>
              <a:t>Carbon dioxide levels are higher than they have been in more than 3 million years.</a:t>
            </a:r>
          </a:p>
          <a:p>
            <a:r>
              <a:rPr lang="en-US" sz="2400" dirty="0"/>
              <a:t>Climate change will have dramatic effects on human health.</a:t>
            </a:r>
          </a:p>
        </p:txBody>
      </p:sp>
      <p:pic>
        <p:nvPicPr>
          <p:cNvPr id="13" name="Content Placeholder 4" descr="Diagram showing the immediate effects of climate change with resulting changes that affect public health.">
            <a:extLst>
              <a:ext uri="{FF2B5EF4-FFF2-40B4-BE49-F238E27FC236}">
                <a16:creationId xmlns:a16="http://schemas.microsoft.com/office/drawing/2014/main" id="{FC9B6447-020B-4F62-9B79-58B572C7307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58" b="96961" l="867" r="97977">
                        <a14:foregroundMark x1="2811" y1="44048" x2="7948" y2="29667"/>
                        <a14:foregroundMark x1="7948" y1="29667" x2="19509" y2="15774"/>
                        <a14:foregroundMark x1="19509" y1="15774" x2="40029" y2="2894"/>
                        <a14:foregroundMark x1="40029" y1="2894" x2="49422" y2="1302"/>
                        <a14:foregroundMark x1="49422" y1="1302" x2="50289" y2="1302"/>
                        <a14:foregroundMark x1="14162" y1="19392" x2="2008" y2="40202"/>
                        <a14:foregroundMark x1="2611" y1="57274" x2="3902" y2="67438"/>
                        <a14:foregroundMark x1="3902" y1="67438" x2="24855" y2="88423"/>
                        <a14:foregroundMark x1="24855" y1="88423" x2="56214" y2="97974"/>
                        <a14:foregroundMark x1="56214" y1="97974" x2="67630" y2="95369"/>
                        <a14:foregroundMark x1="67630" y1="95369" x2="78613" y2="89291"/>
                        <a14:foregroundMark x1="78613" y1="89291" x2="89306" y2="71056"/>
                        <a14:foregroundMark x1="89306" y1="71056" x2="96243" y2="46020"/>
                        <a14:foregroundMark x1="96243" y1="46020" x2="83526" y2="24023"/>
                        <a14:foregroundMark x1="83526" y1="24023" x2="80636" y2="20695"/>
                        <a14:foregroundMark x1="95809" y1="51085" x2="80636" y2="82055"/>
                        <a14:foregroundMark x1="80636" y1="83357" x2="94942" y2="65991"/>
                        <a14:foregroundMark x1="94942" y1="65991" x2="98121" y2="49783"/>
                        <a14:foregroundMark x1="91185" y1="56006" x2="79913" y2="55716"/>
                        <a14:foregroundMark x1="79913" y1="55716" x2="73121" y2="59045"/>
                        <a14:foregroundMark x1="90173" y1="66281" x2="72399" y2="64978"/>
                        <a14:foregroundMark x1="72399" y1="64978" x2="64595" y2="56006"/>
                        <a14:foregroundMark x1="64595" y1="56006" x2="84393" y2="65847"/>
                        <a14:foregroundMark x1="84393" y1="65847" x2="82225" y2="56440"/>
                        <a14:foregroundMark x1="82225" y1="56440" x2="82370" y2="71925"/>
                        <a14:foregroundMark x1="82370" y1="71925" x2="74277" y2="59045"/>
                        <a14:foregroundMark x1="74277" y1="59045" x2="84538" y2="54703"/>
                        <a14:foregroundMark x1="94220" y1="51375" x2="73844" y2="49059"/>
                        <a14:foregroundMark x1="73844" y1="49059" x2="66618" y2="62084"/>
                        <a14:foregroundMark x1="66618" y1="62084" x2="90751" y2="60492"/>
                        <a14:foregroundMark x1="90751" y1="60492" x2="93786" y2="50217"/>
                        <a14:foregroundMark x1="93786" y1="50217" x2="93786" y2="50796"/>
                        <a14:foregroundMark x1="71098" y1="34588" x2="48844" y2="26628"/>
                        <a14:foregroundMark x1="48844" y1="26628" x2="25867" y2="29667"/>
                        <a14:foregroundMark x1="25867" y1="29667" x2="23121" y2="64834"/>
                        <a14:foregroundMark x1="23121" y1="64834" x2="71676" y2="77135"/>
                        <a14:foregroundMark x1="71676" y1="77135" x2="81792" y2="52677"/>
                        <a14:foregroundMark x1="81792" y1="52677" x2="81358" y2="39508"/>
                        <a14:foregroundMark x1="72399" y1="22431" x2="52168" y2="19103"/>
                        <a14:foregroundMark x1="52168" y1="19103" x2="36705" y2="42402"/>
                        <a14:foregroundMark x1="36705" y1="42402" x2="71098" y2="56585"/>
                        <a14:foregroundMark x1="71098" y1="56585" x2="84538" y2="43994"/>
                        <a14:foregroundMark x1="84538" y1="43994" x2="72832" y2="27786"/>
                        <a14:foregroundMark x1="72832" y1="27786" x2="61272" y2="22721"/>
                        <a14:foregroundMark x1="15751" y1="40810" x2="24422" y2="58466"/>
                        <a14:foregroundMark x1="24422" y1="58466" x2="60116" y2="69320"/>
                        <a14:foregroundMark x1="60116" y1="69320" x2="70665" y2="46020"/>
                        <a14:foregroundMark x1="70665" y1="46020" x2="69798" y2="26918"/>
                        <a14:foregroundMark x1="69798" y1="26918" x2="41040" y2="21997"/>
                        <a14:foregroundMark x1="41040" y1="21997" x2="11994" y2="37627"/>
                        <a14:foregroundMark x1="11994" y1="37627" x2="14740" y2="53546"/>
                        <a14:foregroundMark x1="14740" y1="53546" x2="15751" y2="53980"/>
                        <a14:foregroundMark x1="40173" y1="29667" x2="53757" y2="48191"/>
                        <a14:foregroundMark x1="53757" y1="48191" x2="58092" y2="39797"/>
                        <a14:foregroundMark x1="58092" y1="39797" x2="62572" y2="61360"/>
                        <a14:foregroundMark x1="62572" y1="61360" x2="52312" y2="55282"/>
                        <a14:foregroundMark x1="52312" y1="55282" x2="63150" y2="70478"/>
                        <a14:foregroundMark x1="63150" y1="70478" x2="64884" y2="70478"/>
                        <a14:foregroundMark x1="45376" y1="58321" x2="25289" y2="40810"/>
                        <a14:foregroundMark x1="59971" y1="43849" x2="56936" y2="28365"/>
                        <a14:foregroundMark x1="56936" y1="28365" x2="56936" y2="28365"/>
                        <a14:foregroundMark x1="81647" y1="67583" x2="81647" y2="81476"/>
                        <a14:foregroundMark x1="81647" y1="81476" x2="81358" y2="81476"/>
                        <a14:foregroundMark x1="91908" y1="69609" x2="83382" y2="80318"/>
                        <a14:foregroundMark x1="83382" y1="80318" x2="81647" y2="80753"/>
                        <a14:foregroundMark x1="43064" y1="80753" x2="31503" y2="72793"/>
                        <a14:foregroundMark x1="31503" y1="72793" x2="31503" y2="72793"/>
                        <a14:foregroundMark x1="26590" y1="68596" x2="60838" y2="73227"/>
                        <a14:foregroundMark x1="35838" y1="94645" x2="53757" y2="95224"/>
                        <a14:foregroundMark x1="53757" y1="95224" x2="66474" y2="93343"/>
                        <a14:foregroundMark x1="66474" y1="93343" x2="66474" y2="93343"/>
                        <a14:foregroundMark x1="59538" y1="95658" x2="43064" y2="96961"/>
                        <a14:foregroundMark x1="45087" y1="42113" x2="43064" y2="63242"/>
                        <a14:foregroundMark x1="43064" y1="63242" x2="47977" y2="51809"/>
                        <a14:foregroundMark x1="48988" y1="42836" x2="29913" y2="57019"/>
                        <a14:foregroundMark x1="56214" y1="42547" x2="40751" y2="64544"/>
                        <a14:foregroundMark x1="54913" y1="41245" x2="54913" y2="67873"/>
                        <a14:foregroundMark x1="47399" y1="46744" x2="49711" y2="67873"/>
                        <a14:foregroundMark x1="52312" y1="32996" x2="56214" y2="50796"/>
                        <a14:foregroundMark x1="58237" y1="40232" x2="30636" y2="44863"/>
                        <a14:foregroundMark x1="46387" y1="35890" x2="36127" y2="43560"/>
                        <a14:foregroundMark x1="36127" y1="43560" x2="33382" y2="59913"/>
                        <a14:foregroundMark x1="33382" y1="59913" x2="40751" y2="66860"/>
                        <a14:foregroundMark x1="35260" y1="50796" x2="48988" y2="67873"/>
                        <a14:foregroundMark x1="48988" y1="67873" x2="50000" y2="68596"/>
                        <a14:foregroundMark x1="34249" y1="71491" x2="62139" y2="77135"/>
                        <a14:foregroundMark x1="43786" y1="68162" x2="38150" y2="75543"/>
                        <a14:foregroundMark x1="42775" y1="74240" x2="59971" y2="78148"/>
                        <a14:foregroundMark x1="70809" y1="41245" x2="68786" y2="50941"/>
                        <a14:foregroundMark x1="68786" y1="50941" x2="69509" y2="60926"/>
                        <a14:foregroundMark x1="69509" y1="60926" x2="69509" y2="60926"/>
                        <a14:foregroundMark x1="59971" y1="45441" x2="67775" y2="62229"/>
                        <a14:foregroundMark x1="63873" y1="30246" x2="81936" y2="50796"/>
                        <a14:foregroundMark x1="81936" y1="50796" x2="81936" y2="50796"/>
                        <a14:foregroundMark x1="56214" y1="26339" x2="71821" y2="31259"/>
                        <a14:foregroundMark x1="71821" y1="31259" x2="69798" y2="27641"/>
                        <a14:foregroundMark x1="52312" y1="32272" x2="26590" y2="44139"/>
                        <a14:foregroundMark x1="26590" y1="44139" x2="26301" y2="44139"/>
                        <a14:foregroundMark x1="30925" y1="31983" x2="17630" y2="49059"/>
                        <a14:foregroundMark x1="17630" y1="49059" x2="19364" y2="53690"/>
                        <a14:foregroundMark x1="6214" y1="30970" x2="2754" y2="40637"/>
                        <a14:foregroundMark x1="3012" y1="55883" x2="5636" y2="66860"/>
                        <a14:foregroundMark x1="5636" y1="66860" x2="11127" y2="74530"/>
                        <a14:foregroundMark x1="4624" y1="41534" x2="2876" y2="47863"/>
                        <a14:foregroundMark x1="1816" y1="57288" x2="3613" y2="61360"/>
                        <a14:foregroundMark x1="33526" y1="40232" x2="36127" y2="28365"/>
                        <a14:foregroundMark x1="61850" y1="41534" x2="51012" y2="33140"/>
                        <a14:foregroundMark x1="51012" y1="33140" x2="33382" y2="29088"/>
                        <a14:foregroundMark x1="33382" y1="29088" x2="28324" y2="29378"/>
                        <a14:foregroundMark x1="34827" y1="29667" x2="58526" y2="44428"/>
                        <a14:foregroundMark x1="61561" y1="29957" x2="70087" y2="46454"/>
                        <a14:backgroundMark x1="26012" y1="1592" x2="8237" y2="6223"/>
                        <a14:backgroundMark x1="1590" y1="30680" x2="5491" y2="19392"/>
                        <a14:backgroundMark x1="5491" y1="19392" x2="17052" y2="4631"/>
                        <a14:backgroundMark x1="17052" y1="4631" x2="30636" y2="289"/>
                        <a14:backgroundMark x1="289" y1="40232" x2="578" y2="57308"/>
                      </a14:backgroundRemoval>
                    </a14:imgEffect>
                  </a14:imgLayer>
                </a14:imgProps>
              </a:ext>
            </a:extLst>
          </a:blip>
          <a:stretch>
            <a:fillRect/>
          </a:stretch>
        </p:blipFill>
        <p:spPr>
          <a:xfrm>
            <a:off x="7206629" y="1010653"/>
            <a:ext cx="4877088" cy="4870040"/>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742506" cy="5120640"/>
          </a:xfrm>
        </p:spPr>
        <p:txBody>
          <a:bodyPr>
            <a:normAutofit/>
          </a:bodyPr>
          <a:lstStyle/>
          <a:p>
            <a:pPr marL="514350" lvl="0" indent="-514350">
              <a:buFont typeface="+mj-lt"/>
              <a:buAutoNum type="arabicPeriod"/>
            </a:pPr>
            <a:r>
              <a:rPr lang="en-US" sz="2800" dirty="0"/>
              <a:t>Before you start this lesson, what are your initial thoughts on climate change?</a:t>
            </a:r>
          </a:p>
          <a:p>
            <a:pPr marL="514350" lvl="0" indent="-514350">
              <a:buFont typeface="+mj-lt"/>
              <a:buAutoNum type="arabicPeriod"/>
            </a:pPr>
            <a:r>
              <a:rPr lang="en-US" sz="2800" dirty="0"/>
              <a:t>What is the difference between weather and climate?</a:t>
            </a:r>
          </a:p>
          <a:p>
            <a:pPr marL="514350" lvl="0" indent="-514350">
              <a:buFont typeface="+mj-lt"/>
              <a:buAutoNum type="arabicPeriod"/>
            </a:pPr>
            <a:r>
              <a:rPr lang="en-US" sz="2800" dirty="0"/>
              <a:t>What has happened in the last 150 years to cause the climate to have higher average temperatures?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Climate, Health, </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283792" cy="5582960"/>
          </a:xfrm>
        </p:spPr>
        <p:txBody>
          <a:bodyPr anchor="t">
            <a:normAutofit/>
          </a:bodyPr>
          <a:lstStyle/>
          <a:p>
            <a:pPr marL="0" indent="0">
              <a:buNone/>
            </a:pPr>
            <a:r>
              <a:rPr lang="en-US" sz="2600" b="1" dirty="0"/>
              <a:t>Effects of Climate Change on Health</a:t>
            </a:r>
          </a:p>
          <a:p>
            <a:r>
              <a:rPr lang="en-US" sz="2600" dirty="0">
                <a:solidFill>
                  <a:schemeClr val="accent1"/>
                </a:solidFill>
              </a:rPr>
              <a:t>Temperature Extremes: </a:t>
            </a:r>
            <a:r>
              <a:rPr lang="en-US" sz="2600" dirty="0"/>
              <a:t>more heat-related deaths and medical visits for cardiovascular, kidney, &amp; respiratory disorders</a:t>
            </a:r>
          </a:p>
          <a:p>
            <a:r>
              <a:rPr lang="en-US" sz="2600" dirty="0">
                <a:solidFill>
                  <a:schemeClr val="accent1"/>
                </a:solidFill>
              </a:rPr>
              <a:t>Floods: </a:t>
            </a:r>
            <a:r>
              <a:rPr lang="en-US" sz="2600" dirty="0"/>
              <a:t>increased drowning deaths and higher exposures to mold and waterborne diseases</a:t>
            </a:r>
          </a:p>
          <a:p>
            <a:r>
              <a:rPr lang="en-US" sz="2600" dirty="0">
                <a:solidFill>
                  <a:schemeClr val="accent1"/>
                </a:solidFill>
              </a:rPr>
              <a:t>Wildfires: </a:t>
            </a:r>
            <a:r>
              <a:rPr lang="en-US" sz="2600" dirty="0"/>
              <a:t>poor air quality increases respiratory and cardiovascular issues like asthma and COPD</a:t>
            </a:r>
          </a:p>
          <a:p>
            <a:r>
              <a:rPr lang="en-US" sz="2600" dirty="0">
                <a:solidFill>
                  <a:schemeClr val="accent1"/>
                </a:solidFill>
              </a:rPr>
              <a:t>Air Pollution: </a:t>
            </a:r>
            <a:r>
              <a:rPr lang="en-US" sz="2600" dirty="0"/>
              <a:t>exposure to particulate matter and ozone increases hospitalizations and deaths for respiratory diseases like asthma</a:t>
            </a:r>
          </a:p>
          <a:p>
            <a:r>
              <a:rPr lang="en-US" sz="2600" dirty="0">
                <a:solidFill>
                  <a:schemeClr val="accent1"/>
                </a:solidFill>
              </a:rPr>
              <a:t>Allergens and Pollen: </a:t>
            </a:r>
            <a:r>
              <a:rPr lang="en-US" sz="2600" dirty="0"/>
              <a:t>longer growing seasons mean more pollen and increased allergy rates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Climate, Health, </a:t>
            </a:r>
            <a:br>
              <a:rPr lang="en-US" dirty="0"/>
            </a:br>
            <a:r>
              <a:rPr lang="en-US" dirty="0"/>
              <a:t>and CDC </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590988" cy="5272349"/>
          </a:xfrm>
        </p:spPr>
        <p:txBody>
          <a:bodyPr anchor="t">
            <a:normAutofit/>
          </a:bodyPr>
          <a:lstStyle/>
          <a:p>
            <a:pPr marL="0" indent="0">
              <a:buNone/>
            </a:pPr>
            <a:r>
              <a:rPr lang="en-US" sz="2600" b="1" dirty="0"/>
              <a:t>Effects of Climate Change on Health</a:t>
            </a:r>
          </a:p>
          <a:p>
            <a:r>
              <a:rPr lang="en-US" sz="2600" dirty="0">
                <a:solidFill>
                  <a:schemeClr val="accent1"/>
                </a:solidFill>
              </a:rPr>
              <a:t>Food Security: </a:t>
            </a:r>
            <a:r>
              <a:rPr lang="en-US" sz="2600" dirty="0"/>
              <a:t>changing climate and more severe weather leads to declining crop yields and less food produced; prices rise and more people go hungry</a:t>
            </a:r>
          </a:p>
          <a:p>
            <a:r>
              <a:rPr lang="en-US" sz="2600" dirty="0">
                <a:solidFill>
                  <a:schemeClr val="accent1"/>
                </a:solidFill>
              </a:rPr>
              <a:t>Disease Carried by Vectors: </a:t>
            </a:r>
            <a:r>
              <a:rPr lang="en-US" sz="2600" dirty="0"/>
              <a:t>disease-carrying organisms like mosquitoes can move into new areas </a:t>
            </a:r>
          </a:p>
          <a:p>
            <a:r>
              <a:rPr lang="en-US" sz="2600" dirty="0">
                <a:solidFill>
                  <a:schemeClr val="accent1"/>
                </a:solidFill>
              </a:rPr>
              <a:t>Mental Heath and Stress-Related Disorders: </a:t>
            </a:r>
            <a:r>
              <a:rPr lang="en-US" sz="2600" dirty="0"/>
              <a:t>higher rates of poor mental health following climate-related disaster events like floods, hurricanes, and wildfires</a:t>
            </a:r>
          </a:p>
          <a:p>
            <a:r>
              <a:rPr lang="en-US" sz="2600" dirty="0">
                <a:solidFill>
                  <a:schemeClr val="accent1"/>
                </a:solidFill>
              </a:rPr>
              <a:t>Food and Waterborne Diarrheal Diseases: </a:t>
            </a:r>
            <a:r>
              <a:rPr lang="en-US" sz="2600" dirty="0"/>
              <a:t>higher rates of foodborne and waterborne illnesses due to higher temperatures and extreme rainfall events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9458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Climate, Health, </a:t>
            </a:r>
            <a:br>
              <a:rPr lang="en-US" dirty="0"/>
            </a:br>
            <a:r>
              <a:rPr lang="en-US" dirty="0"/>
              <a:t>and CDC  </a:t>
            </a:r>
          </a:p>
        </p:txBody>
      </p:sp>
      <p:sp>
        <p:nvSpPr>
          <p:cNvPr id="7" name="Content Placeholder 6">
            <a:extLst>
              <a:ext uri="{FF2B5EF4-FFF2-40B4-BE49-F238E27FC236}">
                <a16:creationId xmlns:a16="http://schemas.microsoft.com/office/drawing/2014/main" id="{85A822C5-3DC9-4FE7-AE2B-5BC3DBEB45B7}"/>
              </a:ext>
            </a:extLst>
          </p:cNvPr>
          <p:cNvSpPr>
            <a:spLocks noGrp="1"/>
          </p:cNvSpPr>
          <p:nvPr>
            <p:ph sz="half" idx="1"/>
          </p:nvPr>
        </p:nvSpPr>
        <p:spPr>
          <a:xfrm>
            <a:off x="3739575" y="385011"/>
            <a:ext cx="3992719" cy="6272463"/>
          </a:xfrm>
        </p:spPr>
        <p:txBody>
          <a:bodyPr>
            <a:normAutofit/>
          </a:bodyPr>
          <a:lstStyle/>
          <a:p>
            <a:pPr marL="0" indent="0">
              <a:buNone/>
            </a:pPr>
            <a:r>
              <a:rPr lang="en-US" sz="2400" b="1" dirty="0"/>
              <a:t>Building Resistance Against Climate Effects (BRACE)</a:t>
            </a:r>
          </a:p>
          <a:p>
            <a:pPr marL="223838" indent="-223838">
              <a:buFont typeface="+mj-lt"/>
              <a:buAutoNum type="arabicPeriod"/>
            </a:pPr>
            <a:r>
              <a:rPr lang="en-US" sz="2400" dirty="0"/>
              <a:t>Identify the severity of climate impacts and vulnerable populations.</a:t>
            </a:r>
          </a:p>
          <a:p>
            <a:pPr marL="223838" indent="-223838">
              <a:buFont typeface="+mj-lt"/>
              <a:buAutoNum type="arabicPeriod"/>
            </a:pPr>
            <a:r>
              <a:rPr lang="en-US" sz="2400" dirty="0"/>
              <a:t>Determine the effects of </a:t>
            </a:r>
            <a:br>
              <a:rPr lang="en-US" sz="2400" dirty="0"/>
            </a:br>
            <a:r>
              <a:rPr lang="en-US" sz="2400" dirty="0"/>
              <a:t>climate change. </a:t>
            </a:r>
          </a:p>
          <a:p>
            <a:pPr marL="223838" indent="-223838">
              <a:buFont typeface="+mj-lt"/>
              <a:buAutoNum type="arabicPeriod"/>
            </a:pPr>
            <a:r>
              <a:rPr lang="en-US" sz="2400" dirty="0"/>
              <a:t>Design interventions for</a:t>
            </a:r>
            <a:br>
              <a:rPr lang="en-US" sz="2400" dirty="0"/>
            </a:br>
            <a:r>
              <a:rPr lang="en-US" sz="2400" dirty="0"/>
              <a:t>the health impacts of greatest concern.</a:t>
            </a:r>
          </a:p>
          <a:p>
            <a:pPr marL="223838" indent="-223838">
              <a:buFont typeface="+mj-lt"/>
              <a:buAutoNum type="arabicPeriod"/>
            </a:pPr>
            <a:r>
              <a:rPr lang="en-US" sz="2400" dirty="0"/>
              <a:t>Distribute a written plan</a:t>
            </a:r>
            <a:br>
              <a:rPr lang="en-US" sz="2400" dirty="0"/>
            </a:br>
            <a:r>
              <a:rPr lang="en-US" sz="2400" dirty="0"/>
              <a:t>for implementation.</a:t>
            </a:r>
          </a:p>
          <a:p>
            <a:pPr marL="223838" indent="-223838">
              <a:buFont typeface="+mj-lt"/>
              <a:buAutoNum type="arabicPeriod"/>
            </a:pPr>
            <a:r>
              <a:rPr lang="en-US" sz="2400" dirty="0"/>
              <a:t>Evaluate the effectiveness and edit plan.</a:t>
            </a:r>
          </a:p>
        </p:txBody>
      </p:sp>
      <p:pic>
        <p:nvPicPr>
          <p:cNvPr id="10" name="Content Placeholder 4" descr="Diagram showing the steps for BRACE: Building Resistance Against Climate Effects.">
            <a:extLst>
              <a:ext uri="{FF2B5EF4-FFF2-40B4-BE49-F238E27FC236}">
                <a16:creationId xmlns:a16="http://schemas.microsoft.com/office/drawing/2014/main" id="{2BC9E2ED-6EDF-4B13-B81B-A83B07B0F44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76322" y="868680"/>
            <a:ext cx="5080000" cy="5080000"/>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804528" cy="5120640"/>
          </a:xfrm>
        </p:spPr>
        <p:txBody>
          <a:bodyPr>
            <a:normAutofit/>
          </a:bodyPr>
          <a:lstStyle/>
          <a:p>
            <a:pPr marL="514350" lvl="0" indent="-514350">
              <a:buFont typeface="+mj-lt"/>
              <a:buAutoNum type="arabicPeriod"/>
            </a:pPr>
            <a:r>
              <a:rPr lang="en-US" sz="2800" dirty="0"/>
              <a:t>Which people around the world will be most vulnerable to the health effects of climate change? Why?</a:t>
            </a:r>
          </a:p>
          <a:p>
            <a:pPr marL="514350" lvl="0" indent="-514350">
              <a:buFont typeface="+mj-lt"/>
              <a:buAutoNum type="arabicPeriod"/>
            </a:pPr>
            <a:r>
              <a:rPr lang="en-US" sz="2800" dirty="0"/>
              <a:t>In your community, which of the nine health effects of climate change presented do you think will have the greatest impact?</a:t>
            </a:r>
          </a:p>
          <a:p>
            <a:pPr marL="514350" lvl="0" indent="-514350">
              <a:buFont typeface="+mj-lt"/>
              <a:buAutoNum type="arabicPeriod"/>
            </a:pPr>
            <a:r>
              <a:rPr lang="en-US" sz="2800" dirty="0"/>
              <a:t>CDC’s BRACE framework is designed to help cities prepare for climate change instead of just reacting to it. What are some barriers or challenges that might make this process difficult?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descr="Screen capture showing a clip from the video “Climate Change and Your Health” on YouTube.">
            <a:hlinkClick r:id="" action="ppaction://media"/>
            <a:extLst>
              <a:ext uri="{FF2B5EF4-FFF2-40B4-BE49-F238E27FC236}">
                <a16:creationId xmlns:a16="http://schemas.microsoft.com/office/drawing/2014/main" id="{7F646C34-2CF6-40EF-92DA-DB95B1A346A7}"/>
              </a:ext>
            </a:extLst>
          </p:cNvPr>
          <p:cNvPicPr>
            <a:picLocks noRot="1" noChangeAspect="1"/>
          </p:cNvPicPr>
          <p:nvPr>
            <a:videoFile r:link="rId1"/>
          </p:nvPr>
        </p:nvPicPr>
        <p:blipFill>
          <a:blip r:embed="rId4"/>
          <a:stretch>
            <a:fillRect/>
          </a:stretch>
        </p:blipFill>
        <p:spPr>
          <a:xfrm>
            <a:off x="4100805" y="818148"/>
            <a:ext cx="7520579" cy="4249127"/>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63718" y="5067275"/>
            <a:ext cx="3557666" cy="468368"/>
          </a:xfrm>
        </p:spPr>
        <p:txBody>
          <a:bodyPr>
            <a:noAutofit/>
          </a:bodyPr>
          <a:lstStyle/>
          <a:p>
            <a:pPr marL="0" indent="0">
              <a:buNone/>
            </a:pPr>
            <a:r>
              <a:rPr lang="en-US" dirty="0">
                <a:solidFill>
                  <a:schemeClr val="tx1"/>
                </a:solidFill>
                <a:hlinkClick r:id="rId5"/>
              </a:rPr>
              <a:t>https://youtu.be/yUmwA-GjE1Q</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531BD6-B922-454C-A433-0744AFF32838}">
  <ds:schemaRef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5209fd75-7a81-4168-b980-79f8c369b5ef"/>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DDCBDF-21DA-465A-B361-B8DF177941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1791</TotalTime>
  <Words>4077</Words>
  <Application>Microsoft Office PowerPoint</Application>
  <PresentationFormat>Widescreen</PresentationFormat>
  <Paragraphs>247</Paragraphs>
  <Slides>16</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Corbel</vt:lpstr>
      <vt:lpstr>Symbol</vt:lpstr>
      <vt:lpstr>Wingdings 2</vt:lpstr>
      <vt:lpstr>Frame</vt:lpstr>
      <vt:lpstr>Climate Change &amp; Health</vt:lpstr>
      <vt:lpstr>Terms to Know</vt:lpstr>
      <vt:lpstr>Understanding Climate Change</vt:lpstr>
      <vt:lpstr>Think About It</vt:lpstr>
      <vt:lpstr>Climate, Health,  and CDC</vt:lpstr>
      <vt:lpstr>Climate, Health,  and CDC </vt:lpstr>
      <vt:lpstr>Climate, Health,  and CDC  </vt:lpstr>
      <vt:lpstr>Think About It </vt:lpstr>
      <vt:lpstr>From the Expert</vt:lpstr>
      <vt:lpstr>Think About It  </vt:lpstr>
      <vt:lpstr>Give it a Try</vt:lpstr>
      <vt:lpstr>Use the Scientific Method</vt:lpstr>
      <vt:lpstr>Give it a Try </vt:lpstr>
      <vt:lpstr>Give it a Try  </vt:lpstr>
      <vt:lpstr>Give it a Try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&amp; Health - Slides</dc:title>
  <dc:creator>CDC Museum Public Health Academy</dc:creator>
  <cp:lastModifiedBy>Connor Peck</cp:lastModifiedBy>
  <cp:revision>2</cp:revision>
  <cp:lastPrinted>2021-09-03T14:53:05Z</cp:lastPrinted>
  <dcterms:created xsi:type="dcterms:W3CDTF">2021-01-13T22:46:39Z</dcterms:created>
  <dcterms:modified xsi:type="dcterms:W3CDTF">2022-08-12T13:03:16Z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