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5"/>
  </p:notesMasterIdLst>
  <p:sldIdLst>
    <p:sldId id="605" r:id="rId5"/>
    <p:sldId id="322" r:id="rId6"/>
    <p:sldId id="593" r:id="rId7"/>
    <p:sldId id="598" r:id="rId8"/>
    <p:sldId id="430" r:id="rId9"/>
    <p:sldId id="556" r:id="rId10"/>
    <p:sldId id="592" r:id="rId11"/>
    <p:sldId id="535" r:id="rId12"/>
    <p:sldId id="595" r:id="rId13"/>
    <p:sldId id="577" r:id="rId14"/>
    <p:sldId id="600" r:id="rId15"/>
    <p:sldId id="538" r:id="rId16"/>
    <p:sldId id="596" r:id="rId17"/>
    <p:sldId id="590" r:id="rId18"/>
    <p:sldId id="601" r:id="rId19"/>
    <p:sldId id="603" r:id="rId20"/>
    <p:sldId id="602" r:id="rId21"/>
    <p:sldId id="574" r:id="rId22"/>
    <p:sldId id="573" r:id="rId23"/>
    <p:sldId id="604"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5D73E-2C5E-3271-C759-5BA4CBC68051}" name="Andujar, Ashley (CDC/DDPHSIS/CGH/OD)" initials="AA(" userId="S::whj4@cdc.gov::42aa5eaa-3514-4f9e-b5d6-a03001e55113" providerId="AD"/>
  <p188:author id="{46493A44-E4F9-9A55-A7A7-2BC1E5310015}" name="Brinsley-Rainisch, Kristin (CDC/DDID/NCEZID/DHQP)" initials="B(" userId="S::aof4@cdc.gov::5c23f4cd-6ac8-4e98-bcf1-e79ff5be2e29" providerId="AD"/>
  <p188:author id="{74873CA3-183E-6DA5-8DD9-6D3F260CF572}" name="Wilson, Katie (CDC/DDID/NCEZID/DHQP)" initials="W(" userId="S::vvd6@cdc.gov::b37c5cec-f22a-4653-a2f2-bcde195e618a"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76" autoAdjust="0"/>
    <p:restoredTop sz="44534" autoAdjust="0"/>
  </p:normalViewPr>
  <p:slideViewPr>
    <p:cSldViewPr snapToGrid="0">
      <p:cViewPr varScale="1">
        <p:scale>
          <a:sx n="29" d="100"/>
          <a:sy n="29" d="100"/>
        </p:scale>
        <p:origin x="948" y="44"/>
      </p:cViewPr>
      <p:guideLst/>
    </p:cSldViewPr>
  </p:slideViewPr>
  <p:outlineViewPr>
    <p:cViewPr>
      <p:scale>
        <a:sx n="33" d="100"/>
        <a:sy n="33" d="100"/>
      </p:scale>
      <p:origin x="0" y="-7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55C5A0D9-65A8-4CEE-AE95-3E98320E4587}"/>
    <pc:docChg chg="modSld">
      <pc:chgData name="Ponder, Marilyn (CDC/NCEZID/DHQP/OD) (CTR)" userId="3999cd6a-e61a-4ada-a4ca-391c3b117a90" providerId="ADAL" clId="{55C5A0D9-65A8-4CEE-AE95-3E98320E4587}" dt="2024-10-03T18:11:36.808" v="14"/>
      <pc:docMkLst>
        <pc:docMk/>
      </pc:docMkLst>
      <pc:sldChg chg="delCm">
        <pc:chgData name="Ponder, Marilyn (CDC/NCEZID/DHQP/OD) (CTR)" userId="3999cd6a-e61a-4ada-a4ca-391c3b117a90" providerId="ADAL" clId="{55C5A0D9-65A8-4CEE-AE95-3E98320E4587}" dt="2024-10-03T18:11:36.808" v="14"/>
        <pc:sldMkLst>
          <pc:docMk/>
          <pc:sldMk cId="717401334" sldId="538"/>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55C5A0D9-65A8-4CEE-AE95-3E98320E4587}" dt="2024-10-03T18:11:36.808" v="14"/>
              <pc2:cmMkLst xmlns:pc2="http://schemas.microsoft.com/office/powerpoint/2019/9/main/command">
                <pc:docMk/>
                <pc:sldMk cId="717401334" sldId="538"/>
                <pc2:cmMk id="{B395E537-8DC0-4BF3-9B80-7782DC726D82}"/>
              </pc2:cmMkLst>
            </pc226:cmChg>
            <pc226:cmChg xmlns:pc226="http://schemas.microsoft.com/office/powerpoint/2022/06/main/command" chg="del">
              <pc226:chgData name="Ponder, Marilyn (CDC/NCEZID/DHQP/OD) (CTR)" userId="3999cd6a-e61a-4ada-a4ca-391c3b117a90" providerId="ADAL" clId="{55C5A0D9-65A8-4CEE-AE95-3E98320E4587}" dt="2024-10-03T18:11:35.070" v="13"/>
              <pc2:cmMkLst xmlns:pc2="http://schemas.microsoft.com/office/powerpoint/2019/9/main/command">
                <pc:docMk/>
                <pc:sldMk cId="717401334" sldId="538"/>
                <pc2:cmMk id="{11AC2C8A-22E6-4EB7-A372-B93B8F1B4CF4}"/>
              </pc2:cmMkLst>
            </pc226:cmChg>
          </p:ext>
        </pc:extLst>
      </pc:sldChg>
      <pc:sldChg chg="delCm modNotesTx">
        <pc:chgData name="Ponder, Marilyn (CDC/NCEZID/DHQP/OD) (CTR)" userId="3999cd6a-e61a-4ada-a4ca-391c3b117a90" providerId="ADAL" clId="{55C5A0D9-65A8-4CEE-AE95-3E98320E4587}" dt="2024-10-03T18:11:30.974" v="12"/>
        <pc:sldMkLst>
          <pc:docMk/>
          <pc:sldMk cId="3541028649" sldId="600"/>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55C5A0D9-65A8-4CEE-AE95-3E98320E4587}" dt="2024-10-03T18:11:30.974" v="12"/>
              <pc2:cmMkLst xmlns:pc2="http://schemas.microsoft.com/office/powerpoint/2019/9/main/command">
                <pc:docMk/>
                <pc:sldMk cId="3541028649" sldId="600"/>
                <pc2:cmMk id="{90807C5D-FA80-439F-954B-2D0EDF6184B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61EA2-A884-4A9D-801D-FC9AA1452D46}"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D63B1-F1C8-482F-A128-3E44990E723D}" type="slidenum">
              <a:rPr lang="en-US" smtClean="0"/>
              <a:t>‹#›</a:t>
            </a:fld>
            <a:endParaRPr lang="en-US"/>
          </a:p>
        </p:txBody>
      </p:sp>
    </p:spTree>
    <p:extLst>
      <p:ext uri="{BB962C8B-B14F-4D97-AF65-F5344CB8AC3E}">
        <p14:creationId xmlns:p14="http://schemas.microsoft.com/office/powerpoint/2010/main" val="1320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78959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Intended Audience: This presentation focuses on what </a:t>
            </a:r>
            <a:r>
              <a:rPr lang="en-US" sz="1200" b="1" i="1" kern="1200" dirty="0">
                <a:solidFill>
                  <a:schemeClr val="tx1"/>
                </a:solidFill>
                <a:effectLst/>
                <a:latin typeface="+mn-lt"/>
                <a:ea typeface="+mn-ea"/>
                <a:cs typeface="+mn-cs"/>
              </a:rPr>
              <a:t>facilities management staff </a:t>
            </a:r>
            <a:r>
              <a:rPr lang="en-US" sz="1200" i="1" kern="1200" dirty="0">
                <a:solidFill>
                  <a:schemeClr val="tx1"/>
                </a:solidFill>
                <a:effectLst/>
                <a:latin typeface="+mn-lt"/>
                <a:ea typeface="+mn-ea"/>
                <a:cs typeface="+mn-cs"/>
              </a:rPr>
              <a:t>should know about environmental cleaning and disinfection in the context of Marburg virus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you might need to adjust the sample script below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Estimated time with audience participation</a:t>
            </a:r>
            <a:r>
              <a:rPr lang="en-US" sz="1200" i="1" kern="1200" dirty="0">
                <a:solidFill>
                  <a:schemeClr val="tx1"/>
                </a:solidFill>
                <a:effectLst/>
                <a:latin typeface="+mn-lt"/>
                <a:ea typeface="+mn-ea"/>
                <a:cs typeface="+mn-cs"/>
              </a:rPr>
              <a:t>: Approximately 15-20 minutes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Welcome! Today we'll be focusing on the role of management in environmental cleaning and disinfection in the context of Marburg virus disease.</a:t>
            </a:r>
          </a:p>
          <a:p>
            <a:endParaRPr lang="en-US" dirty="0"/>
          </a:p>
        </p:txBody>
      </p:sp>
      <p:sp>
        <p:nvSpPr>
          <p:cNvPr id="4" name="Slide Number Placeholder 3"/>
          <p:cNvSpPr>
            <a:spLocks noGrp="1"/>
          </p:cNvSpPr>
          <p:nvPr>
            <p:ph type="sldNum" sz="quarter" idx="5"/>
          </p:nvPr>
        </p:nvSpPr>
        <p:spPr/>
        <p:txBody>
          <a:bodyPr/>
          <a:lstStyle/>
          <a:p>
            <a:fld id="{AF8D63B1-F1C8-482F-A128-3E44990E723D}" type="slidenum">
              <a:rPr lang="en-US" smtClean="0"/>
              <a:t>1</a:t>
            </a:fld>
            <a:endParaRPr lang="en-US"/>
          </a:p>
        </p:txBody>
      </p:sp>
    </p:spTree>
    <p:extLst>
      <p:ext uri="{BB962C8B-B14F-4D97-AF65-F5344CB8AC3E}">
        <p14:creationId xmlns:p14="http://schemas.microsoft.com/office/powerpoint/2010/main" val="153067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When performing environmental cleaning in the context of Marburg virus disease, appropriate personal protective equipment, also called PPE, is needed to protect from exposure to infectious agents.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performing environmental cleaning should always wear double gloves – an outer pair of thick, rubber gloves for protection from the chemicals used to clean and disinfect, and an inner pair of gloves to assist when removing PPE. To protect the body, they should wear a gown or coverall and an apron. To protect eyes, nose, and mouth, they should wear a face mask with a face shield or a face mask with goggles. If staff find that face masks collapse from getting soaked with sweat, they can wear a respirator in place of the face mask. The structure of the respirator will prevent this problem and also provide proper protection. </a:t>
            </a:r>
            <a:r>
              <a:rPr lang="en-US" b="0" i="0" dirty="0"/>
              <a:t>Rubber boots or shoe covers and a head cover should also be worn.</a:t>
            </a:r>
          </a:p>
          <a:p>
            <a:endParaRPr lang="en-US" dirty="0"/>
          </a:p>
          <a:p>
            <a:r>
              <a:rPr lang="en-US" dirty="0"/>
              <a:t>You can learn more about PPE from the PPE-focused sessions found at the CDC web page https://www.cdc.gov/vhf/marburg/non-us/global-ipc.html.</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02834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Materials that your facility will need to have on hand for environmental cleaning and disinfection include clean water, soap, and disinfectant such as </a:t>
            </a:r>
            <a:r>
              <a:rPr lang="en-US" dirty="0" err="1"/>
              <a:t>Jik</a:t>
            </a:r>
            <a:r>
              <a:rPr lang="en-US" dirty="0"/>
              <a:t> or HTH. </a:t>
            </a:r>
            <a:r>
              <a:rPr lang="en-US"/>
              <a:t>You’ll </a:t>
            </a:r>
            <a:r>
              <a:rPr lang="en-US" dirty="0"/>
              <a:t>need a 0.5% chlorine solution. You’ll also need </a:t>
            </a:r>
          </a:p>
          <a:p>
            <a:pPr marL="171450" indent="-171450">
              <a:buFont typeface="Arial" panose="020B0604020202020204" pitchFamily="34" charset="0"/>
              <a:buChar char="•"/>
            </a:pPr>
            <a:r>
              <a:rPr lang="en-US" dirty="0"/>
              <a:t>small buckets or containers for surfaces and buckets or trolleys for floors,</a:t>
            </a:r>
          </a:p>
          <a:p>
            <a:pPr marL="171450" indent="-171450">
              <a:buFont typeface="Arial" panose="020B0604020202020204" pitchFamily="34" charset="0"/>
              <a:buChar char="•"/>
            </a:pPr>
            <a:r>
              <a:rPr lang="en-US" dirty="0"/>
              <a:t>cleaning cloths, </a:t>
            </a:r>
          </a:p>
          <a:p>
            <a:pPr marL="171450" indent="-171450">
              <a:buFont typeface="Arial" panose="020B0604020202020204" pitchFamily="34" charset="0"/>
              <a:buChar char="•"/>
            </a:pPr>
            <a:r>
              <a:rPr lang="en-US" dirty="0"/>
              <a:t>and either squeegees with handles or mops.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809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cs typeface="Times New Roman" panose="02020603050405020304" pitchFamily="18" charset="0"/>
              </a:rPr>
              <a:t>Script</a:t>
            </a:r>
            <a:r>
              <a:rPr lang="en-US" sz="1200" dirty="0">
                <a:effectLst/>
                <a:latin typeface="Calibri" panose="020F0502020204030204" pitchFamily="34" charset="0"/>
                <a:cs typeface="Times New Roman" panose="02020603050405020304" pitchFamily="18" charset="0"/>
              </a:rPr>
              <a:t>:</a:t>
            </a:r>
          </a:p>
          <a:p>
            <a:r>
              <a:rPr lang="en-US" dirty="0"/>
              <a:t>When using chlorine solutions for environmental cleaning in Marburg virus disease isolation areas, a concentration of 0.5%, sometimes called “strong chlorine”, is needed for hard surfaces such as floors, counters, and bed rails. The contact time of chlorine is 10 minutes. This is how long chlorine needs to be on a surface to kill the microorganisms. The surface should be sufficiently wet for 10 minutes to make sure there is enough time to disinfect. </a:t>
            </a:r>
          </a:p>
          <a:p>
            <a:endParaRPr lang="en-US" dirty="0"/>
          </a:p>
          <a:p>
            <a:r>
              <a:rPr lang="en-US" dirty="0"/>
              <a:t>Note that WHO suggests that soiled linens be safely disposed of as infectious waste using incineration (as opposed to disinfection or decontamination).</a:t>
            </a:r>
          </a:p>
          <a:p>
            <a:endParaRPr lang="en-US" dirty="0"/>
          </a:p>
          <a:p>
            <a:r>
              <a:rPr lang="en-US" dirty="0"/>
              <a:t>Chlorine should never be sprayed, especially on people. This includes direct spraying, disinfectant tunnels, or any other “creative” solutions because of potential adverse health effects which we’ll discuss on another slide. When cleaning surfaces with chlorine, wiping is preferred over spraying.</a:t>
            </a:r>
          </a:p>
          <a:p>
            <a:endParaRPr lang="en-US" dirty="0"/>
          </a:p>
          <a:p>
            <a:r>
              <a:rPr lang="en-US" i="1" dirty="0"/>
              <a:t>Further reading:</a:t>
            </a:r>
          </a:p>
          <a:p>
            <a:r>
              <a:rPr lang="en-US" i="1" dirty="0">
                <a:hlinkClick r:id="rId3"/>
              </a:rPr>
              <a:t>Deliberate exposure of humans to chlorine-the aftermath of Ebola in West Africa - PubMed (nih.gov)</a:t>
            </a:r>
            <a:endParaRPr lang="en-US" i="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35388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effectLst/>
                <a:latin typeface="Calibri" panose="020F0502020204030204" pitchFamily="34" charset="0"/>
                <a:cs typeface="Times New Roman" panose="02020603050405020304" pitchFamily="18" charset="0"/>
              </a:rPr>
              <a:t>Script</a:t>
            </a:r>
            <a:r>
              <a:rPr lang="en-US" sz="1200">
                <a:effectLst/>
                <a:latin typeface="Calibri" panose="020F0502020204030204" pitchFamily="34" charset="0"/>
                <a:cs typeface="Times New Roman" panose="02020603050405020304" pitchFamily="18" charset="0"/>
              </a:rPr>
              <a:t>:</a:t>
            </a:r>
            <a:endParaRPr lang="en-US"/>
          </a:p>
          <a:p>
            <a:r>
              <a:rPr lang="en-US"/>
              <a:t>The power of chlorine to disinfect is reduced over time, when exposed to sunlight, or when mixed with organic matter, so it needs to be made fresh everyday and stored in closed buckets away from sunlight. Remember that before disinfecting with chlorine, items should be cleaned with soap and water first to remove organic material from surfaces. Dirty cloths shouldn’t be dipped into chlorine buckets.</a:t>
            </a:r>
          </a:p>
          <a:p>
            <a:endParaRPr lang="en-US"/>
          </a:p>
        </p:txBody>
      </p:sp>
      <p:sp>
        <p:nvSpPr>
          <p:cNvPr id="4" name="Slide Number Placeholder 3"/>
          <p:cNvSpPr>
            <a:spLocks noGrp="1"/>
          </p:cNvSpPr>
          <p:nvPr>
            <p:ph type="sldNum" sz="quarter" idx="5"/>
          </p:nvPr>
        </p:nvSpPr>
        <p:spPr/>
        <p:txBody>
          <a:bodyPr/>
          <a:lstStyle/>
          <a:p>
            <a:fld id="{AF8D63B1-F1C8-482F-A128-3E44990E723D}" type="slidenum">
              <a:rPr lang="en-US" smtClean="0"/>
              <a:t>13</a:t>
            </a:fld>
            <a:endParaRPr lang="en-US"/>
          </a:p>
        </p:txBody>
      </p:sp>
    </p:spTree>
    <p:extLst>
      <p:ext uri="{BB962C8B-B14F-4D97-AF65-F5344CB8AC3E}">
        <p14:creationId xmlns:p14="http://schemas.microsoft.com/office/powerpoint/2010/main" val="394853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800" i="1" dirty="0">
                <a:effectLst/>
                <a:latin typeface="Calibri"/>
                <a:cs typeface="Calibri"/>
              </a:rPr>
              <a:t>Script</a:t>
            </a:r>
            <a:r>
              <a:rPr lang="en-US" sz="1800" dirty="0">
                <a:effectLst/>
                <a:latin typeface="Calibri"/>
                <a:cs typeface="Calibri"/>
              </a:rPr>
              <a:t>:</a:t>
            </a:r>
          </a:p>
          <a:p>
            <a:r>
              <a:rPr lang="en-US" dirty="0"/>
              <a:t>Chlorine can cause adverse health effects including respiratory problems and burns </a:t>
            </a:r>
            <a:r>
              <a:rPr lang="en-US" b="0" dirty="0"/>
              <a:t>when handled without the proper PPE</a:t>
            </a:r>
            <a:r>
              <a:rPr lang="en-US" dirty="0"/>
              <a:t>. This picture shows a chlorine burn from dunking hands in a bucket of chlorine. The concentration was unknown, and by the time this person could get the rest of her PPE off safely, about 10 minutes, she had chlorine burns on her arms.</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panose="020F0502020204030204" pitchFamily="34" charset="0"/>
                <a:cs typeface="Calibri"/>
              </a:rPr>
              <a:t>Chlorine is also potentially explosive. Calcium hypochlorite may be combustible when mixed with some other types of powdered chlorine. </a:t>
            </a:r>
            <a:r>
              <a:rPr lang="en-US" dirty="0"/>
              <a:t>At an Ebola treatment unit during an Ebola outbreak in West Africa, an explosion happened in a chlorine mixing area, </a:t>
            </a:r>
            <a:r>
              <a:rPr lang="en-US" sz="1200" dirty="0">
                <a:effectLst/>
                <a:latin typeface="Calibri"/>
                <a:ea typeface="Calibri" panose="020F0502020204030204" pitchFamily="34" charset="0"/>
                <a:cs typeface="Calibri"/>
              </a:rPr>
              <a:t>which had two separate types of chlorine present: HTH Granular (Calcium Hypochlorite) and SDIC Powder (Sodium </a:t>
            </a:r>
            <a:r>
              <a:rPr lang="en-US" sz="1200" dirty="0" err="1">
                <a:effectLst/>
                <a:latin typeface="Calibri"/>
                <a:ea typeface="Calibri" panose="020F0502020204030204" pitchFamily="34" charset="0"/>
                <a:cs typeface="Calibri"/>
              </a:rPr>
              <a:t>Dichloroisocyanurate</a:t>
            </a:r>
            <a:r>
              <a:rPr lang="en-US" sz="1200" dirty="0">
                <a:effectLst/>
                <a:latin typeface="Calibri"/>
                <a:ea typeface="Calibri" panose="020F0502020204030204" pitchFamily="34" charset="0"/>
                <a:cs typeface="Calibri"/>
              </a:rPr>
              <a:t>). The blast was strong enough to be heard several hundred meters away, scattered chlorine powder around a wide area, and blew out a nearby tarpaulin 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cs typeface="Calibri"/>
            </a:endParaRPr>
          </a:p>
          <a:p>
            <a:r>
              <a:rPr lang="en-US" dirty="0">
                <a:cs typeface="Calibri"/>
              </a:rPr>
              <a:t>Finally, </a:t>
            </a:r>
            <a:r>
              <a:rPr lang="en-US" b="0" dirty="0">
                <a:cs typeface="Calibri"/>
              </a:rPr>
              <a:t>if</a:t>
            </a:r>
            <a:r>
              <a:rPr lang="en-US" b="1" dirty="0">
                <a:cs typeface="Calibri"/>
              </a:rPr>
              <a:t> </a:t>
            </a:r>
            <a:r>
              <a:rPr lang="en-US" dirty="0">
                <a:cs typeface="Calibri"/>
              </a:rPr>
              <a:t>chlorine is mixed with any other disinfectants or cleaning products, particularly acids and ammonia-based products, there is the potential for the creation of toxic gases, which can cause eye, nose, and throat irritation and other severe reactions.</a:t>
            </a:r>
          </a:p>
          <a:p>
            <a:endParaRPr lang="en-US" dirty="0"/>
          </a:p>
          <a:p>
            <a:r>
              <a:rPr lang="en-US" dirty="0"/>
              <a:t>In sum, always use caution when using chlorine.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412474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talk about managing environmental cleaning activities.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03731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Job aids can help guide the daily workflow for cleaning staff and ultimately become records. They should specify the location cleaned, such as the room or ward; the cleaning session, for example, terminal cleaning; the date; and the name and signature of the cleaning staff.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09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Staff should be trained before working independently, and refresher trainings should be given as needed (such as every six months). Training should be participatory; practical with hands-on learning, demonstrations, and practice; at an appropriate literacy level for the audience; and led by experienced trainers.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348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Reflection</a:t>
            </a:r>
            <a:r>
              <a:rPr lang="en-US" i="1" dirty="0"/>
              <a:t>: </a:t>
            </a:r>
          </a:p>
          <a:p>
            <a:pPr marL="171450" indent="-171450">
              <a:buFont typeface="Arial" panose="020B0604020202020204" pitchFamily="34" charset="0"/>
              <a:buChar char="•"/>
            </a:pPr>
            <a:r>
              <a:rPr lang="en-US" i="1" dirty="0"/>
              <a:t>Encourages participants to apply, analyze, and/or evaluate what they have learned, which helps them to deepen their understanding of the topic </a:t>
            </a:r>
          </a:p>
          <a:p>
            <a:pPr marL="171450" indent="-171450">
              <a:buFont typeface="Arial" panose="020B0604020202020204" pitchFamily="34" charset="0"/>
              <a:buChar char="•"/>
            </a:pPr>
            <a:r>
              <a:rPr lang="en-US" i="1" dirty="0"/>
              <a:t>Allows participants to think about how they’re new learning applies to their previous knowledge or experiences, which helps them better understand and remember the ideas taught</a:t>
            </a:r>
          </a:p>
          <a:p>
            <a:pPr marL="171450" indent="-171450">
              <a:buFont typeface="Arial" panose="020B0604020202020204" pitchFamily="34" charset="0"/>
              <a:buChar char="•"/>
            </a:pPr>
            <a:r>
              <a:rPr lang="en-US" i="1" dirty="0"/>
              <a:t>Allows you to check participants’ comprehension of what has been discussed to see if any topics need to be reviewed</a:t>
            </a:r>
          </a:p>
          <a:p>
            <a:endParaRPr lang="en-US" i="1" dirty="0"/>
          </a:p>
          <a:p>
            <a:r>
              <a:rPr lang="en-US" i="1" dirty="0"/>
              <a:t>Script:</a:t>
            </a:r>
          </a:p>
          <a:p>
            <a:pPr marL="0" indent="0">
              <a:buNone/>
            </a:pPr>
            <a:r>
              <a:rPr lang="en-US" sz="1200" dirty="0">
                <a:solidFill>
                  <a:schemeClr val="bg1"/>
                </a:solidFill>
              </a:rPr>
              <a:t>Now that we’ve discussed environmental cleaning in the context of </a:t>
            </a:r>
            <a:r>
              <a:rPr lang="en-US" dirty="0">
                <a:solidFill>
                  <a:schemeClr val="bg1"/>
                </a:solidFill>
              </a:rPr>
              <a:t>Marburg virus disease</a:t>
            </a:r>
            <a:r>
              <a:rPr lang="en-US" sz="1200" dirty="0">
                <a:solidFill>
                  <a:schemeClr val="bg1"/>
                </a:solidFill>
              </a:rPr>
              <a:t> in general, I’d like to allow you some time to think about how this applies to your facility specifically. Based on what we’ve discussed today, what are three things that could be changed at your facility related to environmental cleaning that would help to better protect cleaning staff and others in your facility from </a:t>
            </a:r>
            <a:r>
              <a:rPr lang="en-US" dirty="0">
                <a:solidFill>
                  <a:schemeClr val="bg1"/>
                </a:solidFill>
              </a:rPr>
              <a:t>Marburg virus disease</a:t>
            </a:r>
            <a:r>
              <a:rPr lang="en-US" sz="1200" dirty="0">
                <a:solidFill>
                  <a:schemeClr val="bg1"/>
                </a:solidFill>
              </a:rPr>
              <a:t>? Consider things such as environmental cleaning principles, PPE needed, appropriate use of chlorine, and staff training.</a:t>
            </a:r>
            <a:endParaRPr lang="en-US" sz="1200" dirty="0">
              <a:solidFill>
                <a:schemeClr val="bg1"/>
              </a:solidFill>
              <a:cs typeface="Calibri"/>
            </a:endParaRPr>
          </a:p>
          <a:p>
            <a:endParaRPr lang="en-US" dirty="0"/>
          </a:p>
          <a:p>
            <a:r>
              <a:rPr lang="en-US" dirty="0"/>
              <a:t>Take a minute to write down or think about the three things (or more!) that you might do differently based on what you learned today.</a:t>
            </a:r>
          </a:p>
          <a:p>
            <a:endParaRPr lang="en-US" dirty="0"/>
          </a:p>
          <a:p>
            <a:r>
              <a:rPr lang="en-US" i="1" dirty="0"/>
              <a:t>[Give participants 1-2 minutes to write down their ideas. After participants are finished, you may ask for volunteers to share their answers, but as this is a personal question, and some might feel embarrassed about what they feel has not been done properly in the past, don’t require anyone to answer in front of the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dirty="0"/>
              <a:t>To wrap up, there are several key ideas that I hope you take away from this session:</a:t>
            </a:r>
          </a:p>
          <a:p>
            <a:r>
              <a:rPr lang="en-US" dirty="0"/>
              <a:t>First, remember that environmental cleaning is crucial for preventing the spread of Marburg virus disease. It protects you and your co-workers and patients. By protecting yourself, you also protect your friends, family, and others in your community.</a:t>
            </a:r>
            <a:endParaRPr lang="en-US" dirty="0">
              <a:cs typeface="Calibri"/>
            </a:endParaRPr>
          </a:p>
          <a:p>
            <a:endParaRPr lang="en-US" dirty="0"/>
          </a:p>
          <a:p>
            <a:pPr>
              <a:lnSpc>
                <a:spcPct val="100000"/>
              </a:lnSpc>
              <a:spcBef>
                <a:spcPts val="1800"/>
              </a:spcBef>
            </a:pPr>
            <a:r>
              <a:rPr lang="en-US" sz="1200" dirty="0"/>
              <a:t>Remember that environmental cleaning involves cleaning and disinfection. Cleaning with soap and water should always happen before disinfection with chlorine.</a:t>
            </a:r>
          </a:p>
          <a:p>
            <a:pPr>
              <a:lnSpc>
                <a:spcPct val="100000"/>
              </a:lnSpc>
              <a:spcBef>
                <a:spcPts val="1800"/>
              </a:spcBef>
            </a:pPr>
            <a:endParaRPr lang="en-US" sz="1200" dirty="0"/>
          </a:p>
          <a:p>
            <a:pPr>
              <a:lnSpc>
                <a:spcPct val="100000"/>
              </a:lnSpc>
              <a:spcBef>
                <a:spcPts val="1800"/>
              </a:spcBef>
            </a:pPr>
            <a:r>
              <a:rPr lang="en-US" sz="1200" dirty="0"/>
              <a:t>Chlorine should never be sprayed on people.</a:t>
            </a:r>
          </a:p>
          <a:p>
            <a:pPr>
              <a:lnSpc>
                <a:spcPct val="100000"/>
              </a:lnSpc>
              <a:spcBef>
                <a:spcPts val="1800"/>
              </a:spcBef>
            </a:pPr>
            <a:endParaRPr lang="en-US" sz="1200" dirty="0"/>
          </a:p>
          <a:p>
            <a:pPr>
              <a:lnSpc>
                <a:spcPct val="100000"/>
              </a:lnSpc>
              <a:spcBef>
                <a:spcPts val="1800"/>
              </a:spcBef>
            </a:pPr>
            <a:r>
              <a:rPr lang="en-US" sz="1200" dirty="0"/>
              <a:t>And finally, staff training and cleaning logs can help manage environmental cleaning activities.</a:t>
            </a:r>
          </a:p>
          <a:p>
            <a:endParaRPr lang="en-US" dirty="0"/>
          </a:p>
        </p:txBody>
      </p:sp>
      <p:sp>
        <p:nvSpPr>
          <p:cNvPr id="4" name="Slide Number Placeholder 3"/>
          <p:cNvSpPr>
            <a:spLocks noGrp="1"/>
          </p:cNvSpPr>
          <p:nvPr>
            <p:ph type="sldNum" sz="quarter" idx="5"/>
          </p:nvPr>
        </p:nvSpPr>
        <p:spPr/>
        <p:txBody>
          <a:bodyPr/>
          <a:lstStyle/>
          <a:p>
            <a:fld id="{AF8D63B1-F1C8-482F-A128-3E44990E723D}" type="slidenum">
              <a:rPr lang="en-US" smtClean="0"/>
              <a:t>19</a:t>
            </a:fld>
            <a:endParaRPr lang="en-US"/>
          </a:p>
        </p:txBody>
      </p:sp>
    </p:spTree>
    <p:extLst>
      <p:ext uri="{BB962C8B-B14F-4D97-AF65-F5344CB8AC3E}">
        <p14:creationId xmlns:p14="http://schemas.microsoft.com/office/powerpoint/2010/main" val="5770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two learning objectives for today.</a:t>
            </a:r>
            <a:r>
              <a:rPr lang="en-US" baseline="0"/>
              <a:t> By the end of our time together today, you should be able to explain why environmental cleaning is important and describe at least three general principles of environmental cleaning.</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Activating</a:t>
            </a:r>
            <a:r>
              <a:rPr lang="en-US" i="1" baseline="0" dirty="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key benefit of working with adult learners is that they likely already have some knowledge or experience related to the topic you are teaching. Activating background knowledge helps participants connect new learning to what they already know and may help them understand new information better. It also helps you, the instructor, to identify gaps in knowledge where you may need to spend extra time or add emphasis while teaching. Use this slide as an opportunity to let participants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1" baseline="0" dirty="0"/>
              <a:t>Script:</a:t>
            </a:r>
          </a:p>
          <a:p>
            <a:r>
              <a:rPr lang="en-US" baseline="0" dirty="0"/>
              <a:t>To get us started today, I have a multiple-choice question for you. What can </a:t>
            </a:r>
            <a:r>
              <a:rPr lang="en-US" dirty="0"/>
              <a:t>Marburg</a:t>
            </a:r>
            <a:r>
              <a:rPr lang="en-US" baseline="0" dirty="0"/>
              <a:t> virus live one? Your options are surfaces such as tables and chairs, medical equipment like thermometers and stethoscopes, and personal protective equipment such as masks, boots, and aprons. More than one of these options might be correct. I’ll give you a minute to think before revealing the answer.</a:t>
            </a:r>
          </a:p>
          <a:p>
            <a:endParaRPr lang="en-US" baseline="0" dirty="0"/>
          </a:p>
          <a:p>
            <a:r>
              <a:rPr lang="en-US" i="1" baseline="0" dirty="0"/>
              <a:t>[Give participants 1-2 minutes to think quietly before revealing the answer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404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Script:</a:t>
            </a:r>
          </a:p>
          <a:p>
            <a:pPr>
              <a:lnSpc>
                <a:spcPct val="90000"/>
              </a:lnSpc>
              <a:spcBef>
                <a:spcPts val="600"/>
              </a:spcBef>
              <a:spcAft>
                <a:spcPts val="200"/>
              </a:spcAft>
            </a:pPr>
            <a:r>
              <a:rPr lang="en-US" i="0" baseline="0" dirty="0"/>
              <a:t>And the answer is: all of these options. </a:t>
            </a:r>
            <a:r>
              <a:rPr lang="en-US" dirty="0"/>
              <a:t>Marburg virus can live on surfaces, medical equipment, and personal protective equipment. If you were to touch one of these surfaces that Marburg virus was living on, and then touch a mucous membrane such as your eyes, nose, or mouth, you could potentially infect yourself with Marburg virus disease.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92764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Script:</a:t>
            </a:r>
          </a:p>
          <a:p>
            <a:r>
              <a:rPr lang="en-US" i="0" baseline="0" dirty="0"/>
              <a:t>That’s why environmental cleaning and disinfection is so important for stopping the spread of </a:t>
            </a:r>
            <a:r>
              <a:rPr lang="en-US" dirty="0"/>
              <a:t>Marburg virus disease</a:t>
            </a:r>
            <a:r>
              <a:rPr lang="en-US" i="0" baseline="0" dirty="0"/>
              <a:t> in healthcare facilities. Let’s begin our discussion of environmental cleaning with an overview of what environmental cleaning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Environmental cleaning is the general term used to refer to cleaning and disinfecting the patient care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Cleaning removes dirt and some germs and is performed with soap and water. Disinfecting kills germs using chemicals such as 0.5% chlorine solution.</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dirty="0"/>
              <a:t>So why is environmental cleaning so important? As we already talked about, Marburg virus can live on surfaces like tables, chairs, and medical equipment. If you touch contaminated surfaces or use contaminated equipment, you can spread Marburg virus disease to yourself and your patients. Appropriate cleaning and disinfection helps prevent the spread of Marburg virus disease in facilities. This protects you, your co-workers, and patients. By keeping yourself safe, you also protect your friends, family, and others you come in contact with in your community.</a:t>
            </a:r>
            <a:endParaRPr lang="en-US" dirty="0">
              <a:cs typeface="Calibri"/>
            </a:endParaRPr>
          </a:p>
        </p:txBody>
      </p:sp>
      <p:sp>
        <p:nvSpPr>
          <p:cNvPr id="4" name="Slide Number Placeholder 3"/>
          <p:cNvSpPr>
            <a:spLocks noGrp="1"/>
          </p:cNvSpPr>
          <p:nvPr>
            <p:ph type="sldNum" sz="quarter" idx="5"/>
          </p:nvPr>
        </p:nvSpPr>
        <p:spPr/>
        <p:txBody>
          <a:bodyPr/>
          <a:lstStyle/>
          <a:p>
            <a:fld id="{AF8D63B1-F1C8-482F-A128-3E44990E723D}" type="slidenum">
              <a:rPr lang="en-US" smtClean="0"/>
              <a:t>7</a:t>
            </a:fld>
            <a:endParaRPr lang="en-US"/>
          </a:p>
        </p:txBody>
      </p:sp>
    </p:spTree>
    <p:extLst>
      <p:ext uri="{BB962C8B-B14F-4D97-AF65-F5344CB8AC3E}">
        <p14:creationId xmlns:p14="http://schemas.microsoft.com/office/powerpoint/2010/main" val="174618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noProof="0" dirty="0"/>
              <a:t>Script</a:t>
            </a:r>
            <a:r>
              <a:rPr lang="en-U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These are some general principles of environmental cleaning. Some of these may sound familiar to you because these principles are not just for cleaning when </a:t>
            </a:r>
            <a:r>
              <a:rPr lang="en-US" dirty="0"/>
              <a:t>Marburg virus </a:t>
            </a:r>
            <a:r>
              <a:rPr lang="en-US" noProof="0" dirty="0"/>
              <a:t>may be present. They are principles that help to generally prevent healthcare-associated infections of many kinds.</a:t>
            </a:r>
            <a:endParaRPr lang="en-US"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First, always clean before disinfecting. When cleaning, organic material left on surfaces should be removed. If that organic material isn’t removed, it can decrease the effectiveness of disinfectants. Soap and water should be used to clean and chlorine to disinfect,. This means soap and water are used first so that chlorine can do its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Cleaning should begin in the cleanest area and move towards the dirtiest area. Isolation areas should always be cleaned last and preferably should have their own cleaning staff and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Cleaning should always happen in a systematic manner (for example, clockwise) to avoid missing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Patient care equipment such as stethoscopes or blood pressure monitors should be cleaned and disinfected between each patient.</a:t>
            </a:r>
            <a:endParaRPr lang="en-US"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And finally, where possible, dedicate cleaning supplies in higher risk areas such as the delivery area or the operating room so that they are not used elsewhere. In the case of </a:t>
            </a:r>
            <a:r>
              <a:rPr lang="en-US" dirty="0"/>
              <a:t>Marburg virus disease</a:t>
            </a:r>
            <a:r>
              <a:rPr lang="en-US" noProof="0" dirty="0"/>
              <a:t>, </a:t>
            </a:r>
            <a:r>
              <a:rPr lang="en-US" b="1" noProof="0" dirty="0"/>
              <a:t>always</a:t>
            </a:r>
            <a:r>
              <a:rPr lang="en-US" noProof="0" dirty="0"/>
              <a:t> dedicate cleaning supplies for </a:t>
            </a:r>
            <a:r>
              <a:rPr lang="en-US" dirty="0"/>
              <a:t>Marburg virus disease</a:t>
            </a:r>
            <a:r>
              <a:rPr lang="en-US" noProof="0" dirty="0"/>
              <a:t> isolation areas so that they’re not used in other patient care areas.</a:t>
            </a:r>
            <a:endParaRPr lang="en-US" noProof="0"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4273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talk about supplies and equipment needed for environmental cleaning.</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404946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3575705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C56-AB64-4069-AAF7-A59C8565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6DF37-F9B2-47D4-B086-4A6175645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1542-AD66-4867-8E3A-D781E35A3A8A}"/>
              </a:ext>
            </a:extLst>
          </p:cNvPr>
          <p:cNvSpPr>
            <a:spLocks noGrp="1"/>
          </p:cNvSpPr>
          <p:nvPr>
            <p:ph type="dt" sz="half" idx="10"/>
          </p:nvPr>
        </p:nvSpPr>
        <p:spPr/>
        <p:txBody>
          <a:bodyPr/>
          <a:lstStyle/>
          <a:p>
            <a:fld id="{01E6BB04-3919-41C9-975D-BBB921C30444}" type="datetimeFigureOut">
              <a:rPr lang="en-US" smtClean="0"/>
              <a:t>10/3/2024</a:t>
            </a:fld>
            <a:endParaRPr lang="en-US"/>
          </a:p>
        </p:txBody>
      </p:sp>
      <p:sp>
        <p:nvSpPr>
          <p:cNvPr id="5" name="Footer Placeholder 4">
            <a:extLst>
              <a:ext uri="{FF2B5EF4-FFF2-40B4-BE49-F238E27FC236}">
                <a16:creationId xmlns:a16="http://schemas.microsoft.com/office/drawing/2014/main" id="{D9C432EC-2E9D-42E2-945E-F83517695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5C2A-F9BB-4C71-9B3F-E87CFE9B2408}"/>
              </a:ext>
            </a:extLst>
          </p:cNvPr>
          <p:cNvSpPr>
            <a:spLocks noGrp="1"/>
          </p:cNvSpPr>
          <p:nvPr>
            <p:ph type="sldNum" sz="quarter" idx="12"/>
          </p:nvPr>
        </p:nvSpPr>
        <p:spPr/>
        <p:txBody>
          <a:bodyPr/>
          <a:lstStyle/>
          <a:p>
            <a:fld id="{60D8421D-84D0-463A-BCCA-9878D2D4F7A0}" type="slidenum">
              <a:rPr lang="en-US" smtClean="0"/>
              <a:t>‹#›</a:t>
            </a:fld>
            <a:endParaRPr lang="en-US"/>
          </a:p>
        </p:txBody>
      </p:sp>
    </p:spTree>
    <p:extLst>
      <p:ext uri="{BB962C8B-B14F-4D97-AF65-F5344CB8AC3E}">
        <p14:creationId xmlns:p14="http://schemas.microsoft.com/office/powerpoint/2010/main" val="2542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3337920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1411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33181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414297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464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977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918546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0011852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1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335519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60" r:id="rId11"/>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A8512F-8536-48C0-66FF-1F1EA420FFF4}"/>
              </a:ext>
            </a:extLst>
          </p:cNvPr>
          <p:cNvSpPr>
            <a:spLocks noGrp="1"/>
          </p:cNvSpPr>
          <p:nvPr>
            <p:ph type="title"/>
          </p:nvPr>
        </p:nvSpPr>
        <p:spPr>
          <a:xfrm>
            <a:off x="1934095" y="2628666"/>
            <a:ext cx="8557442" cy="2266931"/>
          </a:xfrm>
        </p:spPr>
        <p:txBody>
          <a:bodyPr vert="horz" lIns="91440" tIns="45720" rIns="91440" bIns="45720" rtlCol="0" anchor="b" anchorCtr="0">
            <a:normAutofit fontScale="90000"/>
          </a:bodyPr>
          <a:lstStyle/>
          <a:p>
            <a:pPr>
              <a:lnSpc>
                <a:spcPct val="100000"/>
              </a:lnSpc>
            </a:pPr>
            <a:r>
              <a:rPr lang="en-US" sz="4400" dirty="0">
                <a:solidFill>
                  <a:schemeClr val="accent5">
                    <a:lumMod val="75000"/>
                  </a:schemeClr>
                </a:solidFill>
                <a:latin typeface="Calibri"/>
                <a:cs typeface="Calibri"/>
              </a:rPr>
              <a:t>Infection Prevention and Control (IPC) for Marburg Virus Disease (MVD): </a:t>
            </a:r>
            <a:br>
              <a:rPr lang="en-US" sz="4800" dirty="0">
                <a:solidFill>
                  <a:schemeClr val="accent5">
                    <a:lumMod val="75000"/>
                  </a:schemeClr>
                </a:solidFill>
                <a:latin typeface="Calibri"/>
                <a:cs typeface="Calibri"/>
              </a:rPr>
            </a:br>
            <a:r>
              <a:rPr lang="en-US" sz="4000" b="0" dirty="0">
                <a:solidFill>
                  <a:schemeClr val="accent5">
                    <a:lumMod val="75000"/>
                  </a:schemeClr>
                </a:solidFill>
                <a:latin typeface="Calibri Light"/>
                <a:cs typeface="Calibri Light"/>
              </a:rPr>
              <a:t>Environmental Cleaning &amp; Disinfection for Facilities Management</a:t>
            </a:r>
          </a:p>
        </p:txBody>
      </p:sp>
      <p:cxnSp>
        <p:nvCxnSpPr>
          <p:cNvPr id="6" name="Straight Connector 5">
            <a:extLst>
              <a:ext uri="{FF2B5EF4-FFF2-40B4-BE49-F238E27FC236}">
                <a16:creationId xmlns:a16="http://schemas.microsoft.com/office/drawing/2014/main" id="{54CA0593-D683-1E3B-07FB-F0087C44576B}"/>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559F07-024F-28F4-E57A-819EE7B27A43}"/>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E5FCE88F-2B0B-E724-1722-EE4DF894C15F}"/>
              </a:ext>
            </a:extLst>
          </p:cNvPr>
          <p:cNvSpPr txBox="1"/>
          <p:nvPr/>
        </p:nvSpPr>
        <p:spPr>
          <a:xfrm>
            <a:off x="9357360" y="6231466"/>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75000"/>
                  </a:schemeClr>
                </a:solidFill>
                <a:latin typeface="Calibri"/>
                <a:cs typeface="Calibri"/>
              </a:rPr>
              <a:t>Updated: March 2023</a:t>
            </a:r>
            <a:endParaRPr lang="en-US" dirty="0">
              <a:solidFill>
                <a:schemeClr val="accent5">
                  <a:lumMod val="75000"/>
                </a:schemeClr>
              </a:solidFill>
            </a:endParaRPr>
          </a:p>
        </p:txBody>
      </p:sp>
    </p:spTree>
    <p:extLst>
      <p:ext uri="{BB962C8B-B14F-4D97-AF65-F5344CB8AC3E}">
        <p14:creationId xmlns:p14="http://schemas.microsoft.com/office/powerpoint/2010/main" val="37118928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17BC-821E-4DC5-86C9-1C2F4CE5C29F}"/>
              </a:ext>
            </a:extLst>
          </p:cNvPr>
          <p:cNvSpPr>
            <a:spLocks noGrp="1"/>
          </p:cNvSpPr>
          <p:nvPr>
            <p:ph type="title"/>
          </p:nvPr>
        </p:nvSpPr>
        <p:spPr>
          <a:xfrm>
            <a:off x="609600" y="274639"/>
            <a:ext cx="10972800" cy="959075"/>
          </a:xfrm>
        </p:spPr>
        <p:txBody>
          <a:bodyPr/>
          <a:lstStyle/>
          <a:p>
            <a:r>
              <a:rPr lang="en-US" sz="4000" dirty="0">
                <a:solidFill>
                  <a:schemeClr val="accent5">
                    <a:lumMod val="75000"/>
                  </a:schemeClr>
                </a:solidFill>
                <a:latin typeface="Calibri Light"/>
                <a:cs typeface="Calibri Light"/>
              </a:rPr>
              <a:t>PPE for MVD Environmental Cleaning </a:t>
            </a:r>
            <a:endParaRPr lang="en-US" sz="4000" dirty="0">
              <a:solidFill>
                <a:schemeClr val="accent5">
                  <a:lumMod val="75000"/>
                </a:schemeClr>
              </a:solidFill>
              <a:latin typeface="Calibri Light" panose="020F0302020204030204" pitchFamily="34" charset="0"/>
              <a:cs typeface="Calibri Light" panose="020F0302020204030204" pitchFamily="34" charset="0"/>
            </a:endParaRPr>
          </a:p>
        </p:txBody>
      </p:sp>
      <p:pic>
        <p:nvPicPr>
          <p:cNvPr id="5" name="Picture 4" descr="Image of a person in full PPE for environmental cleaning in the context of Marburg virus disease including head cover, goggles, face mask, gown, apron, rubber gloves, and rubber boots.">
            <a:extLst>
              <a:ext uri="{FF2B5EF4-FFF2-40B4-BE49-F238E27FC236}">
                <a16:creationId xmlns:a16="http://schemas.microsoft.com/office/drawing/2014/main" id="{FAB45A3C-6835-4013-9489-0BC8C496E01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009" t="3864" r="21070" b="2885"/>
          <a:stretch/>
        </p:blipFill>
        <p:spPr bwMode="auto">
          <a:xfrm>
            <a:off x="2190536" y="1622042"/>
            <a:ext cx="1961805" cy="4301835"/>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CFAE9A-4C06-483D-9935-DD2C91BB44D8}"/>
              </a:ext>
            </a:extLst>
          </p:cNvPr>
          <p:cNvSpPr>
            <a:spLocks noGrp="1"/>
          </p:cNvSpPr>
          <p:nvPr>
            <p:ph type="body" sz="quarter" idx="10"/>
          </p:nvPr>
        </p:nvSpPr>
        <p:spPr>
          <a:xfrm>
            <a:off x="4483661" y="1541610"/>
            <a:ext cx="7112000" cy="4378709"/>
          </a:xfrm>
        </p:spPr>
        <p:txBody>
          <a:bodyPr/>
          <a:lstStyle/>
          <a:p>
            <a:r>
              <a:rPr lang="en-US" dirty="0">
                <a:solidFill>
                  <a:srgbClr val="000000"/>
                </a:solidFill>
              </a:rPr>
              <a:t>Inner gloves (to assist when removing PPE)</a:t>
            </a:r>
          </a:p>
          <a:p>
            <a:r>
              <a:rPr lang="en-US" dirty="0">
                <a:solidFill>
                  <a:srgbClr val="000000"/>
                </a:solidFill>
              </a:rPr>
              <a:t>Outer gloves (thick, rubber gloves given use of chemicals while cleaning and disinfecting)</a:t>
            </a:r>
          </a:p>
          <a:p>
            <a:r>
              <a:rPr lang="en-US" dirty="0">
                <a:solidFill>
                  <a:srgbClr val="000000"/>
                </a:solidFill>
              </a:rPr>
              <a:t>Gown or coverall</a:t>
            </a:r>
          </a:p>
          <a:p>
            <a:r>
              <a:rPr lang="en-US" dirty="0">
                <a:solidFill>
                  <a:srgbClr val="000000"/>
                </a:solidFill>
              </a:rPr>
              <a:t>Apron</a:t>
            </a:r>
          </a:p>
          <a:p>
            <a:r>
              <a:rPr lang="en-US" dirty="0">
                <a:solidFill>
                  <a:srgbClr val="000000"/>
                </a:solidFill>
              </a:rPr>
              <a:t>Mucous membrane protection (*face mask + face shield) OR (*face mask + goggles)</a:t>
            </a:r>
          </a:p>
          <a:p>
            <a:r>
              <a:rPr lang="en-US" dirty="0">
                <a:solidFill>
                  <a:srgbClr val="000000"/>
                </a:solidFill>
              </a:rPr>
              <a:t>Rubber boots (or shoe covers)</a:t>
            </a:r>
          </a:p>
          <a:p>
            <a:r>
              <a:rPr lang="en-US" dirty="0">
                <a:solidFill>
                  <a:srgbClr val="000000"/>
                </a:solidFill>
              </a:rPr>
              <a:t>Head cover</a:t>
            </a:r>
          </a:p>
        </p:txBody>
      </p:sp>
      <p:sp>
        <p:nvSpPr>
          <p:cNvPr id="3" name="TextBox 2">
            <a:extLst>
              <a:ext uri="{FF2B5EF4-FFF2-40B4-BE49-F238E27FC236}">
                <a16:creationId xmlns:a16="http://schemas.microsoft.com/office/drawing/2014/main" id="{FBA05143-2492-CB91-B268-C2495120221D}"/>
              </a:ext>
            </a:extLst>
          </p:cNvPr>
          <p:cNvSpPr txBox="1"/>
          <p:nvPr/>
        </p:nvSpPr>
        <p:spPr>
          <a:xfrm>
            <a:off x="4709290" y="5629722"/>
            <a:ext cx="6223017" cy="923330"/>
          </a:xfrm>
          <a:prstGeom prst="rect">
            <a:avLst/>
          </a:prstGeom>
          <a:noFill/>
          <a:ln>
            <a:solidFill>
              <a:schemeClr val="accent5">
                <a:lumMod val="75000"/>
              </a:schemeClr>
            </a:solidFill>
          </a:ln>
        </p:spPr>
        <p:txBody>
          <a:bodyPr wrap="square" rtlCol="0">
            <a:spAutoFit/>
          </a:bodyPr>
          <a:lstStyle/>
          <a:p>
            <a:r>
              <a:rPr lang="en-US" dirty="0">
                <a:solidFill>
                  <a:schemeClr val="accent5">
                    <a:lumMod val="75000"/>
                  </a:schemeClr>
                </a:solidFill>
                <a:latin typeface="Calibri" panose="020F0502020204030204" pitchFamily="34" charset="0"/>
              </a:rPr>
              <a:t>*Respirator can be used in place of face mask (structure of respirator keeps it from collapsing when soaked with sweat; may be preferred in hot, humid climates)</a:t>
            </a:r>
          </a:p>
        </p:txBody>
      </p:sp>
    </p:spTree>
    <p:extLst>
      <p:ext uri="{BB962C8B-B14F-4D97-AF65-F5344CB8AC3E}">
        <p14:creationId xmlns:p14="http://schemas.microsoft.com/office/powerpoint/2010/main" val="14844675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3117-6BC9-486F-9356-CFA2694C6BFB}"/>
              </a:ext>
            </a:extLst>
          </p:cNvPr>
          <p:cNvSpPr>
            <a:spLocks noGrp="1"/>
          </p:cNvSpPr>
          <p:nvPr>
            <p:ph type="title"/>
          </p:nvPr>
        </p:nvSpPr>
        <p:spPr>
          <a:xfrm>
            <a:off x="609600" y="274639"/>
            <a:ext cx="10972800" cy="907815"/>
          </a:xfrm>
        </p:spPr>
        <p:txBody>
          <a:bodyPr lIns="91440" tIns="45720" rIns="91440" bIns="45720" anchor="b" anchorCtr="0">
            <a:normAutofit/>
          </a:bodyPr>
          <a:lstStyle/>
          <a:p>
            <a:r>
              <a:rPr lang="en-US" sz="4000" dirty="0">
                <a:solidFill>
                  <a:schemeClr val="accent5">
                    <a:lumMod val="75000"/>
                  </a:schemeClr>
                </a:solidFill>
                <a:latin typeface="Calibri Light"/>
                <a:cs typeface="Calibri Light"/>
              </a:rPr>
              <a:t>Materials for Environmental Cleaning and Disinfection</a:t>
            </a:r>
          </a:p>
        </p:txBody>
      </p:sp>
      <p:sp>
        <p:nvSpPr>
          <p:cNvPr id="4" name="Text Placeholder 3">
            <a:extLst>
              <a:ext uri="{FF2B5EF4-FFF2-40B4-BE49-F238E27FC236}">
                <a16:creationId xmlns:a16="http://schemas.microsoft.com/office/drawing/2014/main" id="{996182B2-E7D1-4AAE-AA26-A0495822455F}"/>
              </a:ext>
            </a:extLst>
          </p:cNvPr>
          <p:cNvSpPr>
            <a:spLocks noGrp="1"/>
          </p:cNvSpPr>
          <p:nvPr>
            <p:ph type="body" sz="quarter" idx="10"/>
          </p:nvPr>
        </p:nvSpPr>
        <p:spPr>
          <a:xfrm>
            <a:off x="609600" y="1599250"/>
            <a:ext cx="5751632" cy="4411662"/>
          </a:xfrm>
        </p:spPr>
        <p:txBody>
          <a:bodyPr>
            <a:normAutofit/>
          </a:bodyPr>
          <a:lstStyle/>
          <a:p>
            <a:r>
              <a:rPr lang="en-US" dirty="0"/>
              <a:t>Clean water</a:t>
            </a:r>
          </a:p>
          <a:p>
            <a:r>
              <a:rPr lang="en-US" dirty="0"/>
              <a:t>Soap</a:t>
            </a:r>
          </a:p>
          <a:p>
            <a:r>
              <a:rPr lang="en-US" dirty="0"/>
              <a:t>Disinfectant (e.g., </a:t>
            </a:r>
            <a:r>
              <a:rPr lang="en-US" dirty="0" err="1"/>
              <a:t>Jik</a:t>
            </a:r>
            <a:r>
              <a:rPr lang="en-US" dirty="0"/>
              <a:t>, HTH)</a:t>
            </a:r>
          </a:p>
          <a:p>
            <a:pPr lvl="1"/>
            <a:r>
              <a:rPr lang="en-US" sz="2800" dirty="0"/>
              <a:t>0.5% chlorine solution </a:t>
            </a:r>
          </a:p>
          <a:p>
            <a:r>
              <a:rPr lang="en-US" dirty="0"/>
              <a:t>Small buckets/containers (for surfaces)</a:t>
            </a:r>
          </a:p>
          <a:p>
            <a:r>
              <a:rPr lang="en-US" dirty="0"/>
              <a:t>Buckets / trolley (for floors)</a:t>
            </a:r>
          </a:p>
          <a:p>
            <a:r>
              <a:rPr lang="en-US" dirty="0"/>
              <a:t>Cleaning cloths</a:t>
            </a:r>
          </a:p>
          <a:p>
            <a:r>
              <a:rPr lang="en-US" dirty="0"/>
              <a:t>Squeegees with handles or mops</a:t>
            </a:r>
          </a:p>
          <a:p>
            <a:endParaRPr lang="en-US" dirty="0"/>
          </a:p>
        </p:txBody>
      </p:sp>
      <p:pic>
        <p:nvPicPr>
          <p:cNvPr id="5" name="Picture 4" descr="Photo of cleaning cloths">
            <a:extLst>
              <a:ext uri="{FF2B5EF4-FFF2-40B4-BE49-F238E27FC236}">
                <a16:creationId xmlns:a16="http://schemas.microsoft.com/office/drawing/2014/main" id="{EB966CDD-F3D7-41E2-A4DF-ACF6B281199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448097" y="2092937"/>
            <a:ext cx="2270018" cy="1998892"/>
          </a:xfrm>
          <a:prstGeom prst="rect">
            <a:avLst/>
          </a:prstGeom>
          <a:ln>
            <a:noFill/>
          </a:ln>
          <a:effectLst>
            <a:outerShdw blurRad="292100" dist="139700" dir="2700000" algn="tl" rotWithShape="0">
              <a:srgbClr val="333333">
                <a:alpha val="65000"/>
              </a:srgbClr>
            </a:outerShdw>
          </a:effectLst>
        </p:spPr>
      </p:pic>
      <p:pic>
        <p:nvPicPr>
          <p:cNvPr id="8" name="Picture 7" descr="Photo of mop in use">
            <a:extLst>
              <a:ext uri="{FF2B5EF4-FFF2-40B4-BE49-F238E27FC236}">
                <a16:creationId xmlns:a16="http://schemas.microsoft.com/office/drawing/2014/main" id="{2DE0A7CC-D52E-49AA-A344-AFA71B8735A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66634" y="4298769"/>
            <a:ext cx="1951481" cy="1712143"/>
          </a:xfrm>
          <a:prstGeom prst="rect">
            <a:avLst/>
          </a:prstGeom>
        </p:spPr>
      </p:pic>
      <p:pic>
        <p:nvPicPr>
          <p:cNvPr id="7" name="Picture 6" descr="Photo of mop propped against a wall">
            <a:extLst>
              <a:ext uri="{FF2B5EF4-FFF2-40B4-BE49-F238E27FC236}">
                <a16:creationId xmlns:a16="http://schemas.microsoft.com/office/drawing/2014/main" id="{04C23861-4D5C-4204-88F1-5A6AE9B7386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06885" y="1555443"/>
            <a:ext cx="1914510" cy="2536386"/>
          </a:xfrm>
          <a:prstGeom prst="rect">
            <a:avLst/>
          </a:prstGeom>
          <a:noFill/>
          <a:ln w="9525">
            <a:noFill/>
            <a:miter lim="800000"/>
            <a:headEnd/>
            <a:tailEnd/>
          </a:ln>
          <a:effectLst/>
        </p:spPr>
      </p:pic>
      <p:pic>
        <p:nvPicPr>
          <p:cNvPr id="6" name="Picture 5" descr="Photo of cart with empty bins or buckets on it">
            <a:extLst>
              <a:ext uri="{FF2B5EF4-FFF2-40B4-BE49-F238E27FC236}">
                <a16:creationId xmlns:a16="http://schemas.microsoft.com/office/drawing/2014/main" id="{2AD9D571-EF5B-453E-B480-C269A4BDFAF0}"/>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9312382" y="4385011"/>
            <a:ext cx="2270018" cy="1835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0286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2C5-BF00-4402-AFD0-4CF2630C79DB}"/>
              </a:ext>
            </a:extLst>
          </p:cNvPr>
          <p:cNvSpPr>
            <a:spLocks noGrp="1"/>
          </p:cNvSpPr>
          <p:nvPr>
            <p:ph type="title"/>
          </p:nvPr>
        </p:nvSpPr>
        <p:spPr>
          <a:xfrm>
            <a:off x="609600" y="274639"/>
            <a:ext cx="10972800" cy="764651"/>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Using Chlorinated Solutions</a:t>
            </a:r>
          </a:p>
        </p:txBody>
      </p:sp>
      <p:sp>
        <p:nvSpPr>
          <p:cNvPr id="4" name="Text Placeholder 2">
            <a:extLst>
              <a:ext uri="{FF2B5EF4-FFF2-40B4-BE49-F238E27FC236}">
                <a16:creationId xmlns:a16="http://schemas.microsoft.com/office/drawing/2014/main" id="{1D7D7495-F169-4A89-BF11-41DEDE4E780E}"/>
              </a:ext>
            </a:extLst>
          </p:cNvPr>
          <p:cNvSpPr txBox="1">
            <a:spLocks/>
          </p:cNvSpPr>
          <p:nvPr/>
        </p:nvSpPr>
        <p:spPr bwMode="auto">
          <a:xfrm>
            <a:off x="524665" y="1039290"/>
            <a:ext cx="6620144" cy="554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buFont typeface="Arial" panose="020B0604020202020204" pitchFamily="34" charset="0"/>
              <a:buChar char="•"/>
            </a:pPr>
            <a:r>
              <a:rPr lang="en-US" sz="2800" dirty="0">
                <a:solidFill>
                  <a:srgbClr val="000000"/>
                </a:solidFill>
                <a:latin typeface="Calibri"/>
                <a:cs typeface="Calibri"/>
              </a:rPr>
              <a:t>Use chlorine solution for environmental cleaning in MVD isolation areas</a:t>
            </a:r>
            <a:endParaRPr lang="en-US" dirty="0">
              <a:solidFill>
                <a:srgbClr val="000000"/>
              </a:solidFill>
              <a:latin typeface="Calibri"/>
              <a:cs typeface="Calibri"/>
            </a:endParaRPr>
          </a:p>
          <a:p>
            <a:pPr lvl="1">
              <a:buClr>
                <a:schemeClr val="accent2">
                  <a:lumMod val="60000"/>
                  <a:lumOff val="40000"/>
                </a:schemeClr>
              </a:buClr>
              <a:buFont typeface="Calibri" panose="020F0502020204030204" pitchFamily="34" charset="0"/>
              <a:buChar char="—"/>
            </a:pPr>
            <a:r>
              <a:rPr lang="en-US" sz="2400" b="1" dirty="0">
                <a:solidFill>
                  <a:srgbClr val="000000"/>
                </a:solidFill>
              </a:rPr>
              <a:t>0.5%*</a:t>
            </a:r>
            <a:r>
              <a:rPr lang="en-US" sz="2400" dirty="0">
                <a:solidFill>
                  <a:srgbClr val="000000"/>
                </a:solidFill>
              </a:rPr>
              <a:t>for hard/non-porous surfaces (floors, counters, bed rails)</a:t>
            </a:r>
          </a:p>
          <a:p>
            <a:pPr marL="1142365" lvl="2" indent="-227965"/>
            <a:r>
              <a:rPr lang="en-US" sz="2200" dirty="0">
                <a:solidFill>
                  <a:srgbClr val="000000"/>
                </a:solidFill>
                <a:latin typeface="Calibri"/>
                <a:cs typeface="Calibri"/>
              </a:rPr>
              <a:t>Make sure it stays wet on the surface for 10 minutes</a:t>
            </a:r>
          </a:p>
          <a:p>
            <a:pPr>
              <a:buClr>
                <a:schemeClr val="accent2">
                  <a:lumMod val="60000"/>
                  <a:lumOff val="40000"/>
                </a:schemeClr>
              </a:buClr>
              <a:buFont typeface="Arial" panose="020B0604020202020204" pitchFamily="34" charset="0"/>
              <a:buChar char="•"/>
            </a:pPr>
            <a:r>
              <a:rPr lang="en-US" sz="2800" dirty="0">
                <a:solidFill>
                  <a:srgbClr val="000000"/>
                </a:solidFill>
              </a:rPr>
              <a:t>Do NOT spray chlorine</a:t>
            </a:r>
          </a:p>
          <a:p>
            <a:pPr lvl="1">
              <a:buClr>
                <a:schemeClr val="accent2">
                  <a:lumMod val="60000"/>
                  <a:lumOff val="40000"/>
                </a:schemeClr>
              </a:buClr>
              <a:buFont typeface="Calibri" panose="020F0502020204030204" pitchFamily="34" charset="0"/>
              <a:buChar char="—"/>
            </a:pPr>
            <a:r>
              <a:rPr lang="en-US" sz="2400" b="1" dirty="0">
                <a:solidFill>
                  <a:schemeClr val="accent5">
                    <a:lumMod val="75000"/>
                  </a:schemeClr>
                </a:solidFill>
              </a:rPr>
              <a:t>Never spray people</a:t>
            </a:r>
          </a:p>
          <a:p>
            <a:pPr lvl="1">
              <a:buClr>
                <a:schemeClr val="accent2">
                  <a:lumMod val="60000"/>
                  <a:lumOff val="40000"/>
                </a:schemeClr>
              </a:buClr>
              <a:buFont typeface="Calibri" panose="020F0502020204030204" pitchFamily="34" charset="0"/>
              <a:buChar char="—"/>
            </a:pPr>
            <a:r>
              <a:rPr lang="en-US" sz="2400" dirty="0">
                <a:solidFill>
                  <a:srgbClr val="000000"/>
                </a:solidFill>
              </a:rPr>
              <a:t>For surfaces, wiping is preferred</a:t>
            </a:r>
          </a:p>
          <a:p>
            <a:endParaRPr lang="en-US" dirty="0">
              <a:solidFill>
                <a:schemeClr val="tx1"/>
              </a:solidFill>
            </a:endParaRPr>
          </a:p>
        </p:txBody>
      </p:sp>
      <p:grpSp>
        <p:nvGrpSpPr>
          <p:cNvPr id="5" name="Group 4" descr="Picture of a person in head cover, mask, gown and gloves standing outside with a tank and spray nozzle and spraying the feet of a woman while other people watch. A black &quot;no&quot; sign covers the picture.">
            <a:extLst>
              <a:ext uri="{FF2B5EF4-FFF2-40B4-BE49-F238E27FC236}">
                <a16:creationId xmlns:a16="http://schemas.microsoft.com/office/drawing/2014/main" id="{E17A76C5-6DDE-27F2-8D8B-C7F3141E6441}"/>
              </a:ext>
            </a:extLst>
          </p:cNvPr>
          <p:cNvGrpSpPr/>
          <p:nvPr/>
        </p:nvGrpSpPr>
        <p:grpSpPr>
          <a:xfrm>
            <a:off x="7027396" y="2068124"/>
            <a:ext cx="4683341" cy="4410926"/>
            <a:chOff x="7027396" y="2068124"/>
            <a:chExt cx="4683341" cy="4410926"/>
          </a:xfrm>
        </p:grpSpPr>
        <p:grpSp>
          <p:nvGrpSpPr>
            <p:cNvPr id="6" name="Group 5">
              <a:extLst>
                <a:ext uri="{FF2B5EF4-FFF2-40B4-BE49-F238E27FC236}">
                  <a16:creationId xmlns:a16="http://schemas.microsoft.com/office/drawing/2014/main" id="{5E2E733F-A32D-4DF4-986E-960BB970F1D0}"/>
                </a:ext>
              </a:extLst>
            </p:cNvPr>
            <p:cNvGrpSpPr/>
            <p:nvPr/>
          </p:nvGrpSpPr>
          <p:grpSpPr>
            <a:xfrm>
              <a:off x="7144809" y="2841960"/>
              <a:ext cx="4565928" cy="2976750"/>
              <a:chOff x="96878" y="3628601"/>
              <a:chExt cx="4553072" cy="3020795"/>
            </a:xfrm>
          </p:grpSpPr>
          <p:pic>
            <p:nvPicPr>
              <p:cNvPr id="7" name="Picture 6">
                <a:extLst>
                  <a:ext uri="{FF2B5EF4-FFF2-40B4-BE49-F238E27FC236}">
                    <a16:creationId xmlns:a16="http://schemas.microsoft.com/office/drawing/2014/main" id="{61708DB8-ECB2-4A59-992C-80D878DB36E0}"/>
                  </a:ext>
                </a:extLst>
              </p:cNvPr>
              <p:cNvPicPr>
                <a:picLocks noChangeAspect="1"/>
              </p:cNvPicPr>
              <p:nvPr/>
            </p:nvPicPr>
            <p:blipFill>
              <a:blip r:embed="rId3"/>
              <a:stretch>
                <a:fillRect/>
              </a:stretch>
            </p:blipFill>
            <p:spPr>
              <a:xfrm>
                <a:off x="181574" y="3628601"/>
                <a:ext cx="4468376" cy="2600241"/>
              </a:xfrm>
              <a:prstGeom prst="rect">
                <a:avLst/>
              </a:prstGeom>
            </p:spPr>
          </p:pic>
          <p:sp>
            <p:nvSpPr>
              <p:cNvPr id="8" name="TextBox 7" descr="https://www.mercycorps.org/blog/ebola-outbreaks-africa-guide/chapter-3&#10;">
                <a:extLst>
                  <a:ext uri="{FF2B5EF4-FFF2-40B4-BE49-F238E27FC236}">
                    <a16:creationId xmlns:a16="http://schemas.microsoft.com/office/drawing/2014/main" id="{0394B140-6EB5-4955-B42E-2C18DC70CEE8}"/>
                  </a:ext>
                </a:extLst>
              </p:cNvPr>
              <p:cNvSpPr txBox="1"/>
              <p:nvPr/>
            </p:nvSpPr>
            <p:spPr>
              <a:xfrm>
                <a:off x="96878" y="6212133"/>
                <a:ext cx="4553072" cy="437263"/>
              </a:xfrm>
              <a:prstGeom prst="rect">
                <a:avLst/>
              </a:prstGeom>
              <a:noFill/>
            </p:spPr>
            <p:txBody>
              <a:bodyPr wrap="square" lIns="91440" tIns="45720" rIns="91440" bIns="45720" anchor="t">
                <a:spAutoFit/>
              </a:bodyPr>
              <a:lstStyle/>
              <a:p>
                <a:r>
                  <a:rPr lang="en-US" sz="1100">
                    <a:solidFill>
                      <a:srgbClr val="000000"/>
                    </a:solidFill>
                    <a:latin typeface="Calibri"/>
                    <a:cs typeface="Calibri"/>
                  </a:rPr>
                  <a:t>https://www.mercycorps.org/blog/Marburg-outbreaks-africa-guide/chapter-3</a:t>
                </a:r>
              </a:p>
            </p:txBody>
          </p:sp>
        </p:grpSp>
        <p:pic>
          <p:nvPicPr>
            <p:cNvPr id="10" name="Graphic 9" descr="No sign outline">
              <a:extLst>
                <a:ext uri="{FF2B5EF4-FFF2-40B4-BE49-F238E27FC236}">
                  <a16:creationId xmlns:a16="http://schemas.microsoft.com/office/drawing/2014/main" id="{AB789636-9D9E-42E8-BA81-579174796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7396" y="2068124"/>
              <a:ext cx="4410926" cy="4410926"/>
            </a:xfrm>
            <a:prstGeom prst="rect">
              <a:avLst/>
            </a:prstGeom>
          </p:spPr>
        </p:pic>
      </p:grpSp>
      <p:sp>
        <p:nvSpPr>
          <p:cNvPr id="3" name="TextBox 2">
            <a:extLst>
              <a:ext uri="{FF2B5EF4-FFF2-40B4-BE49-F238E27FC236}">
                <a16:creationId xmlns:a16="http://schemas.microsoft.com/office/drawing/2014/main" id="{6C8DD9D0-A5C5-5729-8C8B-D49BF5C537B8}"/>
              </a:ext>
            </a:extLst>
          </p:cNvPr>
          <p:cNvSpPr txBox="1"/>
          <p:nvPr/>
        </p:nvSpPr>
        <p:spPr>
          <a:xfrm>
            <a:off x="753678" y="6214029"/>
            <a:ext cx="11045371" cy="369332"/>
          </a:xfrm>
          <a:prstGeom prst="rect">
            <a:avLst/>
          </a:prstGeom>
          <a:noFill/>
        </p:spPr>
        <p:txBody>
          <a:bodyPr wrap="square" lIns="91440" tIns="45720" rIns="91440" bIns="45720" rtlCol="0" anchor="t">
            <a:spAutoFit/>
          </a:bodyPr>
          <a:lstStyle/>
          <a:p>
            <a:r>
              <a:rPr lang="en-US" dirty="0">
                <a:solidFill>
                  <a:srgbClr val="000000"/>
                </a:solidFill>
                <a:latin typeface="Calibri"/>
                <a:cs typeface="Calibri"/>
              </a:rPr>
              <a:t>* Alternatives: Alcohol at 70-90% (ethanol, isopropyl), improved hydrogen peroxide ≥ 0.5% </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174013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BF69-7006-4B62-A918-D0052042BC2C}"/>
              </a:ext>
            </a:extLst>
          </p:cNvPr>
          <p:cNvSpPr>
            <a:spLocks noGrp="1"/>
          </p:cNvSpPr>
          <p:nvPr>
            <p:ph type="title"/>
          </p:nvPr>
        </p:nvSpPr>
        <p:spPr>
          <a:xfrm>
            <a:off x="609600" y="274639"/>
            <a:ext cx="10972800" cy="1029228"/>
          </a:xfrm>
        </p:spPr>
        <p:txBody>
          <a:bodyPr lIns="91440" tIns="45720" rIns="91440" bIns="45720" anchor="b" anchorCtr="0"/>
          <a:lstStyle/>
          <a:p>
            <a:r>
              <a:rPr lang="en-US" sz="4000" dirty="0">
                <a:solidFill>
                  <a:schemeClr val="accent5">
                    <a:lumMod val="75000"/>
                  </a:schemeClr>
                </a:solidFill>
                <a:latin typeface="Calibri Light"/>
                <a:cs typeface="Calibri Light"/>
              </a:rPr>
              <a:t>Ensuring Chlorine Potency</a:t>
            </a:r>
          </a:p>
        </p:txBody>
      </p:sp>
      <p:sp>
        <p:nvSpPr>
          <p:cNvPr id="3" name="Content Placeholder 2">
            <a:extLst>
              <a:ext uri="{FF2B5EF4-FFF2-40B4-BE49-F238E27FC236}">
                <a16:creationId xmlns:a16="http://schemas.microsoft.com/office/drawing/2014/main" id="{A5CD59F1-5CE0-4FFB-8352-F02D546D01EA}"/>
              </a:ext>
            </a:extLst>
          </p:cNvPr>
          <p:cNvSpPr>
            <a:spLocks noGrp="1"/>
          </p:cNvSpPr>
          <p:nvPr>
            <p:ph type="body" sz="quarter" idx="10"/>
          </p:nvPr>
        </p:nvSpPr>
        <p:spPr>
          <a:xfrm>
            <a:off x="609600" y="1456268"/>
            <a:ext cx="10972800" cy="4544484"/>
          </a:xfrm>
        </p:spPr>
        <p:txBody>
          <a:bodyPr>
            <a:normAutofit/>
          </a:bodyPr>
          <a:lstStyle/>
          <a:p>
            <a:r>
              <a:rPr lang="en-US" sz="3000" b="1">
                <a:solidFill>
                  <a:schemeClr val="accent5">
                    <a:lumMod val="75000"/>
                  </a:schemeClr>
                </a:solidFill>
              </a:rPr>
              <a:t>Chlorine loses potency: </a:t>
            </a:r>
          </a:p>
          <a:p>
            <a:pPr lvl="1"/>
            <a:r>
              <a:rPr lang="en-US" sz="3000">
                <a:solidFill>
                  <a:srgbClr val="000000"/>
                </a:solidFill>
              </a:rPr>
              <a:t>Over time</a:t>
            </a:r>
          </a:p>
          <a:p>
            <a:pPr lvl="1"/>
            <a:r>
              <a:rPr lang="en-US" sz="3000">
                <a:solidFill>
                  <a:srgbClr val="000000"/>
                </a:solidFill>
              </a:rPr>
              <a:t>When exposed to sunlight</a:t>
            </a:r>
          </a:p>
          <a:p>
            <a:pPr lvl="1"/>
            <a:r>
              <a:rPr lang="en-US" sz="3000">
                <a:solidFill>
                  <a:srgbClr val="000000"/>
                </a:solidFill>
              </a:rPr>
              <a:t>When mixed with organic matter</a:t>
            </a:r>
          </a:p>
          <a:p>
            <a:pPr lvl="1"/>
            <a:endParaRPr lang="en-US" sz="3000"/>
          </a:p>
          <a:p>
            <a:r>
              <a:rPr lang="en-US" sz="3000" b="1">
                <a:solidFill>
                  <a:schemeClr val="accent5">
                    <a:lumMod val="75000"/>
                  </a:schemeClr>
                </a:solidFill>
              </a:rPr>
              <a:t>To ensure potency:</a:t>
            </a:r>
          </a:p>
          <a:p>
            <a:pPr lvl="1"/>
            <a:r>
              <a:rPr lang="en-US" sz="3000">
                <a:solidFill>
                  <a:srgbClr val="000000"/>
                </a:solidFill>
              </a:rPr>
              <a:t>Make fresh every day</a:t>
            </a:r>
          </a:p>
          <a:p>
            <a:pPr lvl="1"/>
            <a:r>
              <a:rPr lang="en-US" sz="3000">
                <a:solidFill>
                  <a:srgbClr val="000000"/>
                </a:solidFill>
              </a:rPr>
              <a:t>Keep in closed buckets away from sunlight </a:t>
            </a:r>
          </a:p>
          <a:p>
            <a:pPr lvl="1"/>
            <a:r>
              <a:rPr lang="en-US" sz="3000">
                <a:solidFill>
                  <a:srgbClr val="000000"/>
                </a:solidFill>
              </a:rPr>
              <a:t>Use only after cleaning with soap and water </a:t>
            </a:r>
          </a:p>
          <a:p>
            <a:pPr lvl="1"/>
            <a:r>
              <a:rPr lang="en-US" sz="3000">
                <a:solidFill>
                  <a:srgbClr val="000000"/>
                </a:solidFill>
              </a:rPr>
              <a:t>Avoid dipping dirty cloths into a bucket of chlorine</a:t>
            </a:r>
          </a:p>
          <a:p>
            <a:pPr lvl="1"/>
            <a:endParaRPr lang="en-US">
              <a:solidFill>
                <a:schemeClr val="tx1"/>
              </a:solidFill>
            </a:endParaRPr>
          </a:p>
          <a:p>
            <a:endParaRPr lang="en-US"/>
          </a:p>
        </p:txBody>
      </p:sp>
    </p:spTree>
    <p:extLst>
      <p:ext uri="{BB962C8B-B14F-4D97-AF65-F5344CB8AC3E}">
        <p14:creationId xmlns:p14="http://schemas.microsoft.com/office/powerpoint/2010/main" val="13640407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0E31A-9523-4954-ABF8-50C87D703059}"/>
              </a:ext>
            </a:extLst>
          </p:cNvPr>
          <p:cNvSpPr>
            <a:spLocks noGrp="1"/>
          </p:cNvSpPr>
          <p:nvPr>
            <p:ph type="body" sz="quarter" idx="10"/>
          </p:nvPr>
        </p:nvSpPr>
        <p:spPr>
          <a:xfrm>
            <a:off x="607085" y="663375"/>
            <a:ext cx="6859058" cy="4176467"/>
          </a:xfrm>
        </p:spPr>
        <p:txBody>
          <a:bodyPr/>
          <a:lstStyle/>
          <a:p>
            <a:pPr lvl="1"/>
            <a:endParaRPr lang="en-US" dirty="0">
              <a:solidFill>
                <a:schemeClr val="tx1"/>
              </a:solidFill>
              <a:sym typeface="Wingdings" panose="05000000000000000000" pitchFamily="2" charset="2"/>
            </a:endParaRPr>
          </a:p>
          <a:p>
            <a:pPr marL="456565" indent="-456565"/>
            <a:r>
              <a:rPr lang="en-US" sz="3200" dirty="0">
                <a:solidFill>
                  <a:srgbClr val="000000"/>
                </a:solidFill>
                <a:latin typeface="Calibri"/>
                <a:cs typeface="Calibri"/>
                <a:sym typeface="Wingdings" panose="05000000000000000000" pitchFamily="2" charset="2"/>
              </a:rPr>
              <a:t>Adverse health effects</a:t>
            </a:r>
            <a:endParaRPr lang="en-US" sz="3200" dirty="0">
              <a:solidFill>
                <a:srgbClr val="000000"/>
              </a:solidFill>
              <a:latin typeface="Calibri"/>
              <a:cs typeface="Calibri"/>
            </a:endParaRPr>
          </a:p>
          <a:p>
            <a:pPr marL="989965" lvl="1" indent="-380365"/>
            <a:r>
              <a:rPr lang="en-US" sz="2800" dirty="0">
                <a:solidFill>
                  <a:srgbClr val="000000"/>
                </a:solidFill>
                <a:latin typeface="Calibri"/>
                <a:cs typeface="Calibri"/>
                <a:sym typeface="Wingdings" panose="05000000000000000000" pitchFamily="2" charset="2"/>
              </a:rPr>
              <a:t>Respiratory problems</a:t>
            </a:r>
            <a:endParaRPr lang="en-US" sz="2800" dirty="0">
              <a:solidFill>
                <a:srgbClr val="000000"/>
              </a:solidFill>
              <a:latin typeface="Calibri"/>
              <a:cs typeface="Calibri"/>
            </a:endParaRPr>
          </a:p>
          <a:p>
            <a:pPr marL="989965" lvl="1" indent="-380365"/>
            <a:r>
              <a:rPr lang="en-US" sz="2800" dirty="0">
                <a:solidFill>
                  <a:srgbClr val="000000"/>
                </a:solidFill>
                <a:latin typeface="Calibri"/>
                <a:cs typeface="Calibri"/>
                <a:sym typeface="Wingdings" panose="05000000000000000000" pitchFamily="2" charset="2"/>
              </a:rPr>
              <a:t>Burns</a:t>
            </a:r>
            <a:endParaRPr lang="en-US" sz="2800" dirty="0">
              <a:solidFill>
                <a:srgbClr val="000000"/>
              </a:solidFill>
              <a:latin typeface="Calibri"/>
              <a:cs typeface="Calibri"/>
            </a:endParaRPr>
          </a:p>
          <a:p>
            <a:pPr lvl="1"/>
            <a:endParaRPr lang="en-US" sz="2800" dirty="0">
              <a:solidFill>
                <a:srgbClr val="000000"/>
              </a:solidFill>
              <a:sym typeface="Wingdings" panose="05000000000000000000" pitchFamily="2" charset="2"/>
            </a:endParaRPr>
          </a:p>
          <a:p>
            <a:pPr marL="456565" indent="-456565"/>
            <a:r>
              <a:rPr lang="en-US" sz="3200" dirty="0">
                <a:solidFill>
                  <a:srgbClr val="000000"/>
                </a:solidFill>
                <a:latin typeface="Calibri"/>
                <a:cs typeface="Calibri"/>
                <a:sym typeface="Wingdings" panose="05000000000000000000" pitchFamily="2" charset="2"/>
              </a:rPr>
              <a:t>Potentially explosive when mixed</a:t>
            </a:r>
            <a:endParaRPr lang="en-US" sz="3200" dirty="0">
              <a:solidFill>
                <a:srgbClr val="000000"/>
              </a:solidFill>
              <a:latin typeface="Calibri"/>
              <a:cs typeface="Calibri"/>
            </a:endParaRPr>
          </a:p>
          <a:p>
            <a:pPr marL="989965" lvl="1" indent="-380365"/>
            <a:r>
              <a:rPr lang="en-US" sz="2600" dirty="0">
                <a:solidFill>
                  <a:srgbClr val="000000"/>
                </a:solidFill>
                <a:latin typeface="Calibri"/>
                <a:cs typeface="Calibri"/>
                <a:sym typeface="Wingdings" panose="05000000000000000000" pitchFamily="2" charset="2"/>
              </a:rPr>
              <a:t>Calcium hypochlorite + sodium </a:t>
            </a:r>
            <a:r>
              <a:rPr lang="en-US" sz="2600" dirty="0" err="1">
                <a:solidFill>
                  <a:srgbClr val="000000"/>
                </a:solidFill>
                <a:latin typeface="Calibri"/>
                <a:cs typeface="Calibri"/>
                <a:sym typeface="Wingdings" panose="05000000000000000000" pitchFamily="2" charset="2"/>
              </a:rPr>
              <a:t>dichloroisocyanurate</a:t>
            </a:r>
            <a:r>
              <a:rPr lang="en-US" sz="2600" dirty="0">
                <a:solidFill>
                  <a:srgbClr val="000000"/>
                </a:solidFill>
                <a:latin typeface="Calibri"/>
                <a:cs typeface="Calibri"/>
                <a:sym typeface="Wingdings" panose="05000000000000000000" pitchFamily="2" charset="2"/>
              </a:rPr>
              <a:t> = potential explosion</a:t>
            </a:r>
            <a:endParaRPr lang="en-US" sz="2600" dirty="0">
              <a:solidFill>
                <a:srgbClr val="000000"/>
              </a:solidFill>
              <a:latin typeface="Calibri"/>
              <a:cs typeface="Calibri"/>
            </a:endParaRPr>
          </a:p>
          <a:p>
            <a:pPr marL="609585" lvl="1" indent="0">
              <a:buNone/>
            </a:pPr>
            <a:endParaRPr lang="en-US" sz="2600" dirty="0">
              <a:solidFill>
                <a:srgbClr val="000000"/>
              </a:solidFill>
              <a:sym typeface="Wingdings" panose="05000000000000000000" pitchFamily="2" charset="2"/>
            </a:endParaRPr>
          </a:p>
          <a:p>
            <a:pPr marL="456565" indent="-456565"/>
            <a:r>
              <a:rPr lang="en-US" sz="3200" dirty="0">
                <a:solidFill>
                  <a:srgbClr val="000000"/>
                </a:solidFill>
                <a:latin typeface="Calibri"/>
                <a:cs typeface="Calibri"/>
              </a:rPr>
              <a:t>Potential for creating toxic gases when mixed with ammonia or other cleaning products</a:t>
            </a:r>
          </a:p>
          <a:p>
            <a:pPr marL="989965" lvl="1" indent="-380365"/>
            <a:r>
              <a:rPr lang="en-US" sz="2600" dirty="0">
                <a:solidFill>
                  <a:srgbClr val="000000"/>
                </a:solidFill>
                <a:latin typeface="Calibri"/>
                <a:cs typeface="Calibri"/>
              </a:rPr>
              <a:t>Eye, nose, and throat irritation and other severe reactions</a:t>
            </a:r>
          </a:p>
          <a:p>
            <a:pPr marL="0" indent="0">
              <a:buNone/>
            </a:pPr>
            <a:endParaRPr lang="en-US" dirty="0">
              <a:cs typeface="Calibri" panose="020F0502020204030204" pitchFamily="34" charset="0"/>
            </a:endParaRPr>
          </a:p>
          <a:p>
            <a:endParaRPr lang="en-US" dirty="0">
              <a:cs typeface="Calibri" panose="020F0502020204030204" pitchFamily="34" charset="0"/>
            </a:endParaRPr>
          </a:p>
          <a:p>
            <a:endParaRPr lang="en-US" dirty="0">
              <a:cs typeface="Calibri" panose="020F0502020204030204" pitchFamily="34" charset="0"/>
            </a:endParaRPr>
          </a:p>
        </p:txBody>
      </p:sp>
      <p:sp>
        <p:nvSpPr>
          <p:cNvPr id="2" name="Title 1">
            <a:extLst>
              <a:ext uri="{FF2B5EF4-FFF2-40B4-BE49-F238E27FC236}">
                <a16:creationId xmlns:a16="http://schemas.microsoft.com/office/drawing/2014/main" id="{50B98C7F-78E8-4C50-A311-39BEA0764B30}"/>
              </a:ext>
            </a:extLst>
          </p:cNvPr>
          <p:cNvSpPr>
            <a:spLocks noGrp="1"/>
          </p:cNvSpPr>
          <p:nvPr>
            <p:ph type="title"/>
          </p:nvPr>
        </p:nvSpPr>
        <p:spPr>
          <a:xfrm>
            <a:off x="609600" y="274639"/>
            <a:ext cx="10972800" cy="791302"/>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Chlorine—A Word of Caution</a:t>
            </a:r>
          </a:p>
        </p:txBody>
      </p:sp>
      <p:pic>
        <p:nvPicPr>
          <p:cNvPr id="5" name="Picture 4" descr="A picture focused on a person's arms that have burns on them.">
            <a:extLst>
              <a:ext uri="{FF2B5EF4-FFF2-40B4-BE49-F238E27FC236}">
                <a16:creationId xmlns:a16="http://schemas.microsoft.com/office/drawing/2014/main" id="{72FF3924-CBC7-4BA3-9D87-01F24B14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056" y="1058925"/>
            <a:ext cx="2944468" cy="3925957"/>
          </a:xfrm>
          <a:prstGeom prst="rect">
            <a:avLst/>
          </a:prstGeom>
        </p:spPr>
      </p:pic>
      <p:sp>
        <p:nvSpPr>
          <p:cNvPr id="8" name="TextBox 7">
            <a:extLst>
              <a:ext uri="{FF2B5EF4-FFF2-40B4-BE49-F238E27FC236}">
                <a16:creationId xmlns:a16="http://schemas.microsoft.com/office/drawing/2014/main" id="{E3770C0D-E959-4B17-A024-E9F11C22E30B}"/>
              </a:ext>
            </a:extLst>
          </p:cNvPr>
          <p:cNvSpPr txBox="1"/>
          <p:nvPr/>
        </p:nvSpPr>
        <p:spPr>
          <a:xfrm>
            <a:off x="7647477" y="5067190"/>
            <a:ext cx="4351867" cy="1200329"/>
          </a:xfrm>
          <a:prstGeom prst="rect">
            <a:avLst/>
          </a:prstGeom>
          <a:noFill/>
          <a:ln>
            <a:solidFill>
              <a:schemeClr val="accent1"/>
            </a:solidFill>
          </a:ln>
        </p:spPr>
        <p:txBody>
          <a:bodyPr wrap="square">
            <a:spAutoFit/>
          </a:bodyPr>
          <a:lstStyle/>
          <a:p>
            <a:r>
              <a:rPr lang="en-US">
                <a:solidFill>
                  <a:srgbClr val="000000"/>
                </a:solidFill>
                <a:latin typeface="Calibri" panose="020F0502020204030204" pitchFamily="34" charset="0"/>
                <a:cs typeface="Calibri" panose="020F0502020204030204" pitchFamily="34" charset="0"/>
              </a:rPr>
              <a:t>Chlorine burn from dunking hands with gloves on in bucket –unknown concentration in bucket (Sierra Leone 2014 Ebola Virus Disease outbreak)</a:t>
            </a:r>
          </a:p>
        </p:txBody>
      </p:sp>
    </p:spTree>
    <p:extLst>
      <p:ext uri="{BB962C8B-B14F-4D97-AF65-F5344CB8AC3E}">
        <p14:creationId xmlns:p14="http://schemas.microsoft.com/office/powerpoint/2010/main" val="36479469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08579" y="4659085"/>
            <a:ext cx="11059884" cy="888672"/>
          </a:xfrm>
        </p:spPr>
        <p:txBody>
          <a:bodyPr vert="horz" lIns="91440" tIns="45720" rIns="91440" bIns="45720" rtlCol="0" anchor="b">
            <a:normAutofit/>
          </a:bodyPr>
          <a:lstStyle/>
          <a:p>
            <a:r>
              <a:rPr lang="en-US" sz="4400" dirty="0">
                <a:latin typeface="Calibri Light"/>
                <a:cs typeface="Calibri Light"/>
              </a:rPr>
              <a:t>Managing Environmental Cleaning Activities</a:t>
            </a:r>
            <a:endParaRPr lang="en-US" sz="4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51863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FDAE-58F4-46EF-AAAF-77A9AAB325E7}"/>
              </a:ext>
            </a:extLst>
          </p:cNvPr>
          <p:cNvSpPr>
            <a:spLocks noGrp="1"/>
          </p:cNvSpPr>
          <p:nvPr>
            <p:ph type="title"/>
          </p:nvPr>
        </p:nvSpPr>
        <p:spPr>
          <a:xfrm>
            <a:off x="609600" y="274639"/>
            <a:ext cx="10972800" cy="826028"/>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Cleaning Schedules or Logs</a:t>
            </a:r>
          </a:p>
        </p:txBody>
      </p:sp>
      <p:sp>
        <p:nvSpPr>
          <p:cNvPr id="4" name="Text Placeholder 3">
            <a:extLst>
              <a:ext uri="{FF2B5EF4-FFF2-40B4-BE49-F238E27FC236}">
                <a16:creationId xmlns:a16="http://schemas.microsoft.com/office/drawing/2014/main" id="{00AD39AA-987E-4318-8812-51BFED7076DB}"/>
              </a:ext>
            </a:extLst>
          </p:cNvPr>
          <p:cNvSpPr>
            <a:spLocks noGrp="1"/>
          </p:cNvSpPr>
          <p:nvPr>
            <p:ph sz="quarter" idx="11"/>
          </p:nvPr>
        </p:nvSpPr>
        <p:spPr>
          <a:xfrm>
            <a:off x="609600" y="1303867"/>
            <a:ext cx="5001126" cy="4825999"/>
          </a:xfrm>
        </p:spPr>
        <p:txBody>
          <a:bodyPr>
            <a:noAutofit/>
          </a:bodyPr>
          <a:lstStyle/>
          <a:p>
            <a:r>
              <a:rPr lang="en-US" sz="2600" dirty="0"/>
              <a:t>Job aids can help guide the daily workflow for cleaning staff and ultimately become records.</a:t>
            </a:r>
          </a:p>
          <a:p>
            <a:r>
              <a:rPr lang="en-US" sz="2600" dirty="0"/>
              <a:t>They specify the:</a:t>
            </a:r>
          </a:p>
          <a:p>
            <a:pPr lvl="1"/>
            <a:r>
              <a:rPr lang="en-US" sz="2600" dirty="0"/>
              <a:t>Location (i.e., room, ward)</a:t>
            </a:r>
          </a:p>
          <a:p>
            <a:pPr lvl="1"/>
            <a:r>
              <a:rPr lang="en-US" sz="2600" dirty="0"/>
              <a:t>Cleaning session (e.g., terminal cleaning)</a:t>
            </a:r>
          </a:p>
          <a:p>
            <a:pPr lvl="1"/>
            <a:r>
              <a:rPr lang="en-US" sz="2600" dirty="0"/>
              <a:t>Date</a:t>
            </a:r>
          </a:p>
          <a:p>
            <a:pPr lvl="1"/>
            <a:r>
              <a:rPr lang="en-US" sz="2600" dirty="0"/>
              <a:t>Name/signature of cleaning staff </a:t>
            </a:r>
          </a:p>
        </p:txBody>
      </p:sp>
      <p:graphicFrame>
        <p:nvGraphicFramePr>
          <p:cNvPr id="5" name="Table 5">
            <a:extLst>
              <a:ext uri="{FF2B5EF4-FFF2-40B4-BE49-F238E27FC236}">
                <a16:creationId xmlns:a16="http://schemas.microsoft.com/office/drawing/2014/main" id="{F934482F-4E37-48CD-9FCE-E89089E7F867}"/>
              </a:ext>
            </a:extLst>
          </p:cNvPr>
          <p:cNvGraphicFramePr>
            <a:graphicFrameLocks noGrp="1"/>
          </p:cNvGraphicFramePr>
          <p:nvPr>
            <p:extLst>
              <p:ext uri="{D42A27DB-BD31-4B8C-83A1-F6EECF244321}">
                <p14:modId xmlns:p14="http://schemas.microsoft.com/office/powerpoint/2010/main" val="2384967720"/>
              </p:ext>
            </p:extLst>
          </p:nvPr>
        </p:nvGraphicFramePr>
        <p:xfrm>
          <a:off x="5610726" y="1484260"/>
          <a:ext cx="6282372" cy="4114800"/>
        </p:xfrm>
        <a:graphic>
          <a:graphicData uri="http://schemas.openxmlformats.org/drawingml/2006/table">
            <a:tbl>
              <a:tblPr firstRow="1" bandRow="1"/>
              <a:tblGrid>
                <a:gridCol w="1759337">
                  <a:extLst>
                    <a:ext uri="{9D8B030D-6E8A-4147-A177-3AD203B41FA5}">
                      <a16:colId xmlns:a16="http://schemas.microsoft.com/office/drawing/2014/main" val="3954818556"/>
                    </a:ext>
                  </a:extLst>
                </a:gridCol>
                <a:gridCol w="1672337">
                  <a:extLst>
                    <a:ext uri="{9D8B030D-6E8A-4147-A177-3AD203B41FA5}">
                      <a16:colId xmlns:a16="http://schemas.microsoft.com/office/drawing/2014/main" val="3944346415"/>
                    </a:ext>
                  </a:extLst>
                </a:gridCol>
                <a:gridCol w="1117600">
                  <a:extLst>
                    <a:ext uri="{9D8B030D-6E8A-4147-A177-3AD203B41FA5}">
                      <a16:colId xmlns:a16="http://schemas.microsoft.com/office/drawing/2014/main" val="2846468761"/>
                    </a:ext>
                  </a:extLst>
                </a:gridCol>
                <a:gridCol w="1733098">
                  <a:extLst>
                    <a:ext uri="{9D8B030D-6E8A-4147-A177-3AD203B41FA5}">
                      <a16:colId xmlns:a16="http://schemas.microsoft.com/office/drawing/2014/main" val="331408674"/>
                    </a:ext>
                  </a:extLst>
                </a:gridCol>
              </a:tblGrid>
              <a:tr h="370840">
                <a:tc>
                  <a:txBody>
                    <a:bodyPr/>
                    <a:lstStyle/>
                    <a:p>
                      <a:r>
                        <a:rPr lang="en-US" dirty="0">
                          <a:solidFill>
                            <a:schemeClr val="accent5">
                              <a:lumMod val="75000"/>
                            </a:schemeClr>
                          </a:solidFill>
                        </a:rPr>
                        <a:t>General Medicine</a:t>
                      </a:r>
                    </a:p>
                  </a:txBody>
                  <a:tcPr/>
                </a:tc>
                <a:tc>
                  <a:txBody>
                    <a:bodyPr/>
                    <a:lstStyle/>
                    <a:p>
                      <a:r>
                        <a:rPr lang="en-US" dirty="0">
                          <a:solidFill>
                            <a:schemeClr val="accent5">
                              <a:lumMod val="75000"/>
                            </a:schemeClr>
                          </a:solidFill>
                        </a:rPr>
                        <a:t>Daily Cleaning</a:t>
                      </a:r>
                    </a:p>
                  </a:txBody>
                  <a:tcPr/>
                </a:tc>
                <a:tc>
                  <a:txBody>
                    <a:bodyPr/>
                    <a:lstStyle/>
                    <a:p>
                      <a:r>
                        <a:rPr lang="en-US" dirty="0">
                          <a:solidFill>
                            <a:schemeClr val="accent5">
                              <a:lumMod val="75000"/>
                            </a:schemeClr>
                          </a:solidFill>
                        </a:rPr>
                        <a:t>Date</a:t>
                      </a:r>
                    </a:p>
                  </a:txBody>
                  <a:tcPr/>
                </a:tc>
                <a:tc>
                  <a:txBody>
                    <a:bodyPr/>
                    <a:lstStyle/>
                    <a:p>
                      <a:r>
                        <a:rPr lang="en-US" dirty="0">
                          <a:solidFill>
                            <a:schemeClr val="accent5">
                              <a:lumMod val="75000"/>
                            </a:schemeClr>
                          </a:solidFill>
                        </a:rPr>
                        <a:t>Staff Name / Signature</a:t>
                      </a:r>
                    </a:p>
                  </a:txBody>
                  <a:tcPr/>
                </a:tc>
                <a:extLst>
                  <a:ext uri="{0D108BD9-81ED-4DB2-BD59-A6C34878D82A}">
                    <a16:rowId xmlns:a16="http://schemas.microsoft.com/office/drawing/2014/main" val="239018575"/>
                  </a:ext>
                </a:extLst>
              </a:tr>
              <a:tr h="370840">
                <a:tc>
                  <a:txBody>
                    <a:bodyPr/>
                    <a:lstStyle/>
                    <a:p>
                      <a:r>
                        <a:rPr lang="en-US" dirty="0">
                          <a:solidFill>
                            <a:schemeClr val="accent5">
                              <a:lumMod val="75000"/>
                            </a:schemeClr>
                          </a:solidFill>
                        </a:rPr>
                        <a:t>Patient Room 1</a:t>
                      </a:r>
                    </a:p>
                  </a:txBody>
                  <a:tcPr/>
                </a:tc>
                <a:tc>
                  <a:txBody>
                    <a:bodyPr/>
                    <a:lstStyle/>
                    <a:p>
                      <a:endParaRPr lang="en-US">
                        <a:solidFill>
                          <a:schemeClr val="accent5">
                            <a:lumMod val="75000"/>
                          </a:schemeClr>
                        </a:solidFill>
                      </a:endParaRPr>
                    </a:p>
                  </a:txBody>
                  <a:tcPr/>
                </a:tc>
                <a:tc>
                  <a:txBody>
                    <a:bodyPr/>
                    <a:lstStyle/>
                    <a:p>
                      <a:r>
                        <a:rPr lang="en-US" sz="1600" dirty="0">
                          <a:solidFill>
                            <a:schemeClr val="accent5">
                              <a:lumMod val="75000"/>
                            </a:schemeClr>
                          </a:solidFill>
                        </a:rPr>
                        <a:t>17 /11 /22</a:t>
                      </a:r>
                    </a:p>
                  </a:txBody>
                  <a:tcPr/>
                </a:tc>
                <a:tc>
                  <a:txBody>
                    <a:bodyPr/>
                    <a:lstStyle/>
                    <a:p>
                      <a:r>
                        <a:rPr lang="en-US" dirty="0">
                          <a:solidFill>
                            <a:schemeClr val="accent5">
                              <a:lumMod val="75000"/>
                            </a:schemeClr>
                          </a:solidFill>
                          <a:latin typeface="Brush Script MT"/>
                        </a:rPr>
                        <a:t>Fill in name here </a:t>
                      </a:r>
                      <a:endParaRPr lang="en-US">
                        <a:solidFill>
                          <a:schemeClr val="accent5">
                            <a:lumMod val="75000"/>
                          </a:schemeClr>
                        </a:solidFill>
                        <a:latin typeface="Brush Script MT" panose="03060802040406070304" pitchFamily="66" charset="0"/>
                      </a:endParaRPr>
                    </a:p>
                  </a:txBody>
                  <a:tcPr/>
                </a:tc>
                <a:extLst>
                  <a:ext uri="{0D108BD9-81ED-4DB2-BD59-A6C34878D82A}">
                    <a16:rowId xmlns:a16="http://schemas.microsoft.com/office/drawing/2014/main" val="1000009681"/>
                  </a:ext>
                </a:extLst>
              </a:tr>
              <a:tr h="370840">
                <a:tc>
                  <a:txBody>
                    <a:bodyPr/>
                    <a:lstStyle/>
                    <a:p>
                      <a:r>
                        <a:rPr lang="en-US" dirty="0">
                          <a:solidFill>
                            <a:schemeClr val="accent5">
                              <a:lumMod val="75000"/>
                            </a:schemeClr>
                          </a:solidFill>
                        </a:rPr>
                        <a:t>Patient Room 2</a:t>
                      </a:r>
                    </a:p>
                  </a:txBody>
                  <a:tcPr/>
                </a:tc>
                <a:tc>
                  <a:txBody>
                    <a:bodyPr/>
                    <a:lstStyle/>
                    <a:p>
                      <a:endParaRPr lang="en-US">
                        <a:solidFill>
                          <a:schemeClr val="accent5">
                            <a:lumMod val="75000"/>
                          </a:schemeClr>
                        </a:solidFill>
                      </a:endParaRPr>
                    </a:p>
                  </a:txBody>
                  <a:tcPr/>
                </a:tc>
                <a:tc>
                  <a:txBody>
                    <a:bodyPr/>
                    <a:lstStyle/>
                    <a:p>
                      <a:endParaRPr lang="en-US">
                        <a:solidFill>
                          <a:schemeClr val="accent5">
                            <a:lumMod val="75000"/>
                          </a:schemeClr>
                        </a:solidFill>
                      </a:endParaRPr>
                    </a:p>
                  </a:txBody>
                  <a:tcPr/>
                </a:tc>
                <a:tc>
                  <a:txBody>
                    <a:bodyPr/>
                    <a:lstStyle/>
                    <a:p>
                      <a:endParaRPr lang="en-US">
                        <a:solidFill>
                          <a:schemeClr val="accent5">
                            <a:lumMod val="75000"/>
                          </a:schemeClr>
                        </a:solidFill>
                      </a:endParaRPr>
                    </a:p>
                  </a:txBody>
                  <a:tcPr/>
                </a:tc>
                <a:extLst>
                  <a:ext uri="{0D108BD9-81ED-4DB2-BD59-A6C34878D82A}">
                    <a16:rowId xmlns:a16="http://schemas.microsoft.com/office/drawing/2014/main" val="125703194"/>
                  </a:ext>
                </a:extLst>
              </a:tr>
              <a:tr h="370840">
                <a:tc>
                  <a:txBody>
                    <a:bodyPr/>
                    <a:lstStyle/>
                    <a:p>
                      <a:r>
                        <a:rPr lang="en-US" dirty="0">
                          <a:solidFill>
                            <a:schemeClr val="accent5">
                              <a:lumMod val="75000"/>
                            </a:schemeClr>
                          </a:solidFill>
                        </a:rPr>
                        <a:t>Patient Room 3</a:t>
                      </a:r>
                    </a:p>
                  </a:txBody>
                  <a:tcPr/>
                </a:tc>
                <a:tc>
                  <a:txBody>
                    <a:bodyPr/>
                    <a:lstStyle/>
                    <a:p>
                      <a:endParaRPr lang="en-US">
                        <a:solidFill>
                          <a:schemeClr val="accent5">
                            <a:lumMod val="75000"/>
                          </a:schemeClr>
                        </a:solidFill>
                      </a:endParaRPr>
                    </a:p>
                  </a:txBody>
                  <a:tcPr/>
                </a:tc>
                <a:tc>
                  <a:txBody>
                    <a:bodyPr/>
                    <a:lstStyle/>
                    <a:p>
                      <a:endParaRPr lang="en-US">
                        <a:solidFill>
                          <a:schemeClr val="accent5">
                            <a:lumMod val="75000"/>
                          </a:schemeClr>
                        </a:solidFill>
                      </a:endParaRPr>
                    </a:p>
                  </a:txBody>
                  <a:tcPr/>
                </a:tc>
                <a:tc>
                  <a:txBody>
                    <a:bodyPr/>
                    <a:lstStyle/>
                    <a:p>
                      <a:endParaRPr lang="en-US">
                        <a:solidFill>
                          <a:schemeClr val="accent5">
                            <a:lumMod val="75000"/>
                          </a:schemeClr>
                        </a:solidFill>
                      </a:endParaRPr>
                    </a:p>
                  </a:txBody>
                  <a:tcPr/>
                </a:tc>
                <a:extLst>
                  <a:ext uri="{0D108BD9-81ED-4DB2-BD59-A6C34878D82A}">
                    <a16:rowId xmlns:a16="http://schemas.microsoft.com/office/drawing/2014/main" val="344023761"/>
                  </a:ext>
                </a:extLst>
              </a:tr>
              <a:tr h="370840">
                <a:tc>
                  <a:txBody>
                    <a:bodyPr/>
                    <a:lstStyle/>
                    <a:p>
                      <a:r>
                        <a:rPr lang="en-US" dirty="0">
                          <a:solidFill>
                            <a:schemeClr val="accent5">
                              <a:lumMod val="75000"/>
                            </a:schemeClr>
                          </a:solidFill>
                        </a:rPr>
                        <a:t>Patient Toilet </a:t>
                      </a:r>
                      <a:endParaRPr lang="en-US">
                        <a:solidFill>
                          <a:schemeClr val="accent5">
                            <a:lumMod val="75000"/>
                          </a:schemeClr>
                        </a:solidFill>
                      </a:endParaRPr>
                    </a:p>
                  </a:txBody>
                  <a:tcPr/>
                </a:tc>
                <a:tc>
                  <a:txBody>
                    <a:bodyPr/>
                    <a:lstStyle/>
                    <a:p>
                      <a:r>
                        <a:rPr lang="en-US" dirty="0">
                          <a:solidFill>
                            <a:schemeClr val="accent5">
                              <a:lumMod val="75000"/>
                            </a:schemeClr>
                          </a:solidFill>
                        </a:rPr>
                        <a:t>Shift 1:</a:t>
                      </a:r>
                    </a:p>
                    <a:p>
                      <a:r>
                        <a:rPr lang="en-US" dirty="0">
                          <a:solidFill>
                            <a:schemeClr val="accent5">
                              <a:lumMod val="75000"/>
                            </a:schemeClr>
                          </a:solidFill>
                        </a:rPr>
                        <a:t>Shift 2:</a:t>
                      </a:r>
                    </a:p>
                  </a:txBody>
                  <a:tcPr/>
                </a:tc>
                <a:tc>
                  <a:txBody>
                    <a:bodyPr/>
                    <a:lstStyle/>
                    <a:p>
                      <a:endParaRPr lang="en-US">
                        <a:solidFill>
                          <a:schemeClr val="accent5">
                            <a:lumMod val="75000"/>
                          </a:schemeClr>
                        </a:solidFill>
                      </a:endParaRPr>
                    </a:p>
                  </a:txBody>
                  <a:tcPr/>
                </a:tc>
                <a:tc>
                  <a:txBody>
                    <a:bodyPr/>
                    <a:lstStyle/>
                    <a:p>
                      <a:endParaRPr lang="en-US" dirty="0">
                        <a:solidFill>
                          <a:schemeClr val="accent5">
                            <a:lumMod val="75000"/>
                          </a:schemeClr>
                        </a:solidFill>
                      </a:endParaRPr>
                    </a:p>
                  </a:txBody>
                  <a:tcPr/>
                </a:tc>
                <a:extLst>
                  <a:ext uri="{0D108BD9-81ED-4DB2-BD59-A6C34878D82A}">
                    <a16:rowId xmlns:a16="http://schemas.microsoft.com/office/drawing/2014/main" val="1137131034"/>
                  </a:ext>
                </a:extLst>
              </a:tr>
            </a:tbl>
          </a:graphicData>
        </a:graphic>
      </p:graphicFrame>
      <p:pic>
        <p:nvPicPr>
          <p:cNvPr id="7" name="Graphic 6">
            <a:extLst>
              <a:ext uri="{FF2B5EF4-FFF2-40B4-BE49-F238E27FC236}">
                <a16:creationId xmlns:a16="http://schemas.microsoft.com/office/drawing/2014/main" id="{B1F59F2D-FE9F-4BE7-B2C3-454DA8A4B5B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350" y="2439596"/>
            <a:ext cx="596650" cy="596650"/>
          </a:xfrm>
          <a:prstGeom prst="rect">
            <a:avLst/>
          </a:prstGeom>
        </p:spPr>
      </p:pic>
      <p:pic>
        <p:nvPicPr>
          <p:cNvPr id="10" name="Graphic 9">
            <a:extLst>
              <a:ext uri="{FF2B5EF4-FFF2-40B4-BE49-F238E27FC236}">
                <a16:creationId xmlns:a16="http://schemas.microsoft.com/office/drawing/2014/main" id="{4C4D3AFD-861A-4DC6-8334-B640AC2FBF6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486" y="3130675"/>
            <a:ext cx="596650" cy="596650"/>
          </a:xfrm>
          <a:prstGeom prst="rect">
            <a:avLst/>
          </a:prstGeom>
        </p:spPr>
      </p:pic>
      <p:pic>
        <p:nvPicPr>
          <p:cNvPr id="11" name="Graphic 10">
            <a:extLst>
              <a:ext uri="{FF2B5EF4-FFF2-40B4-BE49-F238E27FC236}">
                <a16:creationId xmlns:a16="http://schemas.microsoft.com/office/drawing/2014/main" id="{1040C3B4-ECA0-4838-A846-4682A7360A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9696" y="4066542"/>
            <a:ext cx="596650" cy="596650"/>
          </a:xfrm>
          <a:prstGeom prst="rect">
            <a:avLst/>
          </a:prstGeom>
        </p:spPr>
      </p:pic>
    </p:spTree>
    <p:extLst>
      <p:ext uri="{BB962C8B-B14F-4D97-AF65-F5344CB8AC3E}">
        <p14:creationId xmlns:p14="http://schemas.microsoft.com/office/powerpoint/2010/main" val="458789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E263F-A077-C0E9-6D0B-E8164F93C90F}"/>
              </a:ext>
            </a:extLst>
          </p:cNvPr>
          <p:cNvSpPr txBox="1">
            <a:spLocks noGrp="1"/>
          </p:cNvSpPr>
          <p:nvPr>
            <p:ph type="title" idx="4294967295"/>
          </p:nvPr>
        </p:nvSpPr>
        <p:spPr>
          <a:xfrm>
            <a:off x="594110" y="541867"/>
            <a:ext cx="9849880" cy="707886"/>
          </a:xfrm>
          <a:prstGeom prst="rect">
            <a:avLst/>
          </a:prstGeom>
          <a:solidFill>
            <a:schemeClr val="bg2">
              <a:alpha val="79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Training for Environmental Cleaning Staff</a:t>
            </a:r>
          </a:p>
        </p:txBody>
      </p:sp>
      <p:sp>
        <p:nvSpPr>
          <p:cNvPr id="4" name="Text Placeholder 3">
            <a:extLst>
              <a:ext uri="{FF2B5EF4-FFF2-40B4-BE49-F238E27FC236}">
                <a16:creationId xmlns:a16="http://schemas.microsoft.com/office/drawing/2014/main" id="{39140815-84FD-435C-98F5-85DA20275BDE}"/>
              </a:ext>
            </a:extLst>
          </p:cNvPr>
          <p:cNvSpPr>
            <a:spLocks noGrp="1"/>
          </p:cNvSpPr>
          <p:nvPr>
            <p:ph type="body" idx="1"/>
          </p:nvPr>
        </p:nvSpPr>
        <p:spPr>
          <a:xfrm>
            <a:off x="516992" y="1424632"/>
            <a:ext cx="5839741" cy="5031252"/>
          </a:xfrm>
          <a:solidFill>
            <a:schemeClr val="bg2">
              <a:alpha val="81000"/>
            </a:schemeClr>
          </a:solidFill>
        </p:spPr>
        <p:txBody>
          <a:bodyPr vert="horz" lIns="91440" tIns="45720" rIns="91440" bIns="45720" rtlCol="0">
            <a:normAutofit/>
          </a:bodyPr>
          <a:lstStyle/>
          <a:p>
            <a:pPr indent="-228600">
              <a:lnSpc>
                <a:spcPct val="100000"/>
              </a:lnSpc>
              <a:spcBef>
                <a:spcPts val="1200"/>
              </a:spcBef>
              <a:buClr>
                <a:schemeClr val="accent2">
                  <a:lumMod val="60000"/>
                  <a:lumOff val="40000"/>
                </a:schemeClr>
              </a:buClr>
            </a:pPr>
            <a:r>
              <a:rPr lang="en-US" sz="2600"/>
              <a:t>Staff should be trained before working independently and refresher trainings should be given as needed (e.g., every 6-months)</a:t>
            </a:r>
          </a:p>
          <a:p>
            <a:pPr indent="-228600">
              <a:lnSpc>
                <a:spcPct val="100000"/>
              </a:lnSpc>
              <a:spcBef>
                <a:spcPts val="1200"/>
              </a:spcBef>
              <a:buClr>
                <a:schemeClr val="accent2">
                  <a:lumMod val="60000"/>
                  <a:lumOff val="40000"/>
                </a:schemeClr>
              </a:buClr>
            </a:pPr>
            <a:r>
              <a:rPr lang="en-US" sz="2600"/>
              <a:t>Training should be:</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n-US" sz="2400"/>
              <a:t>Participatory</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n-US" sz="2400"/>
              <a:t>Practical (hands-on, demonstration, practice)</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n-US" sz="2400"/>
              <a:t>At an appropriate literacy level</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n-US" sz="2400"/>
              <a:t>Led by experienced trainers</a:t>
            </a:r>
          </a:p>
          <a:p>
            <a:pPr lvl="1" indent="-228600"/>
            <a:endParaRPr lang="en-US" sz="2200"/>
          </a:p>
          <a:p>
            <a:pPr indent="-228600"/>
            <a:endParaRPr lang="en-US" sz="2200"/>
          </a:p>
        </p:txBody>
      </p:sp>
      <p:pic>
        <p:nvPicPr>
          <p:cNvPr id="5" name="Picture 4" descr="Photo of someone in hair covering, apron, and rubber gloves at the front of a room with a cleaning cloth and bucket of water. A group of people wearing masks sits and watches.">
            <a:extLst>
              <a:ext uri="{FF2B5EF4-FFF2-40B4-BE49-F238E27FC236}">
                <a16:creationId xmlns:a16="http://schemas.microsoft.com/office/drawing/2014/main" id="{21FEB83C-BBE3-05B6-6A53-DF3E14BFB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843" y="1785937"/>
            <a:ext cx="3791141" cy="4024442"/>
          </a:xfrm>
          <a:prstGeom prst="rect">
            <a:avLst/>
          </a:prstGeom>
        </p:spPr>
      </p:pic>
    </p:spTree>
    <p:extLst>
      <p:ext uri="{BB962C8B-B14F-4D97-AF65-F5344CB8AC3E}">
        <p14:creationId xmlns:p14="http://schemas.microsoft.com/office/powerpoint/2010/main" val="247329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290419"/>
            <a:ext cx="11059884" cy="1162051"/>
          </a:xfrm>
          <a:prstGeom prst="rect">
            <a:avLst/>
          </a:prstGeom>
        </p:spPr>
        <p:txBody>
          <a:bodyPr vert="horz" lIns="91440" tIns="45720" rIns="91440" bIns="45720" rtlCol="0" anchor="b">
            <a:normAutofit/>
          </a:bodyPr>
          <a:lstStyle/>
          <a:p>
            <a:pPr algn="l"/>
            <a:r>
              <a:rPr lang="en-US" sz="4400" b="1">
                <a:solidFill>
                  <a:schemeClr val="bg2"/>
                </a:solidFill>
                <a:latin typeface="Calibri Light" panose="020F0302020204030204" pitchFamily="34" charset="0"/>
                <a:cs typeface="Calibri Light" panose="020F0302020204030204" pitchFamily="34" charset="0"/>
              </a:rPr>
              <a:t>Reflection</a:t>
            </a:r>
          </a:p>
        </p:txBody>
      </p:sp>
      <p:sp>
        <p:nvSpPr>
          <p:cNvPr id="3" name="TextBox 2">
            <a:extLst>
              <a:ext uri="{FF2B5EF4-FFF2-40B4-BE49-F238E27FC236}">
                <a16:creationId xmlns:a16="http://schemas.microsoft.com/office/drawing/2014/main" id="{EEE1728F-435E-2386-1871-1F1166A295C2}"/>
              </a:ext>
            </a:extLst>
          </p:cNvPr>
          <p:cNvSpPr txBox="1"/>
          <p:nvPr/>
        </p:nvSpPr>
        <p:spPr>
          <a:xfrm>
            <a:off x="566058" y="1748135"/>
            <a:ext cx="10830075" cy="3539430"/>
          </a:xfrm>
          <a:prstGeom prst="rect">
            <a:avLst/>
          </a:prstGeom>
          <a:noFill/>
        </p:spPr>
        <p:txBody>
          <a:bodyPr wrap="square" lIns="91440" tIns="45720" rIns="91440" bIns="45720" anchor="t">
            <a:spAutoFit/>
          </a:bodyPr>
          <a:lstStyle/>
          <a:p>
            <a:r>
              <a:rPr lang="en-US" sz="3200" dirty="0">
                <a:solidFill>
                  <a:schemeClr val="bg2"/>
                </a:solidFill>
              </a:rPr>
              <a:t>Based on what we’ve discussed today, what are three things that could be changed at your facility related to environmental cleaning that would help to better protect cleaning staff and others in your facility from MVD? </a:t>
            </a:r>
          </a:p>
          <a:p>
            <a:pPr marL="0" indent="0">
              <a:buNone/>
            </a:pPr>
            <a:endParaRPr lang="en-US" sz="3200" dirty="0">
              <a:solidFill>
                <a:schemeClr val="bg2"/>
              </a:solidFill>
            </a:endParaRPr>
          </a:p>
          <a:p>
            <a:pPr marL="0" indent="0">
              <a:buNone/>
            </a:pPr>
            <a:r>
              <a:rPr lang="en-US" sz="3200" dirty="0">
                <a:solidFill>
                  <a:schemeClr val="bg2"/>
                </a:solidFill>
              </a:rPr>
              <a:t>Consider things such as environmental cleaning principles, PPE needed, appropriate use of chlorine, and staff training.</a:t>
            </a:r>
          </a:p>
        </p:txBody>
      </p:sp>
    </p:spTree>
    <p:extLst>
      <p:ext uri="{BB962C8B-B14F-4D97-AF65-F5344CB8AC3E}">
        <p14:creationId xmlns:p14="http://schemas.microsoft.com/office/powerpoint/2010/main" val="41910469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sz="quarter" idx="11"/>
          </p:nvPr>
        </p:nvSpPr>
        <p:spPr>
          <a:xfrm>
            <a:off x="609600" y="1734343"/>
            <a:ext cx="10972800" cy="4176467"/>
          </a:xfrm>
        </p:spPr>
        <p:txBody>
          <a:bodyPr vert="horz" lIns="91440" tIns="45720" rIns="91440" bIns="45720" rtlCol="0" anchor="t">
            <a:normAutofit fontScale="92500" lnSpcReduction="10000"/>
          </a:bodyPr>
          <a:lstStyle/>
          <a:p>
            <a:pPr>
              <a:lnSpc>
                <a:spcPct val="100000"/>
              </a:lnSpc>
              <a:spcBef>
                <a:spcPts val="1800"/>
              </a:spcBef>
            </a:pPr>
            <a:r>
              <a:rPr lang="en-US" sz="3200" dirty="0"/>
              <a:t>Environmental cleaning helps prevent the spread of MVD and helps protect you, your co-workers and patients, and your community.</a:t>
            </a:r>
          </a:p>
          <a:p>
            <a:pPr>
              <a:lnSpc>
                <a:spcPct val="100000"/>
              </a:lnSpc>
              <a:spcBef>
                <a:spcPts val="1800"/>
              </a:spcBef>
            </a:pPr>
            <a:r>
              <a:rPr lang="en-US" sz="3200" dirty="0"/>
              <a:t>Cleaning with soap and water should always happen before disinfection with chlorine.</a:t>
            </a:r>
          </a:p>
          <a:p>
            <a:pPr>
              <a:lnSpc>
                <a:spcPct val="100000"/>
              </a:lnSpc>
              <a:spcBef>
                <a:spcPts val="1800"/>
              </a:spcBef>
            </a:pPr>
            <a:r>
              <a:rPr lang="en-US" sz="3200" dirty="0"/>
              <a:t>Chlorine should never be sprayed on people.</a:t>
            </a:r>
          </a:p>
          <a:p>
            <a:pPr>
              <a:lnSpc>
                <a:spcPct val="100000"/>
              </a:lnSpc>
              <a:spcBef>
                <a:spcPts val="1800"/>
              </a:spcBef>
            </a:pPr>
            <a:r>
              <a:rPr lang="en-US" sz="3200" dirty="0"/>
              <a:t>Staff training and cleaning logs can help manage environmental cleaning activities.</a:t>
            </a:r>
          </a:p>
          <a:p>
            <a:endParaRPr lang="en-US" sz="3200" dirty="0"/>
          </a:p>
          <a:p>
            <a:endParaRPr lang="en-US" sz="3200" dirty="0"/>
          </a:p>
          <a:p>
            <a:pPr marL="0" indent="0">
              <a:buNone/>
            </a:pPr>
            <a:endParaRPr lang="en-US" sz="3600" dirty="0">
              <a:solidFill>
                <a:schemeClr val="accent1">
                  <a:lumMod val="75000"/>
                </a:schemeClr>
              </a:solidFill>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type="body" sz="quarter" idx="10"/>
          </p:nvPr>
        </p:nvSpPr>
        <p:spPr/>
        <p:txBody>
          <a:bodyPr vert="horz" lIns="91440" tIns="45720" rIns="91440" bIns="45720" rtlCol="0" anchor="t">
            <a:normAutofit/>
          </a:bodyPr>
          <a:lstStyle/>
          <a:p>
            <a:pPr marL="0" indent="0">
              <a:buClrTx/>
              <a:buNone/>
            </a:pPr>
            <a:r>
              <a:rPr lang="en-US" sz="3200" dirty="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Explain why environmental cleaning is important in the context of MVD</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Describe at least three general principles of environmental cleaning.</a:t>
            </a: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6591-9F4B-11DD-1C14-5F21EBB5A793}"/>
              </a:ext>
            </a:extLst>
          </p:cNvPr>
          <p:cNvSpPr>
            <a:spLocks noGrp="1"/>
          </p:cNvSpPr>
          <p:nvPr>
            <p:ph type="title" idx="4294967295"/>
          </p:nvPr>
        </p:nvSpPr>
        <p:spPr>
          <a:xfrm>
            <a:off x="303810" y="721385"/>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19823339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1224715"/>
            <a:ext cx="11625942" cy="1162051"/>
          </a:xfrm>
          <a:prstGeom prst="rect">
            <a:avLst/>
          </a:prstGeom>
        </p:spPr>
        <p:txBody>
          <a:bodyPr vert="horz" lIns="91440" tIns="45720" rIns="91440" bIns="45720" rtlCol="0" anchor="b">
            <a:noAutofit/>
          </a:bodyPr>
          <a:lstStyle/>
          <a:p>
            <a:pPr algn="l"/>
            <a:r>
              <a:rPr lang="fr-FR" sz="4000" b="1" dirty="0" err="1">
                <a:solidFill>
                  <a:schemeClr val="bg2"/>
                </a:solidFill>
                <a:latin typeface="Calibri Light" panose="020F0302020204030204" pitchFamily="34" charset="0"/>
                <a:cs typeface="Calibri Light" panose="020F0302020204030204" pitchFamily="34" charset="0"/>
              </a:rPr>
              <a:t>What</a:t>
            </a:r>
            <a:r>
              <a:rPr lang="fr-FR" sz="4000" b="1" dirty="0">
                <a:solidFill>
                  <a:schemeClr val="bg2"/>
                </a:solidFill>
                <a:latin typeface="Calibri Light" panose="020F0302020204030204" pitchFamily="34" charset="0"/>
                <a:cs typeface="Calibri Light" panose="020F0302020204030204" pitchFamily="34" charset="0"/>
              </a:rPr>
              <a:t> can</a:t>
            </a:r>
            <a:r>
              <a:rPr lang="fr-FR" sz="4000" b="1" dirty="0">
                <a:latin typeface="Calibri Light" panose="020F0302020204030204" pitchFamily="34" charset="0"/>
                <a:cs typeface="Calibri Light" panose="020F0302020204030204" pitchFamily="34" charset="0"/>
              </a:rPr>
              <a:t> Marburg </a:t>
            </a:r>
            <a:r>
              <a:rPr lang="fr-FR" sz="4000" b="1" dirty="0">
                <a:solidFill>
                  <a:schemeClr val="bg2"/>
                </a:solidFill>
                <a:latin typeface="Calibri Light" panose="020F0302020204030204" pitchFamily="34" charset="0"/>
                <a:cs typeface="Calibri Light" panose="020F0302020204030204" pitchFamily="34" charset="0"/>
              </a:rPr>
              <a:t>virus live on? </a:t>
            </a:r>
            <a:br>
              <a:rPr lang="fr-FR" sz="4000" b="1" dirty="0">
                <a:solidFill>
                  <a:schemeClr val="bg2"/>
                </a:solidFill>
                <a:latin typeface="Calibri Light" panose="020F0302020204030204" pitchFamily="34" charset="0"/>
                <a:cs typeface="Calibri Light" panose="020F0302020204030204" pitchFamily="34" charset="0"/>
              </a:rPr>
            </a:br>
            <a:r>
              <a:rPr lang="fr-FR" sz="4000" b="1" dirty="0">
                <a:solidFill>
                  <a:schemeClr val="bg2"/>
                </a:solidFill>
                <a:latin typeface="Calibri Light" panose="020F0302020204030204" pitchFamily="34" charset="0"/>
                <a:cs typeface="Calibri Light" panose="020F0302020204030204" pitchFamily="34" charset="0"/>
              </a:rPr>
              <a:t>(More </a:t>
            </a:r>
            <a:r>
              <a:rPr lang="fr-FR" sz="4000" b="1" dirty="0" err="1">
                <a:solidFill>
                  <a:schemeClr val="bg2"/>
                </a:solidFill>
                <a:latin typeface="Calibri Light" panose="020F0302020204030204" pitchFamily="34" charset="0"/>
                <a:cs typeface="Calibri Light" panose="020F0302020204030204" pitchFamily="34" charset="0"/>
              </a:rPr>
              <a:t>than</a:t>
            </a:r>
            <a:r>
              <a:rPr lang="fr-FR" sz="4000" b="1" dirty="0">
                <a:solidFill>
                  <a:schemeClr val="bg2"/>
                </a:solidFill>
                <a:latin typeface="Calibri Light" panose="020F0302020204030204" pitchFamily="34" charset="0"/>
                <a:cs typeface="Calibri Light" panose="020F0302020204030204" pitchFamily="34" charset="0"/>
              </a:rPr>
              <a:t> one </a:t>
            </a:r>
            <a:r>
              <a:rPr lang="fr-FR" sz="4000" b="1" dirty="0" err="1">
                <a:solidFill>
                  <a:schemeClr val="bg2"/>
                </a:solidFill>
                <a:latin typeface="Calibri Light" panose="020F0302020204030204" pitchFamily="34" charset="0"/>
                <a:cs typeface="Calibri Light" panose="020F0302020204030204" pitchFamily="34" charset="0"/>
              </a:rPr>
              <a:t>may</a:t>
            </a:r>
            <a:r>
              <a:rPr lang="fr-FR" sz="4000" b="1" dirty="0">
                <a:solidFill>
                  <a:schemeClr val="bg2"/>
                </a:solidFill>
                <a:latin typeface="Calibri Light" panose="020F0302020204030204" pitchFamily="34" charset="0"/>
                <a:cs typeface="Calibri Light" panose="020F0302020204030204" pitchFamily="34" charset="0"/>
              </a:rPr>
              <a:t> </a:t>
            </a:r>
            <a:r>
              <a:rPr lang="fr-FR" sz="4000" b="1" dirty="0" err="1">
                <a:solidFill>
                  <a:schemeClr val="bg2"/>
                </a:solidFill>
                <a:latin typeface="Calibri Light" panose="020F0302020204030204" pitchFamily="34" charset="0"/>
                <a:cs typeface="Calibri Light" panose="020F0302020204030204" pitchFamily="34" charset="0"/>
              </a:rPr>
              <a:t>apply</a:t>
            </a:r>
            <a:r>
              <a:rPr lang="fr-FR" sz="4000" b="1" dirty="0">
                <a:solidFill>
                  <a:schemeClr val="bg2"/>
                </a:solidFill>
                <a:latin typeface="Calibri Light" panose="020F0302020204030204" pitchFamily="34" charset="0"/>
                <a:cs typeface="Calibri Light" panose="020F0302020204030204" pitchFamily="34" charset="0"/>
              </a:rPr>
              <a:t>.) </a:t>
            </a:r>
            <a:br>
              <a:rPr lang="fr-FR" sz="4000" dirty="0">
                <a:solidFill>
                  <a:schemeClr val="bg2"/>
                </a:solidFill>
                <a:latin typeface="Calibri Light" panose="020F0302020204030204" pitchFamily="34" charset="0"/>
                <a:cs typeface="Calibri Light" panose="020F0302020204030204" pitchFamily="34" charset="0"/>
              </a:rPr>
            </a:br>
            <a:endParaRPr lang="en-US" sz="4000" b="0" dirty="0">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566058" y="2499391"/>
            <a:ext cx="8447313" cy="278537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a:solidFill>
                  <a:schemeClr val="bg2"/>
                </a:solidFill>
                <a:cs typeface="Calibri Light"/>
              </a:rPr>
              <a:t>Surfaces (tables, chairs, etc.)  </a:t>
            </a:r>
          </a:p>
          <a:p>
            <a:pPr marL="497840" lvl="1" indent="-457200">
              <a:spcBef>
                <a:spcPts val="1200"/>
              </a:spcBef>
              <a:spcAft>
                <a:spcPts val="300"/>
              </a:spcAft>
              <a:buFont typeface="Wingdings" panose="05000000000000000000" pitchFamily="2" charset="2"/>
              <a:buChar char="q"/>
            </a:pPr>
            <a:r>
              <a:rPr lang="fr-FR" sz="3000">
                <a:solidFill>
                  <a:schemeClr val="bg2"/>
                </a:solidFill>
                <a:cs typeface="Calibri Light"/>
              </a:rPr>
              <a:t>Medical </a:t>
            </a:r>
            <a:r>
              <a:rPr lang="fr-FR" sz="3000" err="1">
                <a:solidFill>
                  <a:schemeClr val="bg2"/>
                </a:solidFill>
                <a:cs typeface="Calibri Light"/>
              </a:rPr>
              <a:t>equipment</a:t>
            </a:r>
            <a:r>
              <a:rPr lang="fr-FR" sz="3000">
                <a:solidFill>
                  <a:schemeClr val="bg2"/>
                </a:solidFill>
                <a:cs typeface="Calibri Light"/>
              </a:rPr>
              <a:t> (</a:t>
            </a:r>
            <a:r>
              <a:rPr lang="fr-FR" sz="3000" err="1">
                <a:solidFill>
                  <a:schemeClr val="bg2"/>
                </a:solidFill>
                <a:cs typeface="Calibri Light"/>
              </a:rPr>
              <a:t>thermometer</a:t>
            </a:r>
            <a:r>
              <a:rPr lang="fr-FR" sz="3000">
                <a:solidFill>
                  <a:schemeClr val="bg2"/>
                </a:solidFill>
                <a:cs typeface="Calibri Light"/>
              </a:rPr>
              <a:t>, </a:t>
            </a:r>
            <a:r>
              <a:rPr lang="fr-FR" sz="3000" err="1">
                <a:solidFill>
                  <a:schemeClr val="bg2"/>
                </a:solidFill>
                <a:cs typeface="Calibri Light"/>
              </a:rPr>
              <a:t>stethoscope</a:t>
            </a:r>
            <a:r>
              <a:rPr lang="fr-FR" sz="3000">
                <a:solidFill>
                  <a:schemeClr val="bg2"/>
                </a:solidFill>
                <a:cs typeface="Calibri Light"/>
              </a:rPr>
              <a:t>, etc.)</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Personal</a:t>
            </a:r>
            <a:r>
              <a:rPr lang="fr-FR" sz="3000">
                <a:solidFill>
                  <a:schemeClr val="bg2"/>
                </a:solidFill>
                <a:cs typeface="Calibri Light"/>
              </a:rPr>
              <a:t> Protective Equipment (</a:t>
            </a:r>
            <a:r>
              <a:rPr lang="fr-FR" sz="3000" err="1">
                <a:solidFill>
                  <a:schemeClr val="bg2"/>
                </a:solidFill>
                <a:cs typeface="Calibri Light"/>
              </a:rPr>
              <a:t>masks</a:t>
            </a:r>
            <a:r>
              <a:rPr lang="fr-FR" sz="3000">
                <a:solidFill>
                  <a:schemeClr val="bg2"/>
                </a:solidFill>
                <a:cs typeface="Calibri Light"/>
              </a:rPr>
              <a:t>, boots, aprons, etc.)</a:t>
            </a:r>
          </a:p>
        </p:txBody>
      </p:sp>
    </p:spTree>
    <p:extLst>
      <p:ext uri="{BB962C8B-B14F-4D97-AF65-F5344CB8AC3E}">
        <p14:creationId xmlns:p14="http://schemas.microsoft.com/office/powerpoint/2010/main" val="2240769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59180" y="1391581"/>
            <a:ext cx="11059884" cy="1162051"/>
          </a:xfrm>
          <a:prstGeom prst="rect">
            <a:avLst/>
          </a:prstGeom>
        </p:spPr>
        <p:txBody>
          <a:bodyPr vert="horz" lIns="91440" tIns="45720" rIns="91440" bIns="45720" rtlCol="0" anchor="b">
            <a:noAutofit/>
          </a:bodyPr>
          <a:lstStyle/>
          <a:p>
            <a:pPr algn="l"/>
            <a:r>
              <a:rPr lang="fr-FR" sz="4000" b="1" dirty="0" err="1">
                <a:solidFill>
                  <a:schemeClr val="bg2"/>
                </a:solidFill>
                <a:latin typeface="Calibri Light" panose="020F0302020204030204" pitchFamily="34" charset="0"/>
                <a:cs typeface="Calibri Light" panose="020F0302020204030204" pitchFamily="34" charset="0"/>
              </a:rPr>
              <a:t>What</a:t>
            </a:r>
            <a:r>
              <a:rPr lang="fr-FR" sz="4000" b="1" dirty="0">
                <a:solidFill>
                  <a:schemeClr val="bg2"/>
                </a:solidFill>
                <a:latin typeface="Calibri Light" panose="020F0302020204030204" pitchFamily="34" charset="0"/>
                <a:cs typeface="Calibri Light" panose="020F0302020204030204" pitchFamily="34" charset="0"/>
              </a:rPr>
              <a:t> </a:t>
            </a:r>
            <a:r>
              <a:rPr lang="fr-FR" sz="4000" b="1" dirty="0">
                <a:latin typeface="Calibri Light" panose="020F0302020204030204" pitchFamily="34" charset="0"/>
                <a:cs typeface="Calibri Light" panose="020F0302020204030204" pitchFamily="34" charset="0"/>
              </a:rPr>
              <a:t>can Marburg </a:t>
            </a:r>
            <a:r>
              <a:rPr lang="fr-FR" sz="4000" b="1" dirty="0">
                <a:solidFill>
                  <a:schemeClr val="bg2"/>
                </a:solidFill>
                <a:latin typeface="Calibri Light" panose="020F0302020204030204" pitchFamily="34" charset="0"/>
                <a:cs typeface="Calibri Light" panose="020F0302020204030204" pitchFamily="34" charset="0"/>
              </a:rPr>
              <a:t>virus live on? </a:t>
            </a:r>
            <a:br>
              <a:rPr lang="fr-FR" sz="4000" b="1" dirty="0">
                <a:solidFill>
                  <a:schemeClr val="bg2"/>
                </a:solidFill>
                <a:latin typeface="Calibri Light" panose="020F0302020204030204" pitchFamily="34" charset="0"/>
                <a:cs typeface="Calibri Light" panose="020F0302020204030204" pitchFamily="34" charset="0"/>
              </a:rPr>
            </a:br>
            <a:br>
              <a:rPr lang="fr-FR" sz="4000" b="1" dirty="0">
                <a:solidFill>
                  <a:schemeClr val="bg2"/>
                </a:solidFill>
                <a:latin typeface="Calibri Light" panose="020F0302020204030204" pitchFamily="34" charset="0"/>
                <a:cs typeface="Calibri Light" panose="020F0302020204030204" pitchFamily="34" charset="0"/>
              </a:rPr>
            </a:br>
            <a:endParaRPr lang="en-US" sz="4000" b="1" dirty="0">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566058" y="2401764"/>
            <a:ext cx="8447313" cy="278537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dirty="0">
                <a:solidFill>
                  <a:schemeClr val="bg2"/>
                </a:solidFill>
                <a:cs typeface="Calibri Light"/>
              </a:rPr>
              <a:t>Surfaces (tables, chairs, etc.)  </a:t>
            </a:r>
          </a:p>
          <a:p>
            <a:pPr marL="497840" lvl="1" indent="-457200">
              <a:spcBef>
                <a:spcPts val="1200"/>
              </a:spcBef>
              <a:spcAft>
                <a:spcPts val="300"/>
              </a:spcAft>
              <a:buFont typeface="Wingdings" panose="05000000000000000000" pitchFamily="2" charset="2"/>
              <a:buChar char="q"/>
            </a:pPr>
            <a:r>
              <a:rPr lang="fr-FR" sz="3000" dirty="0">
                <a:solidFill>
                  <a:schemeClr val="bg2"/>
                </a:solidFill>
                <a:cs typeface="Calibri Light"/>
              </a:rPr>
              <a:t>Medical </a:t>
            </a:r>
            <a:r>
              <a:rPr lang="fr-FR" sz="3000" dirty="0" err="1">
                <a:solidFill>
                  <a:schemeClr val="bg2"/>
                </a:solidFill>
                <a:cs typeface="Calibri Light"/>
              </a:rPr>
              <a:t>equipment</a:t>
            </a:r>
            <a:r>
              <a:rPr lang="fr-FR" sz="3000" dirty="0">
                <a:solidFill>
                  <a:schemeClr val="bg2"/>
                </a:solidFill>
                <a:cs typeface="Calibri Light"/>
              </a:rPr>
              <a:t> (</a:t>
            </a:r>
            <a:r>
              <a:rPr lang="fr-FR" sz="3000" dirty="0" err="1">
                <a:solidFill>
                  <a:schemeClr val="bg2"/>
                </a:solidFill>
                <a:cs typeface="Calibri Light"/>
              </a:rPr>
              <a:t>thermometer</a:t>
            </a:r>
            <a:r>
              <a:rPr lang="fr-FR" sz="3000" dirty="0">
                <a:solidFill>
                  <a:schemeClr val="bg2"/>
                </a:solidFill>
                <a:cs typeface="Calibri Light"/>
              </a:rPr>
              <a:t>, </a:t>
            </a:r>
            <a:r>
              <a:rPr lang="fr-FR" sz="3000" dirty="0" err="1">
                <a:solidFill>
                  <a:schemeClr val="bg2"/>
                </a:solidFill>
                <a:cs typeface="Calibri Light"/>
              </a:rPr>
              <a:t>stethoscope</a:t>
            </a:r>
            <a:r>
              <a:rPr lang="fr-FR" sz="3000" dirty="0">
                <a:solidFill>
                  <a:schemeClr val="bg2"/>
                </a:solidFill>
                <a:cs typeface="Calibri Light"/>
              </a:rPr>
              <a:t>, etc.)</a:t>
            </a:r>
          </a:p>
          <a:p>
            <a:pPr marL="497840" lvl="1" indent="-457200">
              <a:spcBef>
                <a:spcPts val="1200"/>
              </a:spcBef>
              <a:spcAft>
                <a:spcPts val="300"/>
              </a:spcAft>
              <a:buFont typeface="Wingdings" panose="05000000000000000000" pitchFamily="2" charset="2"/>
              <a:buChar char="q"/>
            </a:pPr>
            <a:r>
              <a:rPr lang="fr-FR" sz="3000" dirty="0" err="1">
                <a:solidFill>
                  <a:schemeClr val="bg2"/>
                </a:solidFill>
                <a:cs typeface="Calibri Light"/>
              </a:rPr>
              <a:t>Personal</a:t>
            </a:r>
            <a:r>
              <a:rPr lang="fr-FR" sz="3000" dirty="0">
                <a:solidFill>
                  <a:schemeClr val="bg2"/>
                </a:solidFill>
                <a:cs typeface="Calibri Light"/>
              </a:rPr>
              <a:t> Protective Equipment (</a:t>
            </a:r>
            <a:r>
              <a:rPr lang="fr-FR" sz="3000" dirty="0" err="1">
                <a:solidFill>
                  <a:schemeClr val="bg2"/>
                </a:solidFill>
                <a:cs typeface="Calibri Light"/>
              </a:rPr>
              <a:t>masks</a:t>
            </a:r>
            <a:r>
              <a:rPr lang="fr-FR" sz="3000" dirty="0">
                <a:solidFill>
                  <a:schemeClr val="bg2"/>
                </a:solidFill>
                <a:cs typeface="Calibri Light"/>
              </a:rPr>
              <a:t>, boots, aprons, etc.)</a:t>
            </a:r>
          </a:p>
        </p:txBody>
      </p:sp>
      <p:pic>
        <p:nvPicPr>
          <p:cNvPr id="3" name="Graphic 2" descr="Checkmark with solid fill">
            <a:extLst>
              <a:ext uri="{FF2B5EF4-FFF2-40B4-BE49-F238E27FC236}">
                <a16:creationId xmlns:a16="http://schemas.microsoft.com/office/drawing/2014/main" id="{6745DD4F-2774-4B83-B3AE-2E8311BC2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2401764"/>
            <a:ext cx="548019" cy="548019"/>
          </a:xfrm>
          <a:prstGeom prst="rect">
            <a:avLst/>
          </a:prstGeom>
        </p:spPr>
      </p:pic>
      <p:pic>
        <p:nvPicPr>
          <p:cNvPr id="7" name="Graphic 6" descr="Checkmark with solid fill">
            <a:extLst>
              <a:ext uri="{FF2B5EF4-FFF2-40B4-BE49-F238E27FC236}">
                <a16:creationId xmlns:a16="http://schemas.microsoft.com/office/drawing/2014/main" id="{18F27619-BC5E-4943-9B92-2212A4E06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3015601"/>
            <a:ext cx="548019" cy="548019"/>
          </a:xfrm>
          <a:prstGeom prst="rect">
            <a:avLst/>
          </a:prstGeom>
        </p:spPr>
      </p:pic>
      <p:pic>
        <p:nvPicPr>
          <p:cNvPr id="8" name="Graphic 7" descr="Checkmark with solid fill">
            <a:extLst>
              <a:ext uri="{FF2B5EF4-FFF2-40B4-BE49-F238E27FC236}">
                <a16:creationId xmlns:a16="http://schemas.microsoft.com/office/drawing/2014/main" id="{D6CC0531-DAE7-4B58-B1E9-4396B39F8E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4025589"/>
            <a:ext cx="548019" cy="548019"/>
          </a:xfrm>
          <a:prstGeom prst="rect">
            <a:avLst/>
          </a:prstGeom>
        </p:spPr>
      </p:pic>
    </p:spTree>
    <p:extLst>
      <p:ext uri="{BB962C8B-B14F-4D97-AF65-F5344CB8AC3E}">
        <p14:creationId xmlns:p14="http://schemas.microsoft.com/office/powerpoint/2010/main" val="33486591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38959" y="4755407"/>
            <a:ext cx="11059884" cy="888672"/>
          </a:xfrm>
        </p:spPr>
        <p:txBody>
          <a:bodyPr vert="horz" lIns="91440" tIns="45720" rIns="91440" bIns="45720" rtlCol="0" anchor="b">
            <a:normAutofit/>
          </a:bodyPr>
          <a:lstStyle/>
          <a:p>
            <a:r>
              <a:rPr lang="en-US" dirty="0">
                <a:latin typeface="Calibri Light" panose="020F0302020204030204" pitchFamily="34" charset="0"/>
                <a:cs typeface="Calibri Light" panose="020F0302020204030204" pitchFamily="34" charset="0"/>
              </a:rPr>
              <a:t>Environmental Cleaning Overview</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609600" y="274639"/>
            <a:ext cx="10972800" cy="946779"/>
          </a:xfrm>
        </p:spPr>
        <p:txBody>
          <a:bodyPr lIns="91440" tIns="45720" rIns="91440" bIns="45720" anchor="b" anchorCtr="0"/>
          <a:lstStyle/>
          <a:p>
            <a:r>
              <a:rPr lang="en-US" sz="4000" dirty="0">
                <a:solidFill>
                  <a:schemeClr val="accent5">
                    <a:lumMod val="75000"/>
                  </a:schemeClr>
                </a:solidFill>
                <a:latin typeface="Calibri Light"/>
                <a:cs typeface="Calibri Light"/>
              </a:rPr>
              <a:t>Definition: Environmental Cleaning</a:t>
            </a:r>
          </a:p>
        </p:txBody>
      </p:sp>
      <p:sp>
        <p:nvSpPr>
          <p:cNvPr id="3" name="TextBox 2">
            <a:extLst>
              <a:ext uri="{FF2B5EF4-FFF2-40B4-BE49-F238E27FC236}">
                <a16:creationId xmlns:a16="http://schemas.microsoft.com/office/drawing/2014/main" id="{D25D89A6-3A1B-DDE7-4D8E-62579D0153BC}"/>
              </a:ext>
            </a:extLst>
          </p:cNvPr>
          <p:cNvSpPr txBox="1"/>
          <p:nvPr/>
        </p:nvSpPr>
        <p:spPr>
          <a:xfrm>
            <a:off x="632041" y="2866619"/>
            <a:ext cx="10154745" cy="2046714"/>
          </a:xfrm>
          <a:prstGeom prst="rect">
            <a:avLst/>
          </a:prstGeom>
          <a:noFill/>
        </p:spPr>
        <p:txBody>
          <a:bodyPr wrap="square" lIns="91440" tIns="45720" rIns="91440" bIns="45720" rtlCol="0" anchor="t">
            <a:spAutoFit/>
          </a:bodyPr>
          <a:lstStyle/>
          <a:p>
            <a:pPr marL="342265" indent="-342265">
              <a:spcBef>
                <a:spcPts val="1800"/>
              </a:spcBef>
              <a:buClr>
                <a:schemeClr val="accent2">
                  <a:lumMod val="60000"/>
                  <a:lumOff val="40000"/>
                </a:schemeClr>
              </a:buClr>
              <a:buFont typeface="Arial" panose="020B0604020202020204" pitchFamily="34" charset="0"/>
              <a:buChar char="•"/>
            </a:pPr>
            <a:r>
              <a:rPr lang="fr-FR" sz="2800" b="1" dirty="0" err="1">
                <a:solidFill>
                  <a:schemeClr val="accent5">
                    <a:lumMod val="75000"/>
                  </a:schemeClr>
                </a:solidFill>
                <a:latin typeface="Calibri"/>
                <a:cs typeface="Calibri"/>
              </a:rPr>
              <a:t>Cleaning</a:t>
            </a:r>
            <a:r>
              <a:rPr lang="fr-FR" sz="2800" b="1" dirty="0">
                <a:latin typeface="Calibri"/>
                <a:cs typeface="Calibri"/>
              </a:rPr>
              <a:t>: </a:t>
            </a:r>
            <a:r>
              <a:rPr lang="fr-FR" sz="2800" dirty="0" err="1">
                <a:solidFill>
                  <a:srgbClr val="000000"/>
                </a:solidFill>
                <a:latin typeface="Calibri"/>
                <a:cs typeface="Calibri"/>
              </a:rPr>
              <a:t>removes</a:t>
            </a:r>
            <a:r>
              <a:rPr lang="fr-FR" sz="2800" dirty="0">
                <a:solidFill>
                  <a:srgbClr val="000000"/>
                </a:solidFill>
                <a:latin typeface="Calibri"/>
                <a:cs typeface="Calibri"/>
              </a:rPr>
              <a:t> </a:t>
            </a:r>
            <a:r>
              <a:rPr lang="fr-FR" sz="2800" dirty="0" err="1">
                <a:solidFill>
                  <a:srgbClr val="000000"/>
                </a:solidFill>
                <a:latin typeface="Calibri"/>
                <a:cs typeface="Calibri"/>
              </a:rPr>
              <a:t>dirt</a:t>
            </a:r>
            <a:r>
              <a:rPr lang="fr-FR" sz="2800" dirty="0">
                <a:solidFill>
                  <a:srgbClr val="000000"/>
                </a:solidFill>
                <a:latin typeface="Calibri"/>
                <a:cs typeface="Calibri"/>
              </a:rPr>
              <a:t> and </a:t>
            </a:r>
            <a:r>
              <a:rPr lang="fr-FR" sz="2800" dirty="0" err="1">
                <a:solidFill>
                  <a:srgbClr val="000000"/>
                </a:solidFill>
                <a:latin typeface="Calibri"/>
                <a:cs typeface="Calibri"/>
              </a:rPr>
              <a:t>some</a:t>
            </a:r>
            <a:r>
              <a:rPr lang="fr-FR" sz="2800" dirty="0">
                <a:solidFill>
                  <a:srgbClr val="000000"/>
                </a:solidFill>
                <a:latin typeface="Calibri"/>
                <a:cs typeface="Calibri"/>
              </a:rPr>
              <a:t> </a:t>
            </a:r>
            <a:r>
              <a:rPr lang="fr-FR" sz="2800" dirty="0" err="1">
                <a:solidFill>
                  <a:srgbClr val="000000"/>
                </a:solidFill>
                <a:latin typeface="Calibri"/>
                <a:cs typeface="Calibri"/>
              </a:rPr>
              <a:t>germs</a:t>
            </a:r>
            <a:r>
              <a:rPr lang="fr-FR" sz="2800" dirty="0">
                <a:solidFill>
                  <a:srgbClr val="000000"/>
                </a:solidFill>
                <a:latin typeface="Calibri"/>
                <a:cs typeface="Calibri"/>
              </a:rPr>
              <a:t> and </a:t>
            </a:r>
            <a:r>
              <a:rPr lang="fr-FR" sz="2800" dirty="0" err="1">
                <a:solidFill>
                  <a:srgbClr val="000000"/>
                </a:solidFill>
                <a:latin typeface="Calibri"/>
                <a:cs typeface="Calibri"/>
              </a:rPr>
              <a:t>is</a:t>
            </a:r>
            <a:r>
              <a:rPr lang="fr-FR" sz="2800" dirty="0">
                <a:solidFill>
                  <a:srgbClr val="000000"/>
                </a:solidFill>
                <a:latin typeface="Calibri"/>
                <a:cs typeface="Calibri"/>
              </a:rPr>
              <a:t> </a:t>
            </a:r>
            <a:r>
              <a:rPr lang="fr-FR" sz="2800" dirty="0" err="1">
                <a:solidFill>
                  <a:srgbClr val="000000"/>
                </a:solidFill>
                <a:latin typeface="Calibri"/>
                <a:cs typeface="Calibri"/>
              </a:rPr>
              <a:t>performed</a:t>
            </a:r>
            <a:r>
              <a:rPr lang="fr-FR" sz="2800" dirty="0">
                <a:solidFill>
                  <a:srgbClr val="000000"/>
                </a:solidFill>
                <a:latin typeface="Calibri"/>
                <a:cs typeface="Calibri"/>
              </a:rPr>
              <a:t> </a:t>
            </a:r>
            <a:r>
              <a:rPr lang="fr-FR" sz="2800" dirty="0" err="1">
                <a:solidFill>
                  <a:srgbClr val="000000"/>
                </a:solidFill>
                <a:latin typeface="Calibri"/>
                <a:cs typeface="Calibri"/>
              </a:rPr>
              <a:t>with</a:t>
            </a:r>
            <a:r>
              <a:rPr lang="fr-FR" sz="2800" dirty="0">
                <a:solidFill>
                  <a:srgbClr val="000000"/>
                </a:solidFill>
                <a:latin typeface="Calibri"/>
                <a:cs typeface="Calibri"/>
              </a:rPr>
              <a:t> soap and water</a:t>
            </a:r>
            <a:endParaRPr lang="en-US" sz="2800" dirty="0">
              <a:solidFill>
                <a:srgbClr val="000000"/>
              </a:solidFill>
              <a:latin typeface="Calibri"/>
              <a:cs typeface="Calibri"/>
            </a:endParaRPr>
          </a:p>
          <a:p>
            <a:pPr marL="342265" indent="-342265">
              <a:spcBef>
                <a:spcPts val="1800"/>
              </a:spcBef>
              <a:buClr>
                <a:schemeClr val="accent2">
                  <a:lumMod val="60000"/>
                  <a:lumOff val="40000"/>
                </a:schemeClr>
              </a:buClr>
              <a:buFont typeface="Arial" panose="020B0604020202020204" pitchFamily="34" charset="0"/>
              <a:buChar char="•"/>
            </a:pPr>
            <a:r>
              <a:rPr lang="fr-FR" sz="2800" b="1" dirty="0" err="1">
                <a:solidFill>
                  <a:schemeClr val="accent5">
                    <a:lumMod val="75000"/>
                  </a:schemeClr>
                </a:solidFill>
                <a:latin typeface="Calibri"/>
                <a:cs typeface="Calibri"/>
              </a:rPr>
              <a:t>Disinfecting</a:t>
            </a:r>
            <a:r>
              <a:rPr lang="fr-FR" sz="2800" b="1" dirty="0">
                <a:latin typeface="Calibri"/>
                <a:cs typeface="Calibri"/>
              </a:rPr>
              <a:t>:  </a:t>
            </a:r>
            <a:r>
              <a:rPr lang="fr-FR" sz="2800" dirty="0" err="1">
                <a:solidFill>
                  <a:srgbClr val="000000"/>
                </a:solidFill>
                <a:latin typeface="Calibri"/>
                <a:cs typeface="Calibri"/>
              </a:rPr>
              <a:t>kills</a:t>
            </a:r>
            <a:r>
              <a:rPr lang="fr-FR" sz="2800" dirty="0">
                <a:solidFill>
                  <a:srgbClr val="000000"/>
                </a:solidFill>
                <a:latin typeface="Calibri"/>
                <a:cs typeface="Calibri"/>
              </a:rPr>
              <a:t> </a:t>
            </a:r>
            <a:r>
              <a:rPr lang="fr-FR" sz="2800" dirty="0" err="1">
                <a:solidFill>
                  <a:srgbClr val="000000"/>
                </a:solidFill>
                <a:latin typeface="Calibri"/>
                <a:cs typeface="Calibri"/>
              </a:rPr>
              <a:t>germs</a:t>
            </a:r>
            <a:r>
              <a:rPr lang="fr-FR" sz="2800" dirty="0">
                <a:solidFill>
                  <a:srgbClr val="000000"/>
                </a:solidFill>
                <a:latin typeface="Calibri"/>
                <a:cs typeface="Calibri"/>
              </a:rPr>
              <a:t> </a:t>
            </a:r>
            <a:r>
              <a:rPr lang="fr-FR" sz="2800" dirty="0" err="1">
                <a:solidFill>
                  <a:srgbClr val="000000"/>
                </a:solidFill>
                <a:latin typeface="Calibri"/>
                <a:cs typeface="Calibri"/>
              </a:rPr>
              <a:t>using</a:t>
            </a:r>
            <a:r>
              <a:rPr lang="fr-FR" sz="2800" dirty="0">
                <a:solidFill>
                  <a:srgbClr val="000000"/>
                </a:solidFill>
                <a:latin typeface="Calibri"/>
                <a:cs typeface="Calibri"/>
              </a:rPr>
              <a:t> </a:t>
            </a:r>
            <a:r>
              <a:rPr lang="fr-FR" sz="2800" dirty="0" err="1">
                <a:solidFill>
                  <a:srgbClr val="000000"/>
                </a:solidFill>
                <a:latin typeface="Calibri"/>
                <a:cs typeface="Calibri"/>
              </a:rPr>
              <a:t>chemicals</a:t>
            </a:r>
            <a:r>
              <a:rPr lang="fr-FR" sz="2800" dirty="0">
                <a:solidFill>
                  <a:srgbClr val="000000"/>
                </a:solidFill>
                <a:latin typeface="Calibri"/>
                <a:cs typeface="Calibri"/>
              </a:rPr>
              <a:t> </a:t>
            </a:r>
            <a:r>
              <a:rPr lang="fr-FR" sz="2800" dirty="0" err="1">
                <a:solidFill>
                  <a:srgbClr val="000000"/>
                </a:solidFill>
                <a:latin typeface="Calibri"/>
                <a:cs typeface="Calibri"/>
              </a:rPr>
              <a:t>such</a:t>
            </a:r>
            <a:r>
              <a:rPr lang="fr-FR" sz="2800" dirty="0">
                <a:solidFill>
                  <a:srgbClr val="000000"/>
                </a:solidFill>
                <a:latin typeface="Calibri"/>
                <a:cs typeface="Calibri"/>
              </a:rPr>
              <a:t> as 0.5% </a:t>
            </a:r>
            <a:r>
              <a:rPr lang="fr-FR" sz="2800" dirty="0" err="1">
                <a:solidFill>
                  <a:srgbClr val="000000"/>
                </a:solidFill>
                <a:latin typeface="Calibri"/>
                <a:cs typeface="Calibri"/>
              </a:rPr>
              <a:t>chlorine</a:t>
            </a:r>
            <a:r>
              <a:rPr lang="fr-FR" sz="2800" dirty="0">
                <a:solidFill>
                  <a:srgbClr val="000000"/>
                </a:solidFill>
                <a:latin typeface="Calibri"/>
                <a:cs typeface="Calibri"/>
              </a:rPr>
              <a:t> solution.</a:t>
            </a:r>
            <a:endParaRPr lang="en-US" sz="2800" dirty="0">
              <a:solidFill>
                <a:srgbClr val="000000"/>
              </a:solidFill>
            </a:endParaRPr>
          </a:p>
        </p:txBody>
      </p:sp>
      <p:sp>
        <p:nvSpPr>
          <p:cNvPr id="6" name="TextBox 5">
            <a:extLst>
              <a:ext uri="{FF2B5EF4-FFF2-40B4-BE49-F238E27FC236}">
                <a16:creationId xmlns:a16="http://schemas.microsoft.com/office/drawing/2014/main" id="{61970BE3-A117-3627-9863-DF7FC5AA7B6F}"/>
              </a:ext>
            </a:extLst>
          </p:cNvPr>
          <p:cNvSpPr txBox="1"/>
          <p:nvPr/>
        </p:nvSpPr>
        <p:spPr>
          <a:xfrm>
            <a:off x="767219" y="1566965"/>
            <a:ext cx="9884391" cy="954107"/>
          </a:xfrm>
          <a:prstGeom prst="rect">
            <a:avLst/>
          </a:prstGeom>
          <a:noFill/>
        </p:spPr>
        <p:txBody>
          <a:bodyPr wrap="square">
            <a:spAutoFit/>
          </a:bodyPr>
          <a:lstStyle/>
          <a:p>
            <a:pPr marL="0" indent="0">
              <a:buClr>
                <a:schemeClr val="accent2">
                  <a:lumMod val="60000"/>
                  <a:lumOff val="40000"/>
                </a:schemeClr>
              </a:buClr>
              <a:buNone/>
            </a:pPr>
            <a:r>
              <a:rPr lang="en-US" sz="2800" dirty="0">
                <a:solidFill>
                  <a:srgbClr val="000000"/>
                </a:solidFill>
                <a:latin typeface="Calibri"/>
                <a:cs typeface="Calibri"/>
              </a:rPr>
              <a:t>Environmental cleaning is the general term for </a:t>
            </a:r>
            <a:r>
              <a:rPr lang="en-US" sz="2800" b="1" dirty="0">
                <a:solidFill>
                  <a:srgbClr val="000000"/>
                </a:solidFill>
                <a:latin typeface="Calibri"/>
                <a:cs typeface="Calibri"/>
              </a:rPr>
              <a:t>cleaning and disinfecting the patient care environment.</a:t>
            </a:r>
            <a:endParaRPr lang="en-US" sz="2800" b="1" dirty="0">
              <a:solidFill>
                <a:srgbClr val="000000"/>
              </a:solidFill>
            </a:endParaRP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137-4777-4C5E-B08C-993B6935E89F}"/>
              </a:ext>
            </a:extLst>
          </p:cNvPr>
          <p:cNvSpPr>
            <a:spLocks noGrp="1"/>
          </p:cNvSpPr>
          <p:nvPr>
            <p:ph type="title"/>
          </p:nvPr>
        </p:nvSpPr>
        <p:spPr/>
        <p:txBody>
          <a:bodyPr lIns="91440" tIns="45720" rIns="91440" bIns="45720" anchor="b" anchorCtr="0"/>
          <a:lstStyle/>
          <a:p>
            <a:r>
              <a:rPr lang="en-US" sz="4000" dirty="0">
                <a:solidFill>
                  <a:schemeClr val="accent5">
                    <a:lumMod val="75000"/>
                  </a:schemeClr>
                </a:solidFill>
                <a:latin typeface="Calibri Light"/>
                <a:cs typeface="Calibri Light"/>
              </a:rPr>
              <a:t>Why Environmental Cleaning?</a:t>
            </a:r>
          </a:p>
        </p:txBody>
      </p:sp>
      <p:sp>
        <p:nvSpPr>
          <p:cNvPr id="3" name="Text Placeholder 2">
            <a:extLst>
              <a:ext uri="{FF2B5EF4-FFF2-40B4-BE49-F238E27FC236}">
                <a16:creationId xmlns:a16="http://schemas.microsoft.com/office/drawing/2014/main" id="{07A93EC3-F83A-45A8-BBEB-B710E9E5B917}"/>
              </a:ext>
            </a:extLst>
          </p:cNvPr>
          <p:cNvSpPr>
            <a:spLocks noGrp="1"/>
          </p:cNvSpPr>
          <p:nvPr>
            <p:ph type="body" sz="quarter" idx="10"/>
          </p:nvPr>
        </p:nvSpPr>
        <p:spPr>
          <a:xfrm>
            <a:off x="609600" y="1727200"/>
            <a:ext cx="10972800" cy="4724400"/>
          </a:xfrm>
        </p:spPr>
        <p:txBody>
          <a:bodyPr vert="horz" lIns="91440" tIns="45720" rIns="91440" bIns="45720" rtlCol="0" anchor="t">
            <a:normAutofit/>
          </a:bodyPr>
          <a:lstStyle/>
          <a:p>
            <a:pPr marL="342265" indent="-342265">
              <a:lnSpc>
                <a:spcPct val="100000"/>
              </a:lnSpc>
            </a:pPr>
            <a:r>
              <a:rPr lang="en-US" altLang="ja-JP" sz="2800" b="1" dirty="0">
                <a:solidFill>
                  <a:srgbClr val="000000"/>
                </a:solidFill>
                <a:latin typeface="Calibri"/>
                <a:ea typeface="ＭＳ Ｐゴシック"/>
                <a:cs typeface="Calibri"/>
              </a:rPr>
              <a:t>Marburg virus can live/persist on surfaces </a:t>
            </a:r>
            <a:r>
              <a:rPr lang="en-US" altLang="ja-JP" sz="2800" dirty="0">
                <a:solidFill>
                  <a:srgbClr val="000000"/>
                </a:solidFill>
                <a:latin typeface="Calibri"/>
                <a:ea typeface="ＭＳ Ｐゴシック"/>
                <a:cs typeface="Calibri"/>
              </a:rPr>
              <a:t>(tables, chairs, etc.) </a:t>
            </a:r>
            <a:endParaRPr lang="en-US" sz="2800" dirty="0">
              <a:solidFill>
                <a:srgbClr val="000000"/>
              </a:solidFill>
            </a:endParaRPr>
          </a:p>
          <a:p>
            <a:pPr marL="342265" indent="-342265">
              <a:lnSpc>
                <a:spcPct val="100000"/>
              </a:lnSpc>
            </a:pPr>
            <a:r>
              <a:rPr lang="en-US" altLang="ja-JP" sz="2800" dirty="0">
                <a:solidFill>
                  <a:srgbClr val="000000"/>
                </a:solidFill>
                <a:latin typeface="Calibri"/>
                <a:ea typeface="ＭＳ Ｐゴシック"/>
                <a:cs typeface="Calibri"/>
              </a:rPr>
              <a:t>Touching contaminated surfaces or using contaminated equipment can spread MVD to you and your patients.</a:t>
            </a:r>
          </a:p>
          <a:p>
            <a:pPr marL="342265" indent="-342265">
              <a:lnSpc>
                <a:spcPct val="100000"/>
              </a:lnSpc>
            </a:pPr>
            <a:r>
              <a:rPr lang="en-US" altLang="ja-JP" sz="2800" dirty="0">
                <a:solidFill>
                  <a:srgbClr val="000000"/>
                </a:solidFill>
                <a:latin typeface="Calibri"/>
                <a:ea typeface="ＭＳ Ｐゴシック"/>
                <a:cs typeface="Calibri"/>
              </a:rPr>
              <a:t>Appropriate cleaning and disinfection helps prevent the spread of MVD in facilities. This protects</a:t>
            </a:r>
          </a:p>
          <a:p>
            <a:pPr marL="0" indent="0" algn="ctr">
              <a:buNone/>
            </a:pPr>
            <a:endParaRPr lang="en-US" sz="3200" dirty="0">
              <a:solidFill>
                <a:schemeClr val="tx1"/>
              </a:solidFill>
            </a:endParaRPr>
          </a:p>
          <a:p>
            <a:pPr marL="0" indent="0" algn="ctr">
              <a:buNone/>
            </a:pPr>
            <a:r>
              <a:rPr lang="en-US" sz="3200" dirty="0">
                <a:solidFill>
                  <a:schemeClr val="accent5">
                    <a:lumMod val="75000"/>
                  </a:schemeClr>
                </a:solidFill>
              </a:rPr>
              <a:t>YOU</a:t>
            </a:r>
          </a:p>
          <a:p>
            <a:pPr marL="0" indent="0" algn="ctr">
              <a:buNone/>
            </a:pPr>
            <a:r>
              <a:rPr lang="en-US" sz="3200" dirty="0">
                <a:solidFill>
                  <a:schemeClr val="accent5">
                    <a:lumMod val="75000"/>
                  </a:schemeClr>
                </a:solidFill>
              </a:rPr>
              <a:t>Your co-workers &amp; patients</a:t>
            </a:r>
          </a:p>
          <a:p>
            <a:pPr marL="0" indent="0" algn="ctr">
              <a:buNone/>
            </a:pPr>
            <a:r>
              <a:rPr lang="en-US" sz="3200" dirty="0">
                <a:solidFill>
                  <a:schemeClr val="accent5">
                    <a:lumMod val="75000"/>
                  </a:schemeClr>
                </a:solidFill>
              </a:rPr>
              <a:t>Your community</a:t>
            </a:r>
          </a:p>
          <a:p>
            <a:pPr lvl="1"/>
            <a:endParaRPr lang="en-US" altLang="ja-JP" dirty="0">
              <a:solidFill>
                <a:schemeClr val="accent4">
                  <a:lumMod val="50000"/>
                </a:schemeClr>
              </a:solidFill>
              <a:latin typeface="Calibri"/>
              <a:ea typeface="ＭＳ Ｐゴシック"/>
              <a:cs typeface="Calibri"/>
            </a:endParaRPr>
          </a:p>
          <a:p>
            <a:endParaRPr lang="en-US" dirty="0"/>
          </a:p>
        </p:txBody>
      </p:sp>
    </p:spTree>
    <p:extLst>
      <p:ext uri="{BB962C8B-B14F-4D97-AF65-F5344CB8AC3E}">
        <p14:creationId xmlns:p14="http://schemas.microsoft.com/office/powerpoint/2010/main" val="41883944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4D5-FDA9-4523-8464-DBA64F667971}"/>
              </a:ext>
            </a:extLst>
          </p:cNvPr>
          <p:cNvSpPr>
            <a:spLocks noGrp="1"/>
          </p:cNvSpPr>
          <p:nvPr>
            <p:ph type="title"/>
          </p:nvPr>
        </p:nvSpPr>
        <p:spPr>
          <a:xfrm>
            <a:off x="504669" y="274639"/>
            <a:ext cx="10972800" cy="939564"/>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Principles of Environmental Cleaning</a:t>
            </a:r>
          </a:p>
        </p:txBody>
      </p:sp>
      <p:sp>
        <p:nvSpPr>
          <p:cNvPr id="3" name="Text Placeholder 2">
            <a:extLst>
              <a:ext uri="{FF2B5EF4-FFF2-40B4-BE49-F238E27FC236}">
                <a16:creationId xmlns:a16="http://schemas.microsoft.com/office/drawing/2014/main" id="{B22B8D61-B3C6-4405-BC0C-E9C6B8DFA985}"/>
              </a:ext>
            </a:extLst>
          </p:cNvPr>
          <p:cNvSpPr>
            <a:spLocks noGrp="1"/>
          </p:cNvSpPr>
          <p:nvPr>
            <p:ph type="body" sz="quarter" idx="10"/>
          </p:nvPr>
        </p:nvSpPr>
        <p:spPr>
          <a:xfrm>
            <a:off x="609600" y="1574800"/>
            <a:ext cx="10972800" cy="5008561"/>
          </a:xfrm>
        </p:spPr>
        <p:txBody>
          <a:bodyPr vert="horz" lIns="91440" tIns="45720" rIns="91440" bIns="45720" rtlCol="0" anchor="t">
            <a:normAutofit fontScale="92500" lnSpcReduction="20000"/>
          </a:bodyPr>
          <a:lstStyle/>
          <a:p>
            <a:pPr marL="342265" indent="-342265">
              <a:lnSpc>
                <a:spcPct val="100000"/>
              </a:lnSpc>
              <a:spcBef>
                <a:spcPts val="1200"/>
              </a:spcBef>
            </a:pPr>
            <a:r>
              <a:rPr lang="en-US" sz="2800">
                <a:solidFill>
                  <a:srgbClr val="000000"/>
                </a:solidFill>
                <a:latin typeface="Calibri"/>
                <a:cs typeface="Calibri"/>
              </a:rPr>
              <a:t>Always </a:t>
            </a:r>
            <a:r>
              <a:rPr lang="en-US" sz="2800" b="1">
                <a:solidFill>
                  <a:srgbClr val="000000"/>
                </a:solidFill>
                <a:latin typeface="Calibri"/>
                <a:cs typeface="Calibri"/>
              </a:rPr>
              <a:t>clean </a:t>
            </a:r>
            <a:r>
              <a:rPr lang="en-US" sz="2800" b="1" i="1">
                <a:solidFill>
                  <a:srgbClr val="000000"/>
                </a:solidFill>
                <a:latin typeface="Calibri"/>
                <a:cs typeface="Calibri"/>
              </a:rPr>
              <a:t>before</a:t>
            </a:r>
            <a:r>
              <a:rPr lang="en-US" sz="2800" b="1">
                <a:solidFill>
                  <a:srgbClr val="000000"/>
                </a:solidFill>
                <a:latin typeface="Calibri"/>
                <a:cs typeface="Calibri"/>
              </a:rPr>
              <a:t> disinfecting</a:t>
            </a:r>
            <a:endParaRPr lang="en-US" sz="2800">
              <a:solidFill>
                <a:srgbClr val="000000"/>
              </a:solidFill>
              <a:ea typeface="+mn-lt"/>
              <a:cs typeface="Calibri"/>
            </a:endParaRPr>
          </a:p>
          <a:p>
            <a:pPr lvl="1">
              <a:lnSpc>
                <a:spcPct val="100000"/>
              </a:lnSpc>
              <a:spcBef>
                <a:spcPts val="1200"/>
              </a:spcBef>
              <a:buFont typeface="Arial" panose="05000000000000000000" pitchFamily="2" charset="2"/>
            </a:pPr>
            <a:r>
              <a:rPr lang="en-US" sz="2800">
                <a:solidFill>
                  <a:srgbClr val="000000"/>
                </a:solidFill>
                <a:latin typeface="Calibri"/>
                <a:cs typeface="Calibri"/>
              </a:rPr>
              <a:t>Organic material left on surfaces decreases effectiveness of disinfectants</a:t>
            </a:r>
            <a:endParaRPr lang="en-US" sz="2800">
              <a:solidFill>
                <a:srgbClr val="000000"/>
              </a:solidFill>
              <a:ea typeface="+mn-lt"/>
              <a:cs typeface="+mn-lt"/>
            </a:endParaRPr>
          </a:p>
          <a:p>
            <a:pPr marL="342265" indent="-342265">
              <a:lnSpc>
                <a:spcPct val="100000"/>
              </a:lnSpc>
              <a:spcBef>
                <a:spcPts val="1200"/>
              </a:spcBef>
            </a:pPr>
            <a:r>
              <a:rPr lang="en-US" sz="2800">
                <a:solidFill>
                  <a:srgbClr val="000000"/>
                </a:solidFill>
                <a:latin typeface="Calibri"/>
                <a:cs typeface="Calibri"/>
              </a:rPr>
              <a:t>Always proceed from the </a:t>
            </a:r>
            <a:r>
              <a:rPr lang="en-US" sz="2800" b="1">
                <a:solidFill>
                  <a:srgbClr val="000000"/>
                </a:solidFill>
                <a:latin typeface="Calibri"/>
                <a:cs typeface="Calibri"/>
              </a:rPr>
              <a:t>cleanest area to the dirtiest area</a:t>
            </a:r>
            <a:endParaRPr lang="en-US" sz="2800">
              <a:solidFill>
                <a:srgbClr val="000000"/>
              </a:solidFill>
              <a:ea typeface="+mn-lt"/>
              <a:cs typeface="+mn-lt"/>
            </a:endParaRPr>
          </a:p>
          <a:p>
            <a:pPr lvl="1">
              <a:lnSpc>
                <a:spcPct val="100000"/>
              </a:lnSpc>
              <a:spcBef>
                <a:spcPts val="1200"/>
              </a:spcBef>
              <a:buFont typeface="Arial" panose="05000000000000000000" pitchFamily="2" charset="2"/>
            </a:pPr>
            <a:r>
              <a:rPr lang="en-US" sz="2800">
                <a:solidFill>
                  <a:srgbClr val="000000"/>
                </a:solidFill>
                <a:latin typeface="Calibri"/>
                <a:cs typeface="Calibri"/>
              </a:rPr>
              <a:t>Isolation area should always be cleaned last</a:t>
            </a:r>
            <a:endParaRPr lang="en-US" sz="2800">
              <a:solidFill>
                <a:srgbClr val="000000"/>
              </a:solidFill>
              <a:ea typeface="+mn-lt"/>
              <a:cs typeface="+mn-lt"/>
            </a:endParaRPr>
          </a:p>
          <a:p>
            <a:pPr marL="342265" indent="-342265">
              <a:lnSpc>
                <a:spcPct val="100000"/>
              </a:lnSpc>
              <a:spcBef>
                <a:spcPts val="1200"/>
              </a:spcBef>
            </a:pPr>
            <a:r>
              <a:rPr lang="en-US" sz="2800">
                <a:solidFill>
                  <a:srgbClr val="000000"/>
                </a:solidFill>
                <a:latin typeface="Calibri"/>
                <a:cs typeface="Calibri"/>
              </a:rPr>
              <a:t>Always clean in a </a:t>
            </a:r>
            <a:r>
              <a:rPr lang="en-US" sz="2800" b="1">
                <a:solidFill>
                  <a:srgbClr val="000000"/>
                </a:solidFill>
                <a:latin typeface="Calibri"/>
                <a:cs typeface="Calibri"/>
              </a:rPr>
              <a:t>systematic manner (e.g., clockwise)</a:t>
            </a:r>
            <a:r>
              <a:rPr lang="en-US" sz="2800">
                <a:solidFill>
                  <a:srgbClr val="000000"/>
                </a:solidFill>
                <a:latin typeface="Calibri"/>
                <a:cs typeface="Calibri"/>
              </a:rPr>
              <a:t> to avoid missing areas </a:t>
            </a:r>
            <a:endParaRPr lang="en-US" sz="2800">
              <a:solidFill>
                <a:srgbClr val="000000"/>
              </a:solidFill>
              <a:ea typeface="+mn-lt"/>
              <a:cs typeface="+mn-lt"/>
            </a:endParaRPr>
          </a:p>
          <a:p>
            <a:pPr marL="342265" indent="-342265">
              <a:lnSpc>
                <a:spcPct val="100000"/>
              </a:lnSpc>
              <a:spcBef>
                <a:spcPts val="1200"/>
              </a:spcBef>
            </a:pPr>
            <a:r>
              <a:rPr lang="en-US" sz="2800">
                <a:solidFill>
                  <a:srgbClr val="000000"/>
                </a:solidFill>
                <a:latin typeface="Calibri"/>
                <a:cs typeface="Calibri"/>
              </a:rPr>
              <a:t>Always be sure to </a:t>
            </a:r>
            <a:r>
              <a:rPr lang="en-US" sz="2800" b="1">
                <a:solidFill>
                  <a:srgbClr val="000000"/>
                </a:solidFill>
                <a:latin typeface="Calibri"/>
                <a:cs typeface="Calibri"/>
              </a:rPr>
              <a:t>clean and disinfect patient care equipment between each patient</a:t>
            </a:r>
            <a:endParaRPr lang="en-US" sz="2800">
              <a:solidFill>
                <a:srgbClr val="000000"/>
              </a:solidFill>
              <a:ea typeface="+mn-lt"/>
              <a:cs typeface="+mn-lt"/>
            </a:endParaRPr>
          </a:p>
          <a:p>
            <a:pPr marL="342265" indent="-342265">
              <a:lnSpc>
                <a:spcPct val="100000"/>
              </a:lnSpc>
              <a:spcBef>
                <a:spcPts val="1200"/>
              </a:spcBef>
            </a:pPr>
            <a:r>
              <a:rPr lang="en-US" sz="2800">
                <a:solidFill>
                  <a:srgbClr val="000000"/>
                </a:solidFill>
                <a:latin typeface="Calibri"/>
                <a:cs typeface="Calibri"/>
              </a:rPr>
              <a:t>Where possible, </a:t>
            </a:r>
            <a:r>
              <a:rPr lang="en-US" sz="2800" b="1">
                <a:solidFill>
                  <a:srgbClr val="000000"/>
                </a:solidFill>
                <a:latin typeface="Calibri"/>
                <a:cs typeface="Calibri"/>
              </a:rPr>
              <a:t>dedicate cleaning supplies </a:t>
            </a:r>
            <a:r>
              <a:rPr lang="en-US" sz="2800">
                <a:solidFill>
                  <a:srgbClr val="000000"/>
                </a:solidFill>
                <a:latin typeface="Calibri"/>
                <a:cs typeface="Calibri"/>
              </a:rPr>
              <a:t>in higher risk areas (e.g., delivery, operation room)</a:t>
            </a:r>
            <a:endParaRPr lang="en-US" sz="2800">
              <a:solidFill>
                <a:srgbClr val="000000"/>
              </a:solidFill>
              <a:ea typeface="+mn-lt"/>
              <a:cs typeface="+mn-lt"/>
            </a:endParaRPr>
          </a:p>
          <a:p>
            <a:pPr lvl="1">
              <a:lnSpc>
                <a:spcPct val="100000"/>
              </a:lnSpc>
              <a:spcBef>
                <a:spcPts val="1200"/>
              </a:spcBef>
              <a:buFont typeface="Arial" panose="05000000000000000000" pitchFamily="2" charset="2"/>
            </a:pPr>
            <a:r>
              <a:rPr lang="en-US" sz="2800" b="1">
                <a:solidFill>
                  <a:srgbClr val="000000"/>
                </a:solidFill>
                <a:latin typeface="Calibri"/>
                <a:cs typeface="Calibri"/>
              </a:rPr>
              <a:t>Always dedicate cleaning supplies for Marburg virus disease isolation areas</a:t>
            </a:r>
            <a:endParaRPr lang="en-US" sz="2800">
              <a:solidFill>
                <a:srgbClr val="000000"/>
              </a:solidFill>
            </a:endParaRPr>
          </a:p>
        </p:txBody>
      </p:sp>
    </p:spTree>
    <p:extLst>
      <p:ext uri="{BB962C8B-B14F-4D97-AF65-F5344CB8AC3E}">
        <p14:creationId xmlns:p14="http://schemas.microsoft.com/office/powerpoint/2010/main" val="3639334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37903" y="4827980"/>
            <a:ext cx="11059884" cy="888672"/>
          </a:xfrm>
        </p:spPr>
        <p:txBody>
          <a:bodyPr vert="horz" lIns="91440" tIns="45720" rIns="91440" bIns="45720" rtlCol="0" anchor="b">
            <a:normAutofit fontScale="90000"/>
          </a:bodyPr>
          <a:lstStyle/>
          <a:p>
            <a:r>
              <a:rPr lang="en-US" sz="4400" dirty="0">
                <a:latin typeface="Calibri Light"/>
                <a:cs typeface="Calibri Light"/>
              </a:rPr>
              <a:t>Supplies and Equipment for Environmental Cleaning</a:t>
            </a:r>
            <a:endParaRPr lang="en-US" sz="4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999824"/>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SharedWithUsers xmlns="0d643e6b-beed-4993-859b-c9c3c7fee416">
      <UserInfo>
        <DisplayName/>
        <AccountId xsi:nil="true"/>
        <AccountType/>
      </UserInfo>
    </SharedWithUsers>
    <lcf76f155ced4ddcb4097134ff3c332f xmlns="d9557b21-3a07-4829-8c5e-3740791e0e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A1C81-FBE5-43D2-8074-E069C00F1B64}">
  <ds:schemaRefs>
    <ds:schemaRef ds:uri="http://schemas.microsoft.com/office/2006/documentManagement/types"/>
    <ds:schemaRef ds:uri="http://schemas.microsoft.com/office/2006/metadata/properties"/>
    <ds:schemaRef ds:uri="http://purl.org/dc/elements/1.1/"/>
    <ds:schemaRef ds:uri="http://purl.org/dc/terms/"/>
    <ds:schemaRef ds:uri="d9557b21-3a07-4829-8c5e-3740791e0e98"/>
    <ds:schemaRef ds:uri="http://schemas.openxmlformats.org/package/2006/metadata/core-properties"/>
    <ds:schemaRef ds:uri="http://www.w3.org/XML/1998/namespace"/>
    <ds:schemaRef ds:uri="http://schemas.microsoft.com/office/infopath/2007/PartnerControls"/>
    <ds:schemaRef ds:uri="0d643e6b-beed-4993-859b-c9c3c7fee416"/>
    <ds:schemaRef ds:uri="http://purl.org/dc/dcmitype/"/>
  </ds:schemaRefs>
</ds:datastoreItem>
</file>

<file path=customXml/itemProps2.xml><?xml version="1.0" encoding="utf-8"?>
<ds:datastoreItem xmlns:ds="http://schemas.openxmlformats.org/officeDocument/2006/customXml" ds:itemID="{0824FA9D-EAC1-497B-87EC-E7CB5765F831}">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A85F78-9E09-466E-B2CE-553F4BE23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71</TotalTime>
  <Words>3062</Words>
  <Application>Microsoft Office PowerPoint</Application>
  <PresentationFormat>Widescreen</PresentationFormat>
  <Paragraphs>244</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Brush Script MT</vt:lpstr>
      <vt:lpstr>Calibri</vt:lpstr>
      <vt:lpstr>Calibri Light</vt:lpstr>
      <vt:lpstr>Myriad Web Pro</vt:lpstr>
      <vt:lpstr>Wingdings</vt:lpstr>
      <vt:lpstr>DHQP_ATSDR Combined</vt:lpstr>
      <vt:lpstr>Infection Prevention and Control (IPC) for Marburg Virus Disease (MVD):  Environmental Cleaning &amp; Disinfection for Facilities Management</vt:lpstr>
      <vt:lpstr>Learning Objectives</vt:lpstr>
      <vt:lpstr>What can Marburg virus live on?  (More than one may apply.)  </vt:lpstr>
      <vt:lpstr>What can Marburg virus live on?   </vt:lpstr>
      <vt:lpstr>Environmental Cleaning Overview</vt:lpstr>
      <vt:lpstr>Definition: Environmental Cleaning</vt:lpstr>
      <vt:lpstr>Why Environmental Cleaning?</vt:lpstr>
      <vt:lpstr>Principles of Environmental Cleaning</vt:lpstr>
      <vt:lpstr>Supplies and Equipment for Environmental Cleaning</vt:lpstr>
      <vt:lpstr>PPE for MVD Environmental Cleaning </vt:lpstr>
      <vt:lpstr>Materials for Environmental Cleaning and Disinfection</vt:lpstr>
      <vt:lpstr>Using Chlorinated Solutions</vt:lpstr>
      <vt:lpstr>Ensuring Chlorine Potency</vt:lpstr>
      <vt:lpstr>Chlorine—A Word of Caution</vt:lpstr>
      <vt:lpstr>Managing Environmental Cleaning Activities</vt:lpstr>
      <vt:lpstr>Cleaning Schedules or Logs</vt:lpstr>
      <vt:lpstr>Training for Environmental Cleaning Staff</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Cleaning and Disinfection</dc:title>
  <dc:creator>Ponder, Marilyn (CDC/DDID/NCEZID/DHQP) (CTR)</dc:creator>
  <cp:lastModifiedBy>Ponder, Marilyn (CDC/NCEZID/DHQP/OD) (CTR)</cp:lastModifiedBy>
  <cp:revision>14</cp:revision>
  <dcterms:created xsi:type="dcterms:W3CDTF">2022-11-21T17:54:40Z</dcterms:created>
  <dcterms:modified xsi:type="dcterms:W3CDTF">2024-10-03T18:11:42Z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2022-11-21T17:55:32Z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6830d91d-e159-4046-bd85-0ba3088202fe</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y fmtid="{D5CDD505-2E9C-101B-9397-08002B2CF9AE}" pid="11" name="Order">
    <vt:r8>185900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