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0"/>
  </p:notesMasterIdLst>
  <p:sldIdLst>
    <p:sldId id="301" r:id="rId5"/>
    <p:sldId id="322" r:id="rId6"/>
    <p:sldId id="555" r:id="rId7"/>
    <p:sldId id="609" r:id="rId8"/>
    <p:sldId id="261" r:id="rId9"/>
    <p:sldId id="605" r:id="rId10"/>
    <p:sldId id="612" r:id="rId11"/>
    <p:sldId id="582" r:id="rId12"/>
    <p:sldId id="514" r:id="rId13"/>
    <p:sldId id="578" r:id="rId14"/>
    <p:sldId id="260" r:id="rId15"/>
    <p:sldId id="611" r:id="rId16"/>
    <p:sldId id="610" r:id="rId17"/>
    <p:sldId id="324" r:id="rId18"/>
    <p:sldId id="321"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76A616-61DB-CBA4-C83D-D4A29D22A090}" name="Stevens, Lise (CDC/DDID/NCIRD/OD) (CTR)" initials="SL((" userId="S::ufb4@cdc.gov::2c537b9a-60b3-485c-9f17-85823e539c69" providerId="AD"/>
  <p188:author id="{74873CA3-183E-6DA5-8DD9-6D3F260CF572}" name="Wilson, Katie (CDC/DDID/NCEZID/DHQP)" initials="W(" userId="S::vvd6@cdc.gov::b37c5cec-f22a-4653-a2f2-bcde195e618a" providerId="AD"/>
  <p188:author id="{95D7EAF3-B58E-CADA-DB08-73B7407BEBF9}" name="Marilyn Ponder" initials="MP" userId="S::qvl8@cdc.gov::3999cd6a-e61a-4ada-a4ca-391c3b117a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of4" initials="v" lastIdx="9" clrIdx="0">
    <p:extLst>
      <p:ext uri="{19B8F6BF-5375-455C-9EA6-DF929625EA0E}">
        <p15:presenceInfo xmlns:p15="http://schemas.microsoft.com/office/powerpoint/2012/main" userId="vof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C3B8"/>
    <a:srgbClr val="F8D7CC"/>
    <a:srgbClr val="E2643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26889-3A21-40DF-B45A-46DBD75B6515}" v="7" dt="2023-11-22T15:27:10.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60" autoAdjust="0"/>
    <p:restoredTop sz="82853" autoAdjust="0"/>
  </p:normalViewPr>
  <p:slideViewPr>
    <p:cSldViewPr snapToGrid="0">
      <p:cViewPr varScale="1">
        <p:scale>
          <a:sx n="89" d="100"/>
          <a:sy n="89" d="100"/>
        </p:scale>
        <p:origin x="120" y="204"/>
      </p:cViewPr>
      <p:guideLst/>
    </p:cSldViewPr>
  </p:slideViewPr>
  <p:outlineViewPr>
    <p:cViewPr>
      <p:scale>
        <a:sx n="33" d="100"/>
        <a:sy n="33" d="100"/>
      </p:scale>
      <p:origin x="0" y="-54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s, Lise (CDC/DDID/NCIRD/OD) (CTR)" userId="S::ufb4@cdc.gov::2c537b9a-60b3-485c-9f17-85823e539c69" providerId="AD" clId="Web-{F4B22263-4428-8959-0549-B6F48F800EA4}"/>
    <pc:docChg chg="modSld">
      <pc:chgData name="Stevens, Lise (CDC/DDID/NCIRD/OD) (CTR)" userId="S::ufb4@cdc.gov::2c537b9a-60b3-485c-9f17-85823e539c69" providerId="AD" clId="Web-{F4B22263-4428-8959-0549-B6F48F800EA4}" dt="2023-08-16T15:53:44.092" v="3"/>
      <pc:docMkLst>
        <pc:docMk/>
      </pc:docMkLst>
      <pc:sldChg chg="delCm">
        <pc:chgData name="Stevens, Lise (CDC/DDID/NCIRD/OD) (CTR)" userId="S::ufb4@cdc.gov::2c537b9a-60b3-485c-9f17-85823e539c69" providerId="AD" clId="Web-{F4B22263-4428-8959-0549-B6F48F800EA4}" dt="2023-08-16T15:47:01.478" v="0"/>
        <pc:sldMkLst>
          <pc:docMk/>
          <pc:sldMk cId="1253043355" sldId="555"/>
        </pc:sldMkLst>
      </pc:sldChg>
      <pc:sldChg chg="delCm modNotes">
        <pc:chgData name="Stevens, Lise (CDC/DDID/NCIRD/OD) (CTR)" userId="S::ufb4@cdc.gov::2c537b9a-60b3-485c-9f17-85823e539c69" providerId="AD" clId="Web-{F4B22263-4428-8959-0549-B6F48F800EA4}" dt="2023-08-16T15:53:44.092" v="3"/>
        <pc:sldMkLst>
          <pc:docMk/>
          <pc:sldMk cId="1284284670" sldId="612"/>
        </pc:sldMkLst>
      </pc:sldChg>
    </pc:docChg>
  </pc:docChgLst>
  <pc:docChgLst>
    <pc:chgData name="Ponder, Marilyn (CDC/NCEZID/DHQP/OD) (CTR)" userId="3999cd6a-e61a-4ada-a4ca-391c3b117a90" providerId="ADAL" clId="{22F26889-3A21-40DF-B45A-46DBD75B6515}"/>
    <pc:docChg chg="undo custSel modSld sldOrd">
      <pc:chgData name="Ponder, Marilyn (CDC/NCEZID/DHQP/OD) (CTR)" userId="3999cd6a-e61a-4ada-a4ca-391c3b117a90" providerId="ADAL" clId="{22F26889-3A21-40DF-B45A-46DBD75B6515}" dt="2023-11-22T15:27:10.320" v="53" actId="962"/>
      <pc:docMkLst>
        <pc:docMk/>
      </pc:docMkLst>
      <pc:sldChg chg="modSp mod">
        <pc:chgData name="Ponder, Marilyn (CDC/NCEZID/DHQP/OD) (CTR)" userId="3999cd6a-e61a-4ada-a4ca-391c3b117a90" providerId="ADAL" clId="{22F26889-3A21-40DF-B45A-46DBD75B6515}" dt="2023-11-22T15:22:30.371" v="19" actId="962"/>
        <pc:sldMkLst>
          <pc:docMk/>
          <pc:sldMk cId="929045719" sldId="260"/>
        </pc:sldMkLst>
        <pc:picChg chg="mod">
          <ac:chgData name="Ponder, Marilyn (CDC/NCEZID/DHQP/OD) (CTR)" userId="3999cd6a-e61a-4ada-a4ca-391c3b117a90" providerId="ADAL" clId="{22F26889-3A21-40DF-B45A-46DBD75B6515}" dt="2023-11-22T15:22:30.371" v="19" actId="962"/>
          <ac:picMkLst>
            <pc:docMk/>
            <pc:sldMk cId="929045719" sldId="260"/>
            <ac:picMk id="7" creationId="{5C18D24A-2797-7ACC-52DC-E65DDCD0BD07}"/>
          </ac:picMkLst>
        </pc:picChg>
      </pc:sldChg>
      <pc:sldChg chg="addSp delSp modSp mod ord">
        <pc:chgData name="Ponder, Marilyn (CDC/NCEZID/DHQP/OD) (CTR)" userId="3999cd6a-e61a-4ada-a4ca-391c3b117a90" providerId="ADAL" clId="{22F26889-3A21-40DF-B45A-46DBD75B6515}" dt="2023-11-22T15:26:47.477" v="49" actId="962"/>
        <pc:sldMkLst>
          <pc:docMk/>
          <pc:sldMk cId="2088419673" sldId="514"/>
        </pc:sldMkLst>
        <pc:spChg chg="add del">
          <ac:chgData name="Ponder, Marilyn (CDC/NCEZID/DHQP/OD) (CTR)" userId="3999cd6a-e61a-4ada-a4ca-391c3b117a90" providerId="ADAL" clId="{22F26889-3A21-40DF-B45A-46DBD75B6515}" dt="2023-11-22T15:26:43.974" v="47" actId="22"/>
          <ac:spMkLst>
            <pc:docMk/>
            <pc:sldMk cId="2088419673" sldId="514"/>
            <ac:spMk id="5" creationId="{90BDDEE6-FDF7-94D5-E367-76B59AA159A2}"/>
          </ac:spMkLst>
        </pc:spChg>
        <pc:spChg chg="mod">
          <ac:chgData name="Ponder, Marilyn (CDC/NCEZID/DHQP/OD) (CTR)" userId="3999cd6a-e61a-4ada-a4ca-391c3b117a90" providerId="ADAL" clId="{22F26889-3A21-40DF-B45A-46DBD75B6515}" dt="2023-11-22T15:20:19.872" v="1" actId="962"/>
          <ac:spMkLst>
            <pc:docMk/>
            <pc:sldMk cId="2088419673" sldId="514"/>
            <ac:spMk id="11" creationId="{F8BB00DF-7B04-E779-314D-EDD96845D309}"/>
          </ac:spMkLst>
        </pc:spChg>
        <pc:picChg chg="mod">
          <ac:chgData name="Ponder, Marilyn (CDC/NCEZID/DHQP/OD) (CTR)" userId="3999cd6a-e61a-4ada-a4ca-391c3b117a90" providerId="ADAL" clId="{22F26889-3A21-40DF-B45A-46DBD75B6515}" dt="2023-11-22T15:26:47.477" v="49" actId="962"/>
          <ac:picMkLst>
            <pc:docMk/>
            <pc:sldMk cId="2088419673" sldId="514"/>
            <ac:picMk id="3" creationId="{996710E5-6426-B996-DF70-303D980333DA}"/>
          </ac:picMkLst>
        </pc:picChg>
        <pc:picChg chg="mod">
          <ac:chgData name="Ponder, Marilyn (CDC/NCEZID/DHQP/OD) (CTR)" userId="3999cd6a-e61a-4ada-a4ca-391c3b117a90" providerId="ADAL" clId="{22F26889-3A21-40DF-B45A-46DBD75B6515}" dt="2023-11-22T15:24:34.151" v="37" actId="962"/>
          <ac:picMkLst>
            <pc:docMk/>
            <pc:sldMk cId="2088419673" sldId="514"/>
            <ac:picMk id="9" creationId="{4759DE8B-5101-EC29-E2BF-7ADC27EB6534}"/>
          </ac:picMkLst>
        </pc:picChg>
      </pc:sldChg>
      <pc:sldChg chg="modSp mod">
        <pc:chgData name="Ponder, Marilyn (CDC/NCEZID/DHQP/OD) (CTR)" userId="3999cd6a-e61a-4ada-a4ca-391c3b117a90" providerId="ADAL" clId="{22F26889-3A21-40DF-B45A-46DBD75B6515}" dt="2023-11-22T15:23:01.891" v="27" actId="962"/>
        <pc:sldMkLst>
          <pc:docMk/>
          <pc:sldMk cId="1253043355" sldId="555"/>
        </pc:sldMkLst>
        <pc:picChg chg="mod">
          <ac:chgData name="Ponder, Marilyn (CDC/NCEZID/DHQP/OD) (CTR)" userId="3999cd6a-e61a-4ada-a4ca-391c3b117a90" providerId="ADAL" clId="{22F26889-3A21-40DF-B45A-46DBD75B6515}" dt="2023-11-22T15:23:01.891" v="27" actId="962"/>
          <ac:picMkLst>
            <pc:docMk/>
            <pc:sldMk cId="1253043355" sldId="555"/>
            <ac:picMk id="7" creationId="{87E8212E-E8C7-448D-8487-556457224897}"/>
          </ac:picMkLst>
        </pc:picChg>
        <pc:picChg chg="mod">
          <ac:chgData name="Ponder, Marilyn (CDC/NCEZID/DHQP/OD) (CTR)" userId="3999cd6a-e61a-4ada-a4ca-391c3b117a90" providerId="ADAL" clId="{22F26889-3A21-40DF-B45A-46DBD75B6515}" dt="2023-11-22T15:22:37.168" v="21" actId="962"/>
          <ac:picMkLst>
            <pc:docMk/>
            <pc:sldMk cId="1253043355" sldId="555"/>
            <ac:picMk id="9" creationId="{F4D97301-8C38-480D-9AA9-E78FF3BA245B}"/>
          </ac:picMkLst>
        </pc:picChg>
      </pc:sldChg>
      <pc:sldChg chg="modSp mod">
        <pc:chgData name="Ponder, Marilyn (CDC/NCEZID/DHQP/OD) (CTR)" userId="3999cd6a-e61a-4ada-a4ca-391c3b117a90" providerId="ADAL" clId="{22F26889-3A21-40DF-B45A-46DBD75B6515}" dt="2023-11-22T15:26:18.299" v="45" actId="962"/>
        <pc:sldMkLst>
          <pc:docMk/>
          <pc:sldMk cId="3483520996" sldId="582"/>
        </pc:sldMkLst>
        <pc:picChg chg="mod">
          <ac:chgData name="Ponder, Marilyn (CDC/NCEZID/DHQP/OD) (CTR)" userId="3999cd6a-e61a-4ada-a4ca-391c3b117a90" providerId="ADAL" clId="{22F26889-3A21-40DF-B45A-46DBD75B6515}" dt="2023-11-22T15:26:18.299" v="45" actId="962"/>
          <ac:picMkLst>
            <pc:docMk/>
            <pc:sldMk cId="3483520996" sldId="582"/>
            <ac:picMk id="5" creationId="{FAD0B01D-1647-0D27-22F4-D27D90A54A41}"/>
          </ac:picMkLst>
        </pc:picChg>
      </pc:sldChg>
      <pc:sldChg chg="addSp delSp modSp mod">
        <pc:chgData name="Ponder, Marilyn (CDC/NCEZID/DHQP/OD) (CTR)" userId="3999cd6a-e61a-4ada-a4ca-391c3b117a90" providerId="ADAL" clId="{22F26889-3A21-40DF-B45A-46DBD75B6515}" dt="2023-11-22T15:23:31.030" v="31" actId="962"/>
        <pc:sldMkLst>
          <pc:docMk/>
          <pc:sldMk cId="1594378933" sldId="605"/>
        </pc:sldMkLst>
        <pc:spChg chg="add del">
          <ac:chgData name="Ponder, Marilyn (CDC/NCEZID/DHQP/OD) (CTR)" userId="3999cd6a-e61a-4ada-a4ca-391c3b117a90" providerId="ADAL" clId="{22F26889-3A21-40DF-B45A-46DBD75B6515}" dt="2023-11-22T15:23:24.888" v="29" actId="22"/>
          <ac:spMkLst>
            <pc:docMk/>
            <pc:sldMk cId="1594378933" sldId="605"/>
            <ac:spMk id="13" creationId="{49C04313-7B3C-8AEF-C627-0FB00AB5E3B4}"/>
          </ac:spMkLst>
        </pc:spChg>
        <pc:grpChg chg="mod">
          <ac:chgData name="Ponder, Marilyn (CDC/NCEZID/DHQP/OD) (CTR)" userId="3999cd6a-e61a-4ada-a4ca-391c3b117a90" providerId="ADAL" clId="{22F26889-3A21-40DF-B45A-46DBD75B6515}" dt="2023-11-22T15:20:12.480" v="0" actId="962"/>
          <ac:grpSpMkLst>
            <pc:docMk/>
            <pc:sldMk cId="1594378933" sldId="605"/>
            <ac:grpSpMk id="4" creationId="{1A443963-3F53-42C3-9D60-9AF9CCDC01CE}"/>
          </ac:grpSpMkLst>
        </pc:grpChg>
        <pc:picChg chg="mod">
          <ac:chgData name="Ponder, Marilyn (CDC/NCEZID/DHQP/OD) (CTR)" userId="3999cd6a-e61a-4ada-a4ca-391c3b117a90" providerId="ADAL" clId="{22F26889-3A21-40DF-B45A-46DBD75B6515}" dt="2023-11-22T15:23:31.030" v="31" actId="962"/>
          <ac:picMkLst>
            <pc:docMk/>
            <pc:sldMk cId="1594378933" sldId="605"/>
            <ac:picMk id="5" creationId="{9FE9D976-FF95-47FE-8993-08AEF99B78B0}"/>
          </ac:picMkLst>
        </pc:picChg>
      </pc:sldChg>
      <pc:sldChg chg="modSp mod">
        <pc:chgData name="Ponder, Marilyn (CDC/NCEZID/DHQP/OD) (CTR)" userId="3999cd6a-e61a-4ada-a4ca-391c3b117a90" providerId="ADAL" clId="{22F26889-3A21-40DF-B45A-46DBD75B6515}" dt="2023-11-22T15:22:57.126" v="25" actId="962"/>
        <pc:sldMkLst>
          <pc:docMk/>
          <pc:sldMk cId="595954673" sldId="609"/>
        </pc:sldMkLst>
        <pc:picChg chg="mod">
          <ac:chgData name="Ponder, Marilyn (CDC/NCEZID/DHQP/OD) (CTR)" userId="3999cd6a-e61a-4ada-a4ca-391c3b117a90" providerId="ADAL" clId="{22F26889-3A21-40DF-B45A-46DBD75B6515}" dt="2023-11-22T15:22:57.126" v="25" actId="962"/>
          <ac:picMkLst>
            <pc:docMk/>
            <pc:sldMk cId="595954673" sldId="609"/>
            <ac:picMk id="7" creationId="{87E8212E-E8C7-448D-8487-556457224897}"/>
          </ac:picMkLst>
        </pc:picChg>
        <pc:picChg chg="mod">
          <ac:chgData name="Ponder, Marilyn (CDC/NCEZID/DHQP/OD) (CTR)" userId="3999cd6a-e61a-4ada-a4ca-391c3b117a90" providerId="ADAL" clId="{22F26889-3A21-40DF-B45A-46DBD75B6515}" dt="2023-11-22T15:22:40.913" v="23" actId="962"/>
          <ac:picMkLst>
            <pc:docMk/>
            <pc:sldMk cId="595954673" sldId="609"/>
            <ac:picMk id="9" creationId="{F4D97301-8C38-480D-9AA9-E78FF3BA245B}"/>
          </ac:picMkLst>
        </pc:picChg>
      </pc:sldChg>
      <pc:sldChg chg="addSp delSp modSp mod">
        <pc:chgData name="Ponder, Marilyn (CDC/NCEZID/DHQP/OD) (CTR)" userId="3999cd6a-e61a-4ada-a4ca-391c3b117a90" providerId="ADAL" clId="{22F26889-3A21-40DF-B45A-46DBD75B6515}" dt="2023-11-22T15:27:10.320" v="53" actId="962"/>
        <pc:sldMkLst>
          <pc:docMk/>
          <pc:sldMk cId="2647570395" sldId="611"/>
        </pc:sldMkLst>
        <pc:spChg chg="add del">
          <ac:chgData name="Ponder, Marilyn (CDC/NCEZID/DHQP/OD) (CTR)" userId="3999cd6a-e61a-4ada-a4ca-391c3b117a90" providerId="ADAL" clId="{22F26889-3A21-40DF-B45A-46DBD75B6515}" dt="2023-11-22T15:27:08.219" v="51" actId="22"/>
          <ac:spMkLst>
            <pc:docMk/>
            <pc:sldMk cId="2647570395" sldId="611"/>
            <ac:spMk id="5" creationId="{28503D6D-C071-809C-EBB6-ECE87A63AE79}"/>
          </ac:spMkLst>
        </pc:spChg>
        <pc:picChg chg="mod">
          <ac:chgData name="Ponder, Marilyn (CDC/NCEZID/DHQP/OD) (CTR)" userId="3999cd6a-e61a-4ada-a4ca-391c3b117a90" providerId="ADAL" clId="{22F26889-3A21-40DF-B45A-46DBD75B6515}" dt="2023-11-22T15:27:10.320" v="53" actId="962"/>
          <ac:picMkLst>
            <pc:docMk/>
            <pc:sldMk cId="2647570395" sldId="611"/>
            <ac:picMk id="6" creationId="{0CAF3246-C333-4FB4-FD80-217ED571D166}"/>
          </ac:picMkLst>
        </pc:picChg>
      </pc:sldChg>
      <pc:sldChg chg="modSp mod">
        <pc:chgData name="Ponder, Marilyn (CDC/NCEZID/DHQP/OD) (CTR)" userId="3999cd6a-e61a-4ada-a4ca-391c3b117a90" providerId="ADAL" clId="{22F26889-3A21-40DF-B45A-46DBD75B6515}" dt="2023-11-22T15:26:01.355" v="39" actId="962"/>
        <pc:sldMkLst>
          <pc:docMk/>
          <pc:sldMk cId="1284284670" sldId="612"/>
        </pc:sldMkLst>
        <pc:picChg chg="mod">
          <ac:chgData name="Ponder, Marilyn (CDC/NCEZID/DHQP/OD) (CTR)" userId="3999cd6a-e61a-4ada-a4ca-391c3b117a90" providerId="ADAL" clId="{22F26889-3A21-40DF-B45A-46DBD75B6515}" dt="2023-11-22T15:26:01.355" v="39" actId="962"/>
          <ac:picMkLst>
            <pc:docMk/>
            <pc:sldMk cId="1284284670" sldId="612"/>
            <ac:picMk id="4" creationId="{75D38690-3D39-67DA-961C-1C2E537C86E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8B311-536F-4FFA-84F5-90236787C321}"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9AEC2-E2B1-4B06-9359-EA37D4D9CA20}" type="slidenum">
              <a:rPr lang="en-US" smtClean="0"/>
              <a:t>‹#›</a:t>
            </a:fld>
            <a:endParaRPr lang="en-US"/>
          </a:p>
        </p:txBody>
      </p:sp>
    </p:spTree>
    <p:extLst>
      <p:ext uri="{BB962C8B-B14F-4D97-AF65-F5344CB8AC3E}">
        <p14:creationId xmlns:p14="http://schemas.microsoft.com/office/powerpoint/2010/main" val="146765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hil.cdc.gov/Details.aspx?pid=1842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solidFill>
                  <a:schemeClr val="tx1"/>
                </a:solidFill>
                <a:latin typeface="+mn-lt"/>
                <a:ea typeface="+mn-ea"/>
                <a:cs typeface="+mn-cs"/>
              </a:rPr>
              <a:t>Audiencia destinataria: esta presentación se enfoca en lo que el </a:t>
            </a:r>
            <a:r>
              <a:rPr lang="es-ES" sz="1200" b="1" i="1" dirty="0">
                <a:solidFill>
                  <a:schemeClr val="tx1"/>
                </a:solidFill>
                <a:latin typeface="+mn-lt"/>
                <a:ea typeface="+mn-ea"/>
                <a:cs typeface="+mn-cs"/>
              </a:rPr>
              <a:t>personal administrativo de los centros médicos </a:t>
            </a:r>
            <a:r>
              <a:rPr lang="es-ES" sz="1200" i="1" dirty="0">
                <a:solidFill>
                  <a:schemeClr val="tx1"/>
                </a:solidFill>
                <a:latin typeface="+mn-lt"/>
                <a:ea typeface="+mn-ea"/>
                <a:cs typeface="+mn-cs"/>
              </a:rPr>
              <a:t>debe saber acerca de preparar estaciones de higiene de las manos en sus centros en el contexto de la enfermedad por el virus de Marburgo.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solidFill>
                  <a:schemeClr val="tx1"/>
                </a:solidFill>
                <a:latin typeface="+mn-lt"/>
                <a:ea typeface="+mn-ea"/>
                <a:cs typeface="+mn-cs"/>
              </a:rPr>
              <a:t>Tenga en cuenta que los temas sobre la prevención y el control de infecciones para la enfermedad por el virus de Marburgo se presentan en orden, y se espera que los participantes avancen a lo largo de la serie. Sin embargo, puede combinar el contenido para satisfacer las necesidades de los participantes, y podría necesitar ajustar el ejemplo del guion de forma acorde.</a:t>
            </a:r>
          </a:p>
          <a:p>
            <a:endParaRPr lang="en-US" sz="1200" kern="1200" dirty="0">
              <a:solidFill>
                <a:schemeClr val="tx1"/>
              </a:solidFill>
              <a:effectLst/>
              <a:latin typeface="+mn-lt"/>
              <a:ea typeface="+mn-ea"/>
              <a:cs typeface="+mn-cs"/>
            </a:endParaRPr>
          </a:p>
          <a:p>
            <a:r>
              <a:rPr lang="es-ES" sz="1200" dirty="0">
                <a:solidFill>
                  <a:schemeClr val="tx1"/>
                </a:solidFill>
                <a:latin typeface="+mn-lt"/>
                <a:ea typeface="+mn-ea"/>
                <a:cs typeface="+mn-cs"/>
              </a:rPr>
              <a:t> </a:t>
            </a:r>
            <a:r>
              <a:rPr lang="es-ES" sz="1200" i="1" dirty="0">
                <a:solidFill>
                  <a:schemeClr val="tx1"/>
                </a:solidFill>
                <a:latin typeface="+mn-lt"/>
                <a:ea typeface="+mn-ea"/>
                <a:cs typeface="+mn-cs"/>
              </a:rPr>
              <a:t>Guion:</a:t>
            </a:r>
          </a:p>
          <a:p>
            <a:r>
              <a:rPr lang="es-ES" sz="1200" dirty="0">
                <a:solidFill>
                  <a:schemeClr val="tx1"/>
                </a:solidFill>
                <a:latin typeface="+mn-lt"/>
                <a:ea typeface="+mn-ea"/>
                <a:cs typeface="+mn-cs"/>
              </a:rPr>
              <a:t>¡Bienvenidos! Hoy nos enfocaremos en facilitar la higiene de las manos en los centros de atención médica donde trabajan, en el contexto de la enfermedad por el virus de Marburgo, a través de la preparación de estaciones de higiene de las manos. </a:t>
            </a:r>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i="1" dirty="0"/>
              <a:t>Guion</a:t>
            </a:r>
            <a:r>
              <a:rPr lang="es-ES" sz="2400" dirty="0"/>
              <a:t>:</a:t>
            </a:r>
          </a:p>
          <a:p>
            <a:r>
              <a:rPr lang="es-ES" sz="2400" b="0" dirty="0">
                <a:solidFill>
                  <a:schemeClr val="tx1"/>
                </a:solidFill>
              </a:rPr>
              <a:t>Ahora, hablemos sobre el uso de cloro para la higiene de las manos. No se recomienda usar cloro para la higiene de las manos. Sin embargo, si no hay otros productos para la higiene de las manos disponibles, se puede usar como una opción provisional. Si se usa cloro, debe ser 500 ppm de hipoclorito de sodio, esto es, debe tener una concentración de 0.05 % porque eso es lo que se requiere para matar ciertos tipos de virus, como el de la enfermedad por el virus de Marburgo, en las manos.</a:t>
            </a:r>
          </a:p>
          <a:p>
            <a:endParaRPr lang="en-US" sz="2400" baseline="0" dirty="0"/>
          </a:p>
          <a:p>
            <a:r>
              <a:rPr lang="es-ES" sz="2400" dirty="0"/>
              <a:t>No todo el cloro es igual. Hay concentraciones y formulaciones diferentes, y es importante cómo se diluye. Las personas encargadas de diluirlo deben estar seguras de que se hace correctamente, de manera que no sea demasiado fuerte, lo que potencialmente podría lesionar las manos, o que no sea demasiado suave, lo que no sería útil.</a:t>
            </a:r>
          </a:p>
          <a:p>
            <a:endParaRPr lang="en-US" sz="2400" baseline="0" dirty="0"/>
          </a:p>
          <a:p>
            <a:r>
              <a:rPr lang="es-ES" sz="2400" baseline="0" dirty="0"/>
              <a:t>El cloro tampoco es ideal porque hay que prepararlo a diario, ya que pierde potencia con el tiempo, y hay que protegerlo de la luz, razón por la cual a menudo lo ven en baldes tapados.</a:t>
            </a:r>
          </a:p>
          <a:p>
            <a:endParaRPr lang="en-US" sz="2400" baseline="0" dirty="0"/>
          </a:p>
          <a:p>
            <a:r>
              <a:rPr lang="es-ES" sz="2400" baseline="0" dirty="0"/>
              <a:t>De nuevo, el cloro es únicamente una opción provisional hasta que los centros médicos puedan trabajar con las cadenas de suministro y obtener agua y jabón o desinfectante de manos a base de alcohol si es posible.</a:t>
            </a:r>
          </a:p>
          <a:p>
            <a:endParaRPr lang="en-US" dirty="0"/>
          </a:p>
        </p:txBody>
      </p:sp>
      <p:sp>
        <p:nvSpPr>
          <p:cNvPr id="4" name="Slide Number Placeholder 3"/>
          <p:cNvSpPr>
            <a:spLocks noGrp="1"/>
          </p:cNvSpPr>
          <p:nvPr>
            <p:ph type="sldNum" sz="quarter" idx="5"/>
          </p:nvPr>
        </p:nvSpPr>
        <p:spPr/>
        <p:txBody>
          <a:bodyPr/>
          <a:lstStyle/>
          <a:p>
            <a:fld id="{7829AEC2-E2B1-4B06-9359-EA37D4D9CA20}" type="slidenum">
              <a:rPr lang="en-US" smtClean="0"/>
              <a:t>10</a:t>
            </a:fld>
            <a:endParaRPr lang="en-US"/>
          </a:p>
        </p:txBody>
      </p:sp>
    </p:spTree>
    <p:extLst>
      <p:ext uri="{BB962C8B-B14F-4D97-AF65-F5344CB8AC3E}">
        <p14:creationId xmlns:p14="http://schemas.microsoft.com/office/powerpoint/2010/main" val="2314722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t>Guion</a:t>
            </a:r>
            <a:r>
              <a:rPr lang="es-ES" dirty="0"/>
              <a:t>:</a:t>
            </a:r>
          </a:p>
          <a:p>
            <a:r>
              <a:rPr lang="es-ES" dirty="0"/>
              <a:t>Al usar agua y jabón o cloro para la higiene de las manos, deben tener en mente algunas cosas:</a:t>
            </a:r>
          </a:p>
          <a:p>
            <a:r>
              <a:rPr lang="es-ES" dirty="0"/>
              <a:t>Primero, que los dispensadores deben permitir que las personas cierren la llave sin contaminarse las manos.</a:t>
            </a:r>
          </a:p>
          <a:p>
            <a:r>
              <a:rPr lang="es-ES" dirty="0"/>
              <a:t>Si es posible, deben proporcionarse toallas de un solo uso porque las toallas compartidas pueden contaminarse.</a:t>
            </a:r>
          </a:p>
          <a:p>
            <a:r>
              <a:rPr lang="es-ES" dirty="0"/>
              <a:t>Por último, los baldes tienen que permanecer llenos correctamente. Esto debe ser una tarea formal apoyada por su centro médico.</a:t>
            </a:r>
          </a:p>
          <a:p>
            <a:endParaRPr lang="en-US" dirty="0"/>
          </a:p>
        </p:txBody>
      </p:sp>
      <p:sp>
        <p:nvSpPr>
          <p:cNvPr id="4" name="Slide Number Placeholder 3"/>
          <p:cNvSpPr>
            <a:spLocks noGrp="1"/>
          </p:cNvSpPr>
          <p:nvPr>
            <p:ph type="sldNum" sz="quarter" idx="5"/>
          </p:nvPr>
        </p:nvSpPr>
        <p:spPr/>
        <p:txBody>
          <a:bodyPr/>
          <a:lstStyle/>
          <a:p>
            <a:fld id="{7829AEC2-E2B1-4B06-9359-EA37D4D9CA20}" type="slidenum">
              <a:rPr lang="en-US" smtClean="0"/>
              <a:t>11</a:t>
            </a:fld>
            <a:endParaRPr lang="en-US"/>
          </a:p>
        </p:txBody>
      </p:sp>
    </p:spTree>
    <p:extLst>
      <p:ext uri="{BB962C8B-B14F-4D97-AF65-F5344CB8AC3E}">
        <p14:creationId xmlns:p14="http://schemas.microsoft.com/office/powerpoint/2010/main" val="2307098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t>Guion</a:t>
            </a:r>
            <a:r>
              <a:rPr lang="es-ES" dirty="0"/>
              <a:t>:</a:t>
            </a:r>
          </a:p>
          <a:p>
            <a:r>
              <a:rPr lang="es-ES" dirty="0"/>
              <a:t>Las estaciones de higiene de las manos, sin importar de qué tipo sean, se necesitarán para que las personas las usen en las entradas al centro médico, en las áreas para ponerse y quitarse el EPP, en las áreas de aislamiento y en otras áreas para el cuidado de pacientes.  Tener estaciones de higiene disponibles en muchas áreas puede fomentar su uso frecuente.</a:t>
            </a:r>
          </a:p>
          <a:p>
            <a:endParaRPr lang="en-US" dirty="0"/>
          </a:p>
        </p:txBody>
      </p:sp>
      <p:sp>
        <p:nvSpPr>
          <p:cNvPr id="4" name="Slide Number Placeholder 3"/>
          <p:cNvSpPr>
            <a:spLocks noGrp="1"/>
          </p:cNvSpPr>
          <p:nvPr>
            <p:ph type="sldNum" sz="quarter" idx="5"/>
          </p:nvPr>
        </p:nvSpPr>
        <p:spPr/>
        <p:txBody>
          <a:bodyPr/>
          <a:lstStyle/>
          <a:p>
            <a:fld id="{7829AEC2-E2B1-4B06-9359-EA37D4D9CA20}" type="slidenum">
              <a:rPr lang="en-US" smtClean="0"/>
              <a:t>12</a:t>
            </a:fld>
            <a:endParaRPr lang="en-US"/>
          </a:p>
        </p:txBody>
      </p:sp>
    </p:spTree>
    <p:extLst>
      <p:ext uri="{BB962C8B-B14F-4D97-AF65-F5344CB8AC3E}">
        <p14:creationId xmlns:p14="http://schemas.microsoft.com/office/powerpoint/2010/main" val="3226921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Reflexión: anima a los participantes a aplicar, analizar y evaluar lo que han aprendido, los ayuda a profundizar su comprensión del tema, y también le permite a usted verificar su comprensión de lo que han aprendido.</a:t>
            </a:r>
          </a:p>
          <a:p>
            <a:endParaRPr lang="en-US" i="1" dirty="0"/>
          </a:p>
          <a:p>
            <a:r>
              <a:rPr lang="es-ES" i="1" dirty="0"/>
              <a:t>Personalización: ayuda a los participantes a pensar en cómo lo que han aprendido se aplica a sus situaciones específicas. Conectar el aprendizaje a las experiencias personales ayuda a las personas a comprender y recordar mejor las ideas que se enseñaron.</a:t>
            </a:r>
          </a:p>
          <a:p>
            <a:endParaRPr lang="en-US" i="1" dirty="0"/>
          </a:p>
          <a:p>
            <a:r>
              <a:rPr lang="es-ES" i="1" dirty="0"/>
              <a:t>Guion</a:t>
            </a:r>
            <a:r>
              <a:rPr lang="es-ES" dirty="0"/>
              <a:t>:</a:t>
            </a:r>
          </a:p>
          <a:p>
            <a:r>
              <a:rPr lang="es-ES" dirty="0"/>
              <a:t>Ahora que hemos hablado sobre facilitar la higiene de las manos durante un brote de la enfermedad por el virus de Marburgo, quiero que piensen otra vez en los centros médicos donde trabajan. Con base en lo que han aprendido hoy, ¿cuáles son algunas de las cosas que su centro médico hace bien para facilitar la higiene de las manos? Digan dos cosas que su centro podría hacer de manera diferente para facilitar la higiene de las manos. Les daré unos minutos para que conversen o escriban sus respuestas.</a:t>
            </a:r>
          </a:p>
          <a:p>
            <a:endParaRPr lang="en-US" i="1" dirty="0"/>
          </a:p>
          <a:p>
            <a:r>
              <a:rPr lang="es-ES" i="1" dirty="0"/>
              <a:t>[Deles a los participantes algunos minutos para conversar en grupos pequeños o para escribir de manera individual. Si el tiempo lo permite, puede pedir voluntarios que quieran compartir sus ideas después que hayan tenido tiempo de conversar en grupos pequeños o de pensar individualmente].</a:t>
            </a:r>
          </a:p>
          <a:p>
            <a:endParaRPr lang="en-US" dirty="0"/>
          </a:p>
        </p:txBody>
      </p:sp>
      <p:sp>
        <p:nvSpPr>
          <p:cNvPr id="4" name="Slide Number Placeholder 3"/>
          <p:cNvSpPr>
            <a:spLocks noGrp="1"/>
          </p:cNvSpPr>
          <p:nvPr>
            <p:ph type="sldNum" sz="quarter" idx="5"/>
          </p:nvPr>
        </p:nvSpPr>
        <p:spPr/>
        <p:txBody>
          <a:bodyPr/>
          <a:lstStyle/>
          <a:p>
            <a:fld id="{7829AEC2-E2B1-4B06-9359-EA37D4D9CA20}" type="slidenum">
              <a:rPr lang="en-US" smtClean="0"/>
              <a:t>13</a:t>
            </a:fld>
            <a:endParaRPr lang="en-US"/>
          </a:p>
        </p:txBody>
      </p:sp>
    </p:spTree>
    <p:extLst>
      <p:ext uri="{BB962C8B-B14F-4D97-AF65-F5344CB8AC3E}">
        <p14:creationId xmlns:p14="http://schemas.microsoft.com/office/powerpoint/2010/main" val="3560983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p>
          <a:p>
            <a:r>
              <a:rPr lang="es-ES" dirty="0"/>
              <a:t>Para resumir, hay varias cosas clave que espero hayan aprendido en la sesión de hoy.</a:t>
            </a:r>
          </a:p>
          <a:p>
            <a:pPr>
              <a:spcBef>
                <a:spcPts val="1800"/>
              </a:spcBef>
            </a:pPr>
            <a:r>
              <a:rPr lang="es-ES" dirty="0"/>
              <a:t>Primero, es importante mantener las manos limpias para ayudar a que ustedes, sus compañeros de trabajo y pacientes, y otras personas en su comunidad, incluidos amigos y familiares, se mantengan seguros durante un brote de la enfermedad por el virus de Marburgo.</a:t>
            </a:r>
          </a:p>
          <a:p>
            <a:pPr>
              <a:spcBef>
                <a:spcPts val="1800"/>
              </a:spcBef>
            </a:pPr>
            <a:r>
              <a:rPr lang="es-ES" dirty="0"/>
              <a:t>Se prefiere el uso de un desinfectante de manos a base de alcohol para la higiene de las manos. No se recomienda el uso de cloro.</a:t>
            </a:r>
          </a:p>
          <a:p>
            <a:pPr>
              <a:spcBef>
                <a:spcPts val="1800"/>
              </a:spcBef>
            </a:pPr>
            <a:r>
              <a:rPr lang="es-ES" dirty="0"/>
              <a:t>Por último, las estaciones de higiene deben estar disponibles en muchas áreas para fomentar su uso frecuente.</a:t>
            </a:r>
          </a:p>
          <a:p>
            <a:endParaRPr lang="en-US" dirty="0"/>
          </a:p>
        </p:txBody>
      </p:sp>
      <p:sp>
        <p:nvSpPr>
          <p:cNvPr id="4" name="Slide Number Placeholder 3"/>
          <p:cNvSpPr>
            <a:spLocks noGrp="1"/>
          </p:cNvSpPr>
          <p:nvPr>
            <p:ph type="sldNum" sz="quarter" idx="5"/>
          </p:nvPr>
        </p:nvSpPr>
        <p:spPr/>
        <p:txBody>
          <a:bodyPr/>
          <a:lstStyle/>
          <a:p>
            <a:fld id="{7829AEC2-E2B1-4B06-9359-EA37D4D9CA20}" type="slidenum">
              <a:rPr lang="en-US" smtClean="0"/>
              <a:t>14</a:t>
            </a:fld>
            <a:endParaRPr lang="en-US"/>
          </a:p>
        </p:txBody>
      </p:sp>
    </p:spTree>
    <p:extLst>
      <p:ext uri="{BB962C8B-B14F-4D97-AF65-F5344CB8AC3E}">
        <p14:creationId xmlns:p14="http://schemas.microsoft.com/office/powerpoint/2010/main" val="19256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s-ES" i="1" dirty="0"/>
              <a:t>Guion</a:t>
            </a:r>
            <a:r>
              <a:rPr lang="es-ES" dirty="0"/>
              <a:t>:</a:t>
            </a:r>
          </a:p>
          <a:p>
            <a:pPr lvl="0"/>
            <a:r>
              <a:rPr lang="es-ES" dirty="0"/>
              <a:t>Tenemos dos objetivos de aprendizaje en el día de hoy.</a:t>
            </a:r>
            <a:r>
              <a:rPr lang="es-ES" baseline="0" dirty="0"/>
              <a:t> Para el final de nuestro encuentro de hoy, ustedes deberían poder explicar por qué es importante facilitar la higiene de las manos en los centros de atención médica en el contexto de la enfermedad por el virus de Marburgo, y mencionar por lo menos tres consideraciones para facilitar la higiene adecuada de las manos con agua y jabón.</a:t>
            </a:r>
          </a:p>
          <a:p>
            <a:pPr lvl="0"/>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solidFill>
                  <a:schemeClr val="accent4">
                    <a:lumMod val="50000"/>
                  </a:schemeClr>
                </a:solidFill>
              </a:rPr>
              <a:t>Guion</a:t>
            </a:r>
            <a:r>
              <a:rPr lang="es-ES" dirty="0">
                <a:solidFill>
                  <a:schemeClr val="accent4">
                    <a:lumMod val="50000"/>
                  </a:schemeClr>
                </a:solidFill>
              </a:rPr>
              <a:t>:</a:t>
            </a:r>
          </a:p>
          <a:p>
            <a:r>
              <a:rPr lang="es-ES" dirty="0">
                <a:solidFill>
                  <a:schemeClr val="accent4">
                    <a:lumMod val="50000"/>
                  </a:schemeClr>
                </a:solidFill>
              </a:rPr>
              <a:t>Para empezar, hablemos sobre algunas definiciones de frases que usaré en la presentación de hoy. Primero, la higiene de las manos es el término general que se usa para la limpieza de las manos, ya sea usando agua y jabón, un desinfectante de manos a base de alcohol o el restregado de manos quirúrgico. </a:t>
            </a:r>
            <a:r>
              <a:rPr lang="es-ES" b="1" dirty="0">
                <a:solidFill>
                  <a:schemeClr val="accent4">
                    <a:lumMod val="50000"/>
                  </a:schemeClr>
                </a:solidFill>
              </a:rPr>
              <a:t>En los documentos técnicos, podrían ver referencias al lavado de manos, que implica el uso de agua y jabón, y a la limpieza de manos, que implica el uso de un desinfectante a base de alcohol.</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222216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solidFill>
                  <a:schemeClr val="accent4">
                    <a:lumMod val="50000"/>
                  </a:schemeClr>
                </a:solidFill>
              </a:rPr>
              <a:t>Guion</a:t>
            </a:r>
            <a:r>
              <a:rPr lang="es-ES" dirty="0">
                <a:solidFill>
                  <a:schemeClr val="accent4">
                    <a:lumMod val="50000"/>
                  </a:schemeClr>
                </a:solidFill>
              </a:rPr>
              <a:t>:</a:t>
            </a:r>
          </a:p>
          <a:p>
            <a:r>
              <a:rPr lang="es-ES" dirty="0">
                <a:solidFill>
                  <a:schemeClr val="accent4">
                    <a:lumMod val="50000"/>
                  </a:schemeClr>
                </a:solidFill>
              </a:rPr>
              <a:t>Otra frase que deben conocer es estación de higiene de las manos. Las estaciones de higiene de las manos son áreas designadas para que las personas tengan acceso a productos, como desinfectante a base de alcohol o agua y jabón, para limpiarse las manos. </a:t>
            </a:r>
          </a:p>
          <a:p>
            <a:endParaRPr lang="en-US" dirty="0">
              <a:solidFill>
                <a:schemeClr val="accent4">
                  <a:lumMod val="50000"/>
                </a:schemeClr>
              </a:solidFill>
            </a:endParaRPr>
          </a:p>
          <a:p>
            <a:r>
              <a:rPr lang="es-ES" dirty="0">
                <a:solidFill>
                  <a:schemeClr val="accent4">
                    <a:lumMod val="50000"/>
                  </a:schemeClr>
                </a:solidFill>
              </a:rPr>
              <a:t>Estas fotos muestran algunos ejemplos de estaciones de higiene de las manos que podrían estar acostumbrados a ver en su centro médico.</a:t>
            </a:r>
            <a:r>
              <a:rPr lang="es-ES" baseline="0" dirty="0">
                <a:solidFill>
                  <a:schemeClr val="accent4">
                    <a:lumMod val="50000"/>
                  </a:schemeClr>
                </a:solidFill>
              </a:rPr>
              <a:t> Generalmente, estas estaciones incluyen un balde con una vasija. Es común ver baldes de agua con un jabón colgando, o podría haber agua con cloro en los baldes, de lo cual hablaremos más adelante. </a:t>
            </a:r>
            <a:r>
              <a:rPr lang="es-ES" dirty="0">
                <a:solidFill>
                  <a:schemeClr val="accent4">
                    <a:lumMod val="50000"/>
                  </a:schemeClr>
                </a:solidFill>
              </a:rPr>
              <a:t>Las estaciones de higiene de las manos podrían también incluir dispensadores de desinfectante de manos a base de alcohol o un lavamanos con jabón disponible.</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176443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Activación</a:t>
            </a:r>
            <a:r>
              <a:rPr lang="es-ES" i="1" baseline="0" dirty="0"/>
              <a:t> de los conocimientos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dirty="0"/>
              <a:t>Un beneficio clave de trabajar con estudiantes adultos es que probablemente ya tengan algo de conocimiento o experiencia relacionados con el tema que usted está enseñando. Activar los conocimientos previos ayuda a los estudiantes a conectar el aprendizaje nuevo con lo que ya saben y podría ayudarlos a entender información nueva de mejor forma. También lo ayuda a usted, el instructor, a identificar vacíos de conocimiento donde podría necesitar dedicar más tiempo o agregar énfasis cuando enseñe. Use esta diapositiva como una oportunidad para que los estudiantes compartan lo que ya saben.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s-ES" i="1" baseline="0" dirty="0"/>
              <a:t>Guion:</a:t>
            </a:r>
          </a:p>
          <a:p>
            <a:r>
              <a:rPr lang="es-ES" i="0" baseline="0" dirty="0"/>
              <a:t>Antes de comenzar, me gustaría que tomaran unos minutos para pensar en las estaciones de higiene de las manos en su centro médico actualmente. ¿Ofrece su centro desinfectante de manos a base de alcohol, agua y jabón o cloro en las estaciones de higiene de las manos? ¿Aproximadamente cuántas estaciones de higiene de las manos hay disponibles en su centro o en las partes de su centro en las que ustedes trabajan y con las que están familiarizados? ¿Dónde están ubicadas las estaciones de higiene de las manos?</a:t>
            </a:r>
          </a:p>
          <a:p>
            <a:endParaRPr lang="en-US" i="0" baseline="0" dirty="0"/>
          </a:p>
          <a:p>
            <a:r>
              <a:rPr lang="es-ES" i="0" baseline="0" dirty="0"/>
              <a:t>[</a:t>
            </a:r>
            <a:r>
              <a:rPr lang="es-ES" i="1" baseline="0" dirty="0"/>
              <a:t>Deles a los participantes uno o dos minutos para pensar o escribir sus respuestas].</a:t>
            </a:r>
          </a:p>
          <a:p>
            <a:endParaRPr lang="en-US" i="1" baseline="0" dirty="0"/>
          </a:p>
          <a:p>
            <a:r>
              <a:rPr lang="es-ES" i="0" baseline="0" dirty="0"/>
              <a:t>Ahora que han tenido algún tiempo para pensar en esto, hablaremos sobre por qué es importante la higiene de las manos en el contexto de la enfermedad por el virus de Marburgo, y algunas de las mejores prácticas para la higiene de las manos. Al final de la presentación, volveremos a pensar en la higiene de las manos en el contexto de sus centros médicos. </a:t>
            </a:r>
          </a:p>
          <a:p>
            <a:endParaRPr lang="en-US" dirty="0"/>
          </a:p>
        </p:txBody>
      </p:sp>
      <p:sp>
        <p:nvSpPr>
          <p:cNvPr id="4" name="Slide Number Placeholder 3"/>
          <p:cNvSpPr>
            <a:spLocks noGrp="1"/>
          </p:cNvSpPr>
          <p:nvPr>
            <p:ph type="sldNum" sz="quarter" idx="5"/>
          </p:nvPr>
        </p:nvSpPr>
        <p:spPr/>
        <p:txBody>
          <a:bodyPr/>
          <a:lstStyle/>
          <a:p>
            <a:fld id="{7829AEC2-E2B1-4B06-9359-EA37D4D9CA20}" type="slidenum">
              <a:rPr lang="en-US" smtClean="0"/>
              <a:t>5</a:t>
            </a:fld>
            <a:endParaRPr lang="en-US"/>
          </a:p>
        </p:txBody>
      </p:sp>
    </p:spTree>
    <p:extLst>
      <p:ext uri="{BB962C8B-B14F-4D97-AF65-F5344CB8AC3E}">
        <p14:creationId xmlns:p14="http://schemas.microsoft.com/office/powerpoint/2010/main" val="3167474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r>
              <a:rPr lang="es-ES" dirty="0"/>
              <a:t>:</a:t>
            </a:r>
          </a:p>
          <a:p>
            <a:r>
              <a:rPr lang="es-ES" dirty="0"/>
              <a:t>Esta imagen muestra algunos ejemplos de muchas de las cosas que ustedes y otras personas en su centro médico podrían tocar durante un día de trabajo típico. Como indican las flechas en esta imagen, tocar a personas, objetos y superficies permite la transferencia de patógenos de ustedes a ellos y de ellos a ustedes.</a:t>
            </a:r>
          </a:p>
          <a:p>
            <a:endParaRPr lang="en-US" baseline="0" dirty="0"/>
          </a:p>
          <a:p>
            <a:r>
              <a:rPr lang="es-ES" baseline="0" dirty="0"/>
              <a:t>Al tocar superficies contaminadas, como la manija de una puerta, equipo médico o sus teléfonos, y luego tocarse los ojos, la nariz o la boca, pueden transferirse patógenos, incluida la enfermedad por el virus de Marburgo. Los patógenos también pueden transferirse de las manos a otras personas, incluidos los pacientes, si tocan una superficie sin limpiar y luego tocan a otra persona o tocan un dispositivo médico.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Una revisión sistémica reciente realizada por </a:t>
            </a:r>
            <a:r>
              <a:rPr lang="es-ES" baseline="0" dirty="0" err="1"/>
              <a:t>Selvaraj</a:t>
            </a:r>
            <a:r>
              <a:rPr lang="es-ES" baseline="0" dirty="0"/>
              <a:t> et al. reveló que la higiene inadecuada de las manos era un factor frecuente que llevaba a la exposición a la enfermedad por el virus de Marburgo mientras se recibía atención médica.</a:t>
            </a:r>
          </a:p>
          <a:p>
            <a:r>
              <a:rPr lang="es-ES" baseline="0" dirty="0"/>
              <a:t>La higiene de las manos es una medida simple que puede hacer una gran diferencia en mantenerlos a ustedes, a sus compañeros de trabajo y a sus pacientes protegidos contra la enfermedad por el virus de Marburgo. Al protegerse ustedes para no enfermarse, ayudan a proteger a su familia, amigos y otras personas en su comunidad.</a:t>
            </a:r>
          </a:p>
          <a:p>
            <a:endParaRPr lang="en-US" baseline="0" dirty="0"/>
          </a:p>
          <a:p>
            <a:r>
              <a:rPr lang="es-ES" baseline="0" dirty="0"/>
              <a:t>Al preparar y dar mantenimiento correctamente a las estaciones de higiene de las manos, ayudan a asegurar que tanto ustedes como los demás puedan limpiarse las manos regularmente.</a:t>
            </a:r>
          </a:p>
          <a:p>
            <a:endParaRPr lang="en-US" baseline="0" dirty="0"/>
          </a:p>
          <a:p>
            <a:pPr rtl="0" fontAlgn="base"/>
            <a:r>
              <a:rPr lang="es-ES" sz="1200" b="0" i="1" u="none" strike="noStrike" dirty="0">
                <a:solidFill>
                  <a:schemeClr val="tx1"/>
                </a:solidFill>
                <a:latin typeface="+mn-lt"/>
                <a:ea typeface="+mn-ea"/>
                <a:cs typeface="+mn-cs"/>
              </a:rPr>
              <a:t>Referencia:</a:t>
            </a:r>
          </a:p>
          <a:p>
            <a:pPr rtl="0" fontAlgn="base"/>
            <a:r>
              <a:rPr lang="es-ES" sz="1200" b="0" i="1" u="none" strike="noStrike" dirty="0">
                <a:solidFill>
                  <a:schemeClr val="tx1"/>
                </a:solidFill>
                <a:latin typeface="+mn-lt"/>
                <a:ea typeface="+mn-ea"/>
                <a:cs typeface="+mn-cs"/>
              </a:rPr>
              <a:t>J </a:t>
            </a:r>
            <a:r>
              <a:rPr lang="es-ES" sz="1200" b="0" i="1" u="none" strike="noStrike" dirty="0" err="1">
                <a:solidFill>
                  <a:schemeClr val="tx1"/>
                </a:solidFill>
                <a:latin typeface="+mn-lt"/>
                <a:ea typeface="+mn-ea"/>
                <a:cs typeface="+mn-cs"/>
              </a:rPr>
              <a:t>Infect</a:t>
            </a:r>
            <a:r>
              <a:rPr lang="es-ES" sz="1200" b="0" i="1" u="none" strike="noStrike" dirty="0">
                <a:solidFill>
                  <a:schemeClr val="tx1"/>
                </a:solidFill>
                <a:latin typeface="+mn-lt"/>
                <a:ea typeface="+mn-ea"/>
                <a:cs typeface="+mn-cs"/>
              </a:rPr>
              <a:t> </a:t>
            </a:r>
            <a:r>
              <a:rPr lang="es-ES" sz="1200" b="0" i="1" u="none" strike="noStrike" dirty="0" err="1">
                <a:solidFill>
                  <a:schemeClr val="tx1"/>
                </a:solidFill>
                <a:latin typeface="+mn-lt"/>
                <a:ea typeface="+mn-ea"/>
                <a:cs typeface="+mn-cs"/>
              </a:rPr>
              <a:t>Dis</a:t>
            </a:r>
            <a:r>
              <a:rPr lang="es-ES" sz="1200" b="0" i="1" u="none" strike="noStrike" dirty="0">
                <a:solidFill>
                  <a:schemeClr val="tx1"/>
                </a:solidFill>
                <a:latin typeface="+mn-lt"/>
                <a:ea typeface="+mn-ea"/>
                <a:cs typeface="+mn-cs"/>
              </a:rPr>
              <a:t>. 2018 Nov 22;218(suppl_5):S679-S689. </a:t>
            </a:r>
            <a:r>
              <a:rPr lang="es-ES" sz="1200" b="0" i="1" dirty="0">
                <a:solidFill>
                  <a:schemeClr val="tx1"/>
                </a:solidFill>
                <a:latin typeface="+mn-lt"/>
                <a:ea typeface="+mn-ea"/>
                <a:cs typeface="+mn-cs"/>
              </a:rPr>
              <a:t>​</a:t>
            </a:r>
          </a:p>
          <a:p>
            <a:pPr rtl="0" fontAlgn="base"/>
            <a:r>
              <a:rPr lang="es-ES" sz="1200" b="0" i="1" u="none" strike="noStrike" dirty="0" err="1">
                <a:solidFill>
                  <a:schemeClr val="tx1"/>
                </a:solidFill>
                <a:latin typeface="+mn-lt"/>
                <a:ea typeface="+mn-ea"/>
                <a:cs typeface="+mn-cs"/>
              </a:rPr>
              <a:t>Infection</a:t>
            </a:r>
            <a:r>
              <a:rPr lang="es-ES" sz="1200" b="0" i="1" u="none" strike="noStrike" dirty="0">
                <a:solidFill>
                  <a:schemeClr val="tx1"/>
                </a:solidFill>
                <a:latin typeface="+mn-lt"/>
                <a:ea typeface="+mn-ea"/>
                <a:cs typeface="+mn-cs"/>
              </a:rPr>
              <a:t> Rates and </a:t>
            </a:r>
            <a:r>
              <a:rPr lang="es-ES" sz="1200" b="0" i="1" u="none" strike="noStrike" dirty="0" err="1">
                <a:solidFill>
                  <a:schemeClr val="tx1"/>
                </a:solidFill>
                <a:latin typeface="+mn-lt"/>
                <a:ea typeface="+mn-ea"/>
                <a:cs typeface="+mn-cs"/>
              </a:rPr>
              <a:t>Risk</a:t>
            </a:r>
            <a:r>
              <a:rPr lang="es-ES" sz="1200" b="0" i="1" u="none" strike="noStrike" dirty="0">
                <a:solidFill>
                  <a:schemeClr val="tx1"/>
                </a:solidFill>
                <a:latin typeface="+mn-lt"/>
                <a:ea typeface="+mn-ea"/>
                <a:cs typeface="+mn-cs"/>
              </a:rPr>
              <a:t> </a:t>
            </a:r>
            <a:r>
              <a:rPr lang="es-ES" sz="1200" b="0" i="1" u="none" strike="noStrike" dirty="0" err="1">
                <a:solidFill>
                  <a:schemeClr val="tx1"/>
                </a:solidFill>
                <a:latin typeface="+mn-lt"/>
                <a:ea typeface="+mn-ea"/>
                <a:cs typeface="+mn-cs"/>
              </a:rPr>
              <a:t>Factors</a:t>
            </a:r>
            <a:r>
              <a:rPr lang="es-ES" sz="1200" b="0" i="1" u="none" strike="noStrike" dirty="0">
                <a:solidFill>
                  <a:schemeClr val="tx1"/>
                </a:solidFill>
                <a:latin typeface="+mn-lt"/>
                <a:ea typeface="+mn-ea"/>
                <a:cs typeface="+mn-cs"/>
              </a:rPr>
              <a:t> </a:t>
            </a:r>
            <a:r>
              <a:rPr lang="es-ES" sz="1200" b="0" i="1" u="none" strike="noStrike" dirty="0" err="1">
                <a:solidFill>
                  <a:schemeClr val="tx1"/>
                </a:solidFill>
                <a:latin typeface="+mn-lt"/>
                <a:ea typeface="+mn-ea"/>
                <a:cs typeface="+mn-cs"/>
              </a:rPr>
              <a:t>for</a:t>
            </a:r>
            <a:r>
              <a:rPr lang="es-ES" sz="1200" b="0" i="1" u="none" strike="noStrike" dirty="0">
                <a:solidFill>
                  <a:schemeClr val="tx1"/>
                </a:solidFill>
                <a:latin typeface="+mn-lt"/>
                <a:ea typeface="+mn-ea"/>
                <a:cs typeface="+mn-cs"/>
              </a:rPr>
              <a:t> </a:t>
            </a:r>
            <a:r>
              <a:rPr lang="es-ES" sz="1200" b="0" i="1" u="none" strike="noStrike" dirty="0" err="1">
                <a:solidFill>
                  <a:schemeClr val="tx1"/>
                </a:solidFill>
                <a:latin typeface="+mn-lt"/>
                <a:ea typeface="+mn-ea"/>
                <a:cs typeface="+mn-cs"/>
              </a:rPr>
              <a:t>Infection</a:t>
            </a:r>
            <a:r>
              <a:rPr lang="es-ES" sz="1200" b="0" i="1" u="none" strike="noStrike" dirty="0">
                <a:solidFill>
                  <a:schemeClr val="tx1"/>
                </a:solidFill>
                <a:latin typeface="+mn-lt"/>
                <a:ea typeface="+mn-ea"/>
                <a:cs typeface="+mn-cs"/>
              </a:rPr>
              <a:t> </a:t>
            </a:r>
            <a:r>
              <a:rPr lang="es-ES" sz="1200" b="0" i="1" u="none" strike="noStrike" dirty="0" err="1">
                <a:solidFill>
                  <a:schemeClr val="tx1"/>
                </a:solidFill>
                <a:latin typeface="+mn-lt"/>
                <a:ea typeface="+mn-ea"/>
                <a:cs typeface="+mn-cs"/>
              </a:rPr>
              <a:t>Among</a:t>
            </a:r>
            <a:r>
              <a:rPr lang="es-ES" sz="1200" b="0" i="1" u="none" strike="noStrike" dirty="0">
                <a:solidFill>
                  <a:schemeClr val="tx1"/>
                </a:solidFill>
                <a:latin typeface="+mn-lt"/>
                <a:ea typeface="+mn-ea"/>
                <a:cs typeface="+mn-cs"/>
              </a:rPr>
              <a:t> </a:t>
            </a:r>
            <a:r>
              <a:rPr lang="es-ES" sz="1200" b="0" i="1" u="none" strike="noStrike" dirty="0" err="1">
                <a:solidFill>
                  <a:schemeClr val="tx1"/>
                </a:solidFill>
                <a:latin typeface="+mn-lt"/>
                <a:ea typeface="+mn-ea"/>
                <a:cs typeface="+mn-cs"/>
              </a:rPr>
              <a:t>Health</a:t>
            </a:r>
            <a:r>
              <a:rPr lang="es-ES" sz="1200" b="0" i="1" u="none" strike="noStrike" dirty="0">
                <a:solidFill>
                  <a:schemeClr val="tx1"/>
                </a:solidFill>
                <a:latin typeface="+mn-lt"/>
                <a:ea typeface="+mn-ea"/>
                <a:cs typeface="+mn-cs"/>
              </a:rPr>
              <a:t> </a:t>
            </a:r>
            <a:r>
              <a:rPr lang="es-ES" sz="1200" b="0" i="1" u="none" strike="noStrike" dirty="0" err="1">
                <a:solidFill>
                  <a:schemeClr val="tx1"/>
                </a:solidFill>
                <a:latin typeface="+mn-lt"/>
                <a:ea typeface="+mn-ea"/>
                <a:cs typeface="+mn-cs"/>
              </a:rPr>
              <a:t>Workers</a:t>
            </a:r>
            <a:r>
              <a:rPr lang="es-ES" sz="1200" b="0" i="1" u="none" strike="noStrike" dirty="0">
                <a:solidFill>
                  <a:schemeClr val="tx1"/>
                </a:solidFill>
                <a:latin typeface="+mn-lt"/>
                <a:ea typeface="+mn-ea"/>
                <a:cs typeface="+mn-cs"/>
              </a:rPr>
              <a:t> </a:t>
            </a:r>
            <a:r>
              <a:rPr lang="es-ES" sz="1200" b="0" i="1" u="none" strike="noStrike" dirty="0" err="1">
                <a:solidFill>
                  <a:schemeClr val="tx1"/>
                </a:solidFill>
                <a:latin typeface="+mn-lt"/>
                <a:ea typeface="+mn-ea"/>
                <a:cs typeface="+mn-cs"/>
              </a:rPr>
              <a:t>During</a:t>
            </a:r>
            <a:r>
              <a:rPr lang="es-ES" sz="1200" b="0" i="1" u="none" strike="noStrike" dirty="0">
                <a:solidFill>
                  <a:schemeClr val="tx1"/>
                </a:solidFill>
                <a:latin typeface="+mn-lt"/>
                <a:ea typeface="+mn-ea"/>
                <a:cs typeface="+mn-cs"/>
              </a:rPr>
              <a:t> </a:t>
            </a:r>
            <a:r>
              <a:rPr lang="es-ES" sz="1200" b="0" i="1" u="none" strike="noStrike" dirty="0" err="1">
                <a:solidFill>
                  <a:schemeClr val="tx1"/>
                </a:solidFill>
                <a:latin typeface="+mn-lt"/>
                <a:ea typeface="+mn-ea"/>
                <a:cs typeface="+mn-cs"/>
              </a:rPr>
              <a:t>Ebola</a:t>
            </a:r>
            <a:r>
              <a:rPr lang="es-ES" sz="1200" b="0" i="1" u="none" strike="noStrike" dirty="0">
                <a:solidFill>
                  <a:schemeClr val="tx1"/>
                </a:solidFill>
                <a:latin typeface="+mn-lt"/>
                <a:ea typeface="+mn-ea"/>
                <a:cs typeface="+mn-cs"/>
              </a:rPr>
              <a:t> and Marburg Virus </a:t>
            </a:r>
            <a:r>
              <a:rPr lang="es-ES" sz="1200" b="0" i="1" u="none" strike="noStrike" dirty="0" err="1">
                <a:solidFill>
                  <a:schemeClr val="tx1"/>
                </a:solidFill>
                <a:latin typeface="+mn-lt"/>
                <a:ea typeface="+mn-ea"/>
                <a:cs typeface="+mn-cs"/>
              </a:rPr>
              <a:t>Outbreaks</a:t>
            </a:r>
            <a:r>
              <a:rPr lang="es-ES" sz="1200" b="0" i="1" u="none" strike="noStrike" dirty="0">
                <a:solidFill>
                  <a:schemeClr val="tx1"/>
                </a:solidFill>
                <a:latin typeface="+mn-lt"/>
                <a:ea typeface="+mn-ea"/>
                <a:cs typeface="+mn-cs"/>
              </a:rPr>
              <a:t>: A </a:t>
            </a:r>
            <a:r>
              <a:rPr lang="es-ES" sz="1200" b="0" i="1" u="none" strike="noStrike" dirty="0" err="1">
                <a:solidFill>
                  <a:schemeClr val="tx1"/>
                </a:solidFill>
                <a:latin typeface="+mn-lt"/>
                <a:ea typeface="+mn-ea"/>
                <a:cs typeface="+mn-cs"/>
              </a:rPr>
              <a:t>Systematic</a:t>
            </a:r>
            <a:r>
              <a:rPr lang="es-ES" sz="1200" b="0" i="1" u="none" strike="noStrike" dirty="0">
                <a:solidFill>
                  <a:schemeClr val="tx1"/>
                </a:solidFill>
                <a:latin typeface="+mn-lt"/>
                <a:ea typeface="+mn-ea"/>
                <a:cs typeface="+mn-cs"/>
              </a:rPr>
              <a:t> </a:t>
            </a:r>
            <a:r>
              <a:rPr lang="es-ES" sz="1200" b="0" i="1" u="none" strike="noStrike" dirty="0" err="1">
                <a:solidFill>
                  <a:schemeClr val="tx1"/>
                </a:solidFill>
                <a:latin typeface="+mn-lt"/>
                <a:ea typeface="+mn-ea"/>
                <a:cs typeface="+mn-cs"/>
              </a:rPr>
              <a:t>Review</a:t>
            </a:r>
            <a:r>
              <a:rPr lang="es-ES" sz="1200" b="0" i="1" u="none" strike="noStrike" dirty="0">
                <a:solidFill>
                  <a:schemeClr val="tx1"/>
                </a:solidFill>
                <a:latin typeface="+mn-lt"/>
                <a:ea typeface="+mn-ea"/>
                <a:cs typeface="+mn-cs"/>
              </a:rPr>
              <a:t>.</a:t>
            </a:r>
            <a:r>
              <a:rPr lang="es-ES" sz="1200" b="0" i="1" dirty="0">
                <a:solidFill>
                  <a:schemeClr val="tx1"/>
                </a:solidFill>
                <a:latin typeface="+mn-lt"/>
                <a:ea typeface="+mn-ea"/>
                <a:cs typeface="+mn-cs"/>
              </a:rPr>
              <a:t>​</a:t>
            </a:r>
          </a:p>
          <a:p>
            <a:pPr rtl="0" fontAlgn="base"/>
            <a:r>
              <a:rPr lang="es-ES" sz="1200" b="0" i="1" u="none" strike="noStrike" dirty="0" err="1">
                <a:solidFill>
                  <a:schemeClr val="tx1"/>
                </a:solidFill>
                <a:latin typeface="+mn-lt"/>
                <a:ea typeface="+mn-ea"/>
                <a:cs typeface="+mn-cs"/>
              </a:rPr>
              <a:t>Selvaraj</a:t>
            </a:r>
            <a:r>
              <a:rPr lang="es-ES" sz="1200" b="0" i="1" u="none" strike="noStrike" dirty="0">
                <a:solidFill>
                  <a:schemeClr val="tx1"/>
                </a:solidFill>
                <a:latin typeface="+mn-lt"/>
                <a:ea typeface="+mn-ea"/>
                <a:cs typeface="+mn-cs"/>
              </a:rPr>
              <a:t> SA, et al. [PMID: 30202878]</a:t>
            </a:r>
          </a:p>
          <a:p>
            <a:endParaRPr lang="en-US" dirty="0"/>
          </a:p>
        </p:txBody>
      </p:sp>
      <p:sp>
        <p:nvSpPr>
          <p:cNvPr id="4" name="Slide Number Placeholder 3"/>
          <p:cNvSpPr>
            <a:spLocks noGrp="1"/>
          </p:cNvSpPr>
          <p:nvPr>
            <p:ph type="sldNum" sz="quarter" idx="5"/>
          </p:nvPr>
        </p:nvSpPr>
        <p:spPr/>
        <p:txBody>
          <a:bodyPr/>
          <a:lstStyle/>
          <a:p>
            <a:fld id="{B3D9D0E0-5217-4E2E-9AEB-1185C3F29D6F}" type="slidenum">
              <a:rPr lang="en-US" smtClean="0"/>
              <a:t>6</a:t>
            </a:fld>
            <a:endParaRPr lang="en-US"/>
          </a:p>
        </p:txBody>
      </p:sp>
    </p:spTree>
    <p:extLst>
      <p:ext uri="{BB962C8B-B14F-4D97-AF65-F5344CB8AC3E}">
        <p14:creationId xmlns:p14="http://schemas.microsoft.com/office/powerpoint/2010/main" val="954186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r>
              <a:rPr lang="en-US" dirty="0"/>
              <a:t>:</a:t>
            </a:r>
          </a:p>
          <a:p>
            <a:pPr marL="171450" indent="-171450">
              <a:buFont typeface="Arial"/>
              <a:buChar char="•"/>
            </a:pPr>
            <a:r>
              <a:rPr lang="es" dirty="0"/>
              <a:t>Hay varias opciones distintas de higiene de las manos que su centro médico podría ofrecer, como desinfectante de manos a base de alcohol, agua y jabón, y cloro. Hoy hablaremos sobre las consideraciones específicas para cada una de estas opciones, incluso por qué no se recomienda el uso de cloro.</a:t>
            </a:r>
            <a:br>
              <a:rPr lang="es" dirty="0">
                <a:cs typeface="+mn-lt"/>
              </a:rPr>
            </a:br>
            <a:r>
              <a:rPr lang="es" dirty="0"/>
              <a:t> </a:t>
            </a:r>
            <a:r>
              <a:rPr lang="es-US" i="1" dirty="0"/>
              <a:t>Imagen de </a:t>
            </a:r>
            <a:r>
              <a:rPr lang="es-US" i="1" dirty="0">
                <a:hlinkClick r:id="rId3"/>
              </a:rPr>
              <a:t>Información - Biblioteca de Imágenes de Salud Pública (PHIL) (cdc.gov)</a:t>
            </a:r>
            <a:endParaRPr lang="en-US"/>
          </a:p>
          <a:p>
            <a:endParaRPr lang="en-US" dirty="0">
              <a:cs typeface="Calibri"/>
            </a:endParaRPr>
          </a:p>
          <a:p>
            <a:endParaRPr lang="en-US" dirty="0"/>
          </a:p>
          <a:p>
            <a:r>
              <a:rPr lang="en-US" i="1" dirty="0"/>
              <a:t>Image from </a:t>
            </a:r>
            <a:r>
              <a:rPr lang="en-US" i="1" dirty="0">
                <a:hlinkClick r:id="rId3"/>
              </a:rPr>
              <a:t>Details - Public Health Image Library(PHIL) (cdc.gov)</a:t>
            </a:r>
            <a:endParaRPr lang="en-US" i="1" dirty="0"/>
          </a:p>
          <a:p>
            <a:endParaRPr lang="en-US" dirty="0"/>
          </a:p>
        </p:txBody>
      </p:sp>
      <p:sp>
        <p:nvSpPr>
          <p:cNvPr id="4" name="Slide Number Placeholder 3"/>
          <p:cNvSpPr>
            <a:spLocks noGrp="1"/>
          </p:cNvSpPr>
          <p:nvPr>
            <p:ph type="sldNum" sz="quarter" idx="5"/>
          </p:nvPr>
        </p:nvSpPr>
        <p:spPr/>
        <p:txBody>
          <a:bodyPr/>
          <a:lstStyle/>
          <a:p>
            <a:fld id="{7829AEC2-E2B1-4B06-9359-EA37D4D9CA20}" type="slidenum">
              <a:rPr lang="en-US" smtClean="0"/>
              <a:t>7</a:t>
            </a:fld>
            <a:endParaRPr lang="en-US"/>
          </a:p>
        </p:txBody>
      </p:sp>
    </p:spTree>
    <p:extLst>
      <p:ext uri="{BB962C8B-B14F-4D97-AF65-F5344CB8AC3E}">
        <p14:creationId xmlns:p14="http://schemas.microsoft.com/office/powerpoint/2010/main" val="1641229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t>Guion</a:t>
            </a:r>
            <a:r>
              <a:rPr lang="es-E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Comencemos con el desinfectante de manos a base de alcohol. La Organización Mundial de la Salud prefiere el uso de un desinfectante para manos a base de alcohol para la higiene de las manos debido a que el acceso al agua limpia varía en todo el mundo.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rgbClr val="000000"/>
                </a:solidFill>
                <a:latin typeface="Calibri"/>
                <a:cs typeface="Calibri"/>
              </a:rPr>
              <a:t>Mantener los dispensadores llenos de la manera correcta debe ser una tarea formal apoyada por el centro médico.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7829AEC2-E2B1-4B06-9359-EA37D4D9CA20}" type="slidenum">
              <a:rPr lang="en-US" smtClean="0"/>
              <a:t>8</a:t>
            </a:fld>
            <a:endParaRPr lang="en-US"/>
          </a:p>
        </p:txBody>
      </p:sp>
    </p:spTree>
    <p:extLst>
      <p:ext uri="{BB962C8B-B14F-4D97-AF65-F5344CB8AC3E}">
        <p14:creationId xmlns:p14="http://schemas.microsoft.com/office/powerpoint/2010/main" val="358964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r>
              <a:rPr lang="es-ES" dirty="0"/>
              <a:t>:</a:t>
            </a:r>
          </a:p>
          <a:p>
            <a:r>
              <a:rPr lang="es-ES" dirty="0"/>
              <a:t>Si su centro médico ofrece agua y jabón para la higiene de las manos, deben tener varias cosas en mente. </a:t>
            </a:r>
          </a:p>
          <a:p>
            <a:r>
              <a:rPr lang="es-ES" dirty="0"/>
              <a:t>Primero, si colocan un balde con agua jabonosa para lavarse las manos, debe haber otro balde con agua limpia para que las personas se puedan enjuagar las manos después de lavárselas. Esto es lo que se ve en la foto de la izquierda.</a:t>
            </a:r>
          </a:p>
          <a:p>
            <a:endParaRPr lang="en-US" dirty="0"/>
          </a:p>
          <a:p>
            <a:r>
              <a:rPr lang="es-ES" dirty="0"/>
              <a:t>Algunos centros podrían usar una barra de jabón. En estos casos, deben pensar cómo guardar el jabón. </a:t>
            </a:r>
            <a:r>
              <a:rPr lang="es-ES" baseline="0" dirty="0"/>
              <a:t>Por ejemplo, no quieren que se acumule el agua debajo de las barras de jabón, ya que se puede crear una biopelícula. Pueden ver en la foto de la derecha que el centro decidió colgar el jabón del balde de agua.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475147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dirty="0">
                <a:solidFill>
                  <a:schemeClr val="bg2"/>
                </a:solidFill>
                <a:latin typeface="Calibri" panose="020F0502020204030204" pitchFamily="34" charset="0"/>
              </a:rPr>
              <a:t>Centers for Disease Control and Prevention</a:t>
            </a:r>
          </a:p>
          <a:p>
            <a:r>
              <a:rPr lang="en-US" sz="2400" b="0" dirty="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382985628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30983224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625936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24488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109813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003020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71513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dirty="0"/>
              <a:t>Object</a:t>
            </a:r>
          </a:p>
        </p:txBody>
      </p:sp>
    </p:spTree>
    <p:extLst>
      <p:ext uri="{BB962C8B-B14F-4D97-AF65-F5344CB8AC3E}">
        <p14:creationId xmlns:p14="http://schemas.microsoft.com/office/powerpoint/2010/main" val="78066961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dirty="0">
                <a:solidFill>
                  <a:srgbClr val="005DAB"/>
                </a:solidFill>
                <a:latin typeface="Calibri" panose="020F0502020204030204" pitchFamily="34" charset="0"/>
              </a:rPr>
              <a:t>For more information, contact CDC</a:t>
            </a: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1-800-CDC-INFO (232-4636)</a:t>
            </a: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TTY:  1-888-232-6348    www.cdc.gov</a:t>
            </a:r>
            <a:br>
              <a:rPr lang="en-US" sz="1600" dirty="0">
                <a:solidFill>
                  <a:srgbClr val="005DAB"/>
                </a:solidFill>
                <a:latin typeface="Calibri" panose="020F0502020204030204" pitchFamily="34" charset="0"/>
              </a:rPr>
            </a:br>
            <a:br>
              <a:rPr lang="en-US" sz="1600" dirty="0">
                <a:solidFill>
                  <a:srgbClr val="005DAB"/>
                </a:solidFill>
                <a:latin typeface="Calibri" panose="020F0502020204030204" pitchFamily="34" charset="0"/>
              </a:rPr>
            </a:b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33307986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26339987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34908143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61" r:id="rId10"/>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s.who.int/iris/handle/10665/144578?search-result=true&amp;query=Hand+hygiene+in+health+care+in+the+context+of+Filovirus+disease+outbreak+response&amp;scope=&amp;rpp=10&amp;sort_by=score&amp;order=desc"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D511E7A-2FA1-1AB1-CF2B-F7F676FDC814}"/>
              </a:ext>
            </a:extLst>
          </p:cNvPr>
          <p:cNvSpPr>
            <a:spLocks noGrp="1"/>
          </p:cNvSpPr>
          <p:nvPr>
            <p:ph type="title"/>
          </p:nvPr>
        </p:nvSpPr>
        <p:spPr>
          <a:xfrm>
            <a:off x="1469035" y="2568930"/>
            <a:ext cx="9548735" cy="1868160"/>
          </a:xfrm>
        </p:spPr>
        <p:txBody>
          <a:bodyPr vert="horz" lIns="91440" tIns="45720" rIns="91440" bIns="45720" rtlCol="0" anchor="b" anchorCtr="0">
            <a:normAutofit fontScale="90000"/>
          </a:bodyPr>
          <a:lstStyle/>
          <a:p>
            <a:pPr>
              <a:lnSpc>
                <a:spcPct val="100000"/>
              </a:lnSpc>
            </a:pPr>
            <a:r>
              <a:rPr lang="es-ES" sz="4400" dirty="0">
                <a:solidFill>
                  <a:schemeClr val="accent5">
                    <a:lumMod val="75000"/>
                  </a:schemeClr>
                </a:solidFill>
                <a:latin typeface="Calibri"/>
                <a:cs typeface="Calibri"/>
              </a:rPr>
              <a:t>Prevención y control de infecciones: </a:t>
            </a:r>
            <a:r>
              <a:rPr lang="es-ES" sz="4400" dirty="0">
                <a:solidFill>
                  <a:schemeClr val="tx1">
                    <a:lumMod val="75000"/>
                  </a:schemeClr>
                </a:solidFill>
                <a:latin typeface="Calibri"/>
                <a:cs typeface="Calibri"/>
              </a:rPr>
              <a:t>enfermedad por el virus de Marburgo (EVM)</a:t>
            </a:r>
            <a:r>
              <a:rPr lang="es-ES" sz="4400" dirty="0">
                <a:latin typeface="Calibri"/>
                <a:cs typeface="Calibri"/>
              </a:rPr>
              <a:t> </a:t>
            </a:r>
            <a:br>
              <a:rPr lang="es-ES" sz="4800" dirty="0">
                <a:latin typeface="Calibri"/>
                <a:cs typeface="Calibri"/>
              </a:rPr>
            </a:br>
            <a:r>
              <a:rPr lang="es-ES" sz="4000" b="0" dirty="0">
                <a:solidFill>
                  <a:schemeClr val="accent5">
                    <a:lumMod val="75000"/>
                  </a:schemeClr>
                </a:solidFill>
                <a:latin typeface="Calibri Light" panose="020F0302020204030204" pitchFamily="34" charset="0"/>
                <a:cs typeface="Calibri Light" panose="020F0302020204030204" pitchFamily="34" charset="0"/>
              </a:rPr>
              <a:t>Facilitar la higiene de las manos</a:t>
            </a:r>
          </a:p>
        </p:txBody>
      </p:sp>
      <p:sp>
        <p:nvSpPr>
          <p:cNvPr id="9" name="TextBox 8">
            <a:extLst>
              <a:ext uri="{FF2B5EF4-FFF2-40B4-BE49-F238E27FC236}">
                <a16:creationId xmlns:a16="http://schemas.microsoft.com/office/drawing/2014/main" id="{E94DFB62-23A6-8EAE-B794-2B4C65EE989E}"/>
              </a:ext>
            </a:extLst>
          </p:cNvPr>
          <p:cNvSpPr txBox="1"/>
          <p:nvPr/>
        </p:nvSpPr>
        <p:spPr>
          <a:xfrm>
            <a:off x="1432560" y="4796867"/>
            <a:ext cx="876834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200" b="1" dirty="0">
                <a:solidFill>
                  <a:srgbClr val="0039A6"/>
                </a:solidFill>
                <a:latin typeface="Calibri"/>
                <a:cs typeface="Calibri"/>
              </a:rPr>
              <a:t>Entornos de atención médica con recursos entre limitados e intermedios</a:t>
            </a:r>
          </a:p>
        </p:txBody>
      </p:sp>
      <p:cxnSp>
        <p:nvCxnSpPr>
          <p:cNvPr id="11" name="Straight Connector 10">
            <a:extLst>
              <a:ext uri="{FF2B5EF4-FFF2-40B4-BE49-F238E27FC236}">
                <a16:creationId xmlns:a16="http://schemas.microsoft.com/office/drawing/2014/main" id="{56A9D665-CB45-CE35-C6FC-6BADDEE97A9F}"/>
              </a:ext>
              <a:ext uri="{C183D7F6-B498-43B3-948B-1728B52AA6E4}">
                <adec:decorative xmlns:adec="http://schemas.microsoft.com/office/drawing/2017/decorative" val="1"/>
              </a:ext>
            </a:extLst>
          </p:cNvPr>
          <p:cNvCxnSpPr>
            <a:cxnSpLocks/>
          </p:cNvCxnSpPr>
          <p:nvPr/>
        </p:nvCxnSpPr>
        <p:spPr>
          <a:xfrm>
            <a:off x="1432560" y="4583833"/>
            <a:ext cx="944380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145736D-9684-E746-01D6-C36BEB3626E7}"/>
              </a:ext>
            </a:extLst>
          </p:cNvPr>
          <p:cNvSpPr txBox="1"/>
          <p:nvPr/>
        </p:nvSpPr>
        <p:spPr>
          <a:xfrm>
            <a:off x="8902700" y="6509267"/>
            <a:ext cx="29688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a:solidFill>
                  <a:schemeClr val="tx1">
                    <a:lumMod val="75000"/>
                  </a:schemeClr>
                </a:solidFill>
                <a:latin typeface="Calibri"/>
                <a:cs typeface="Calibri"/>
              </a:rPr>
              <a:t>Actualizado: marzo del 2023</a:t>
            </a:r>
          </a:p>
        </p:txBody>
      </p:sp>
    </p:spTree>
    <p:extLst>
      <p:ext uri="{BB962C8B-B14F-4D97-AF65-F5344CB8AC3E}">
        <p14:creationId xmlns:p14="http://schemas.microsoft.com/office/powerpoint/2010/main" val="20178587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C5F7B-6AA6-4DB5-8891-9B13D0A44DD3}"/>
              </a:ext>
            </a:extLst>
          </p:cNvPr>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Uso de cloro para la higiene de las manos</a:t>
            </a:r>
          </a:p>
        </p:txBody>
      </p:sp>
      <p:sp>
        <p:nvSpPr>
          <p:cNvPr id="3" name="Text Placeholder 2">
            <a:extLst>
              <a:ext uri="{FF2B5EF4-FFF2-40B4-BE49-F238E27FC236}">
                <a16:creationId xmlns:a16="http://schemas.microsoft.com/office/drawing/2014/main" id="{12A138F7-44CA-423B-ACC5-3DDA1B563B7C}"/>
              </a:ext>
            </a:extLst>
          </p:cNvPr>
          <p:cNvSpPr>
            <a:spLocks noGrp="1"/>
          </p:cNvSpPr>
          <p:nvPr>
            <p:ph type="body" sz="quarter" idx="10"/>
          </p:nvPr>
        </p:nvSpPr>
        <p:spPr>
          <a:xfrm>
            <a:off x="609600" y="1445996"/>
            <a:ext cx="5854700" cy="4176467"/>
          </a:xfrm>
        </p:spPr>
        <p:txBody>
          <a:bodyPr vert="horz" lIns="91440" tIns="45720" rIns="91440" bIns="45720" rtlCol="0" anchor="t">
            <a:noAutofit/>
          </a:bodyPr>
          <a:lstStyle/>
          <a:p>
            <a:pPr>
              <a:spcBef>
                <a:spcPts val="1800"/>
              </a:spcBef>
              <a:buClr>
                <a:schemeClr val="accent2">
                  <a:lumMod val="60000"/>
                  <a:lumOff val="40000"/>
                </a:schemeClr>
              </a:buClr>
              <a:buFont typeface="Arial" panose="020B0604020202020204" pitchFamily="34" charset="0"/>
              <a:buChar char="•"/>
            </a:pPr>
            <a:r>
              <a:rPr lang="es-ES" sz="2400" b="1" dirty="0">
                <a:solidFill>
                  <a:srgbClr val="000000"/>
                </a:solidFill>
              </a:rPr>
              <a:t>NO </a:t>
            </a:r>
            <a:r>
              <a:rPr lang="es-ES" sz="2400" dirty="0">
                <a:solidFill>
                  <a:srgbClr val="000000"/>
                </a:solidFill>
              </a:rPr>
              <a:t>se recomienda el uso rutinario</a:t>
            </a:r>
            <a:r>
              <a:rPr lang="es-ES" sz="2400" baseline="30000" dirty="0">
                <a:solidFill>
                  <a:srgbClr val="000000"/>
                </a:solidFill>
              </a:rPr>
              <a:t>1</a:t>
            </a:r>
          </a:p>
          <a:p>
            <a:pPr>
              <a:spcBef>
                <a:spcPts val="600"/>
              </a:spcBef>
              <a:buClr>
                <a:schemeClr val="accent2">
                  <a:lumMod val="60000"/>
                  <a:lumOff val="40000"/>
                </a:schemeClr>
              </a:buClr>
              <a:buFont typeface="Arial" panose="020B0604020202020204" pitchFamily="34" charset="0"/>
              <a:buChar char="•"/>
            </a:pPr>
            <a:r>
              <a:rPr lang="es-ES" sz="2400" dirty="0">
                <a:solidFill>
                  <a:srgbClr val="000000"/>
                </a:solidFill>
              </a:rPr>
              <a:t>Opción </a:t>
            </a:r>
            <a:r>
              <a:rPr lang="es-ES" sz="2400" b="1" dirty="0">
                <a:solidFill>
                  <a:srgbClr val="000000"/>
                </a:solidFill>
              </a:rPr>
              <a:t>provisional</a:t>
            </a:r>
            <a:r>
              <a:rPr lang="es-ES" sz="2400" dirty="0">
                <a:solidFill>
                  <a:srgbClr val="000000"/>
                </a:solidFill>
              </a:rPr>
              <a:t> cuando no hay otros productos disponibles para la higiene de las manos</a:t>
            </a:r>
          </a:p>
          <a:p>
            <a:pPr marL="989965" lvl="1" indent="-380365">
              <a:spcBef>
                <a:spcPts val="600"/>
              </a:spcBef>
              <a:buClr>
                <a:schemeClr val="accent2">
                  <a:lumMod val="60000"/>
                  <a:lumOff val="40000"/>
                </a:schemeClr>
              </a:buClr>
              <a:buFont typeface="Courier New" panose="020B0604020202020204" pitchFamily="34" charset="0"/>
              <a:buChar char="o"/>
            </a:pPr>
            <a:r>
              <a:rPr lang="es-ES" sz="2400" dirty="0">
                <a:solidFill>
                  <a:srgbClr val="000000"/>
                </a:solidFill>
              </a:rPr>
              <a:t>500 ppm de hipoclorito de sodio (</a:t>
            </a:r>
            <a:r>
              <a:rPr lang="es-ES" sz="2400" u="sng" dirty="0">
                <a:solidFill>
                  <a:srgbClr val="000000"/>
                </a:solidFill>
              </a:rPr>
              <a:t>0.05 %)</a:t>
            </a:r>
            <a:endParaRPr lang="es-ES" sz="2400" u="sng" dirty="0">
              <a:solidFill>
                <a:srgbClr val="000000"/>
              </a:solidFill>
              <a:cs typeface="Calibri" panose="020F0502020204030204" pitchFamily="34" charset="0"/>
            </a:endParaRPr>
          </a:p>
          <a:p>
            <a:pPr>
              <a:spcBef>
                <a:spcPts val="600"/>
              </a:spcBef>
              <a:buClr>
                <a:schemeClr val="accent2">
                  <a:lumMod val="60000"/>
                  <a:lumOff val="40000"/>
                </a:schemeClr>
              </a:buClr>
              <a:buFont typeface="Arial" panose="020B0604020202020204" pitchFamily="34" charset="0"/>
              <a:buChar char="•"/>
            </a:pPr>
            <a:r>
              <a:rPr lang="es-ES" sz="2400" dirty="0">
                <a:solidFill>
                  <a:srgbClr val="000000"/>
                </a:solidFill>
              </a:rPr>
              <a:t>Consideraciones:</a:t>
            </a:r>
          </a:p>
          <a:p>
            <a:pPr marL="989965" lvl="1" indent="-380365">
              <a:buClr>
                <a:schemeClr val="accent2">
                  <a:lumMod val="60000"/>
                  <a:lumOff val="40000"/>
                </a:schemeClr>
              </a:buClr>
              <a:buFont typeface="Courier New" panose="020B0604020202020204" pitchFamily="34" charset="0"/>
              <a:buChar char="o"/>
            </a:pPr>
            <a:r>
              <a:rPr lang="es-ES" sz="2400" dirty="0">
                <a:solidFill>
                  <a:srgbClr val="000000"/>
                </a:solidFill>
              </a:rPr>
              <a:t>Producto/concentración inicial</a:t>
            </a:r>
            <a:endParaRPr lang="es-ES" sz="2400" dirty="0">
              <a:solidFill>
                <a:srgbClr val="000000"/>
              </a:solidFill>
              <a:cs typeface="Calibri" panose="020F0502020204030204" pitchFamily="34" charset="0"/>
            </a:endParaRPr>
          </a:p>
          <a:p>
            <a:pPr marL="989965" lvl="1" indent="-380365">
              <a:buClr>
                <a:schemeClr val="accent2">
                  <a:lumMod val="60000"/>
                  <a:lumOff val="40000"/>
                </a:schemeClr>
              </a:buClr>
              <a:buFont typeface="Courier New" panose="020B0604020202020204" pitchFamily="34" charset="0"/>
              <a:buChar char="o"/>
            </a:pPr>
            <a:r>
              <a:rPr lang="es-ES" sz="2400" dirty="0">
                <a:solidFill>
                  <a:srgbClr val="000000"/>
                </a:solidFill>
              </a:rPr>
              <a:t>Dilución (cálculo correcto)</a:t>
            </a:r>
            <a:endParaRPr lang="es-ES" sz="2400" dirty="0">
              <a:solidFill>
                <a:srgbClr val="000000"/>
              </a:solidFill>
              <a:cs typeface="Calibri" panose="020F0502020204030204" pitchFamily="34" charset="0"/>
            </a:endParaRPr>
          </a:p>
          <a:p>
            <a:pPr marL="989965" lvl="1" indent="-380365">
              <a:buClr>
                <a:schemeClr val="accent2">
                  <a:lumMod val="60000"/>
                  <a:lumOff val="40000"/>
                </a:schemeClr>
              </a:buClr>
              <a:buFont typeface="Courier New" panose="020B0604020202020204" pitchFamily="34" charset="0"/>
              <a:buChar char="o"/>
            </a:pPr>
            <a:r>
              <a:rPr lang="es-ES" sz="2400" dirty="0">
                <a:solidFill>
                  <a:srgbClr val="000000"/>
                </a:solidFill>
              </a:rPr>
              <a:t>Preparación diaria</a:t>
            </a:r>
            <a:endParaRPr lang="es-ES" sz="2400" dirty="0">
              <a:solidFill>
                <a:srgbClr val="000000"/>
              </a:solidFill>
              <a:cs typeface="Calibri" panose="020F0502020204030204" pitchFamily="34" charset="0"/>
            </a:endParaRPr>
          </a:p>
          <a:p>
            <a:pPr marL="989965" lvl="1" indent="-380365">
              <a:buClr>
                <a:schemeClr val="accent2">
                  <a:lumMod val="60000"/>
                  <a:lumOff val="40000"/>
                </a:schemeClr>
              </a:buClr>
              <a:buFont typeface="Courier New" panose="020B0604020202020204" pitchFamily="34" charset="0"/>
              <a:buChar char="o"/>
            </a:pPr>
            <a:r>
              <a:rPr lang="es-ES" sz="2400" dirty="0">
                <a:solidFill>
                  <a:srgbClr val="000000"/>
                </a:solidFill>
              </a:rPr>
              <a:t>Almacenamiento (proteger de la luz)</a:t>
            </a:r>
            <a:endParaRPr lang="es-ES" sz="2400" dirty="0">
              <a:solidFill>
                <a:srgbClr val="000000"/>
              </a:solidFill>
              <a:cs typeface="Calibri" panose="020F0502020204030204" pitchFamily="34" charset="0"/>
            </a:endParaRPr>
          </a:p>
        </p:txBody>
      </p:sp>
      <p:sp>
        <p:nvSpPr>
          <p:cNvPr id="8" name="TextBox 7">
            <a:extLst>
              <a:ext uri="{FF2B5EF4-FFF2-40B4-BE49-F238E27FC236}">
                <a16:creationId xmlns:a16="http://schemas.microsoft.com/office/drawing/2014/main" id="{C6D42136-00AB-4B40-8597-6885EC9A3AA1}"/>
              </a:ext>
            </a:extLst>
          </p:cNvPr>
          <p:cNvSpPr txBox="1"/>
          <p:nvPr/>
        </p:nvSpPr>
        <p:spPr>
          <a:xfrm>
            <a:off x="609600" y="6164852"/>
            <a:ext cx="11212890" cy="297517"/>
          </a:xfrm>
          <a:prstGeom prst="rect">
            <a:avLst/>
          </a:prstGeom>
          <a:noFill/>
        </p:spPr>
        <p:txBody>
          <a:bodyPr wrap="square" lIns="91440" tIns="45720" rIns="91440" bIns="45720" anchor="t">
            <a:spAutoFit/>
          </a:bodyPr>
          <a:lstStyle/>
          <a:p>
            <a:r>
              <a:rPr lang="es-ES" baseline="30000" dirty="0">
                <a:solidFill>
                  <a:srgbClr val="333333"/>
                </a:solidFill>
                <a:latin typeface="Calibri"/>
                <a:cs typeface="Calibri"/>
                <a:hlinkClick r:id="rId3"/>
              </a:rPr>
              <a:t>1</a:t>
            </a:r>
            <a:r>
              <a:rPr lang="es-ES" sz="2000" baseline="30000" dirty="0">
                <a:solidFill>
                  <a:srgbClr val="333333"/>
                </a:solidFill>
                <a:latin typeface="Calibri"/>
                <a:cs typeface="Calibri"/>
                <a:hlinkClick r:id="rId3"/>
              </a:rPr>
              <a:t>WHO</a:t>
            </a:r>
            <a:r>
              <a:rPr lang="es-ES" sz="2000" baseline="30000" dirty="0">
                <a:solidFill>
                  <a:srgbClr val="333333"/>
                </a:solidFill>
                <a:latin typeface="Calibri"/>
                <a:cs typeface="Calibri"/>
                <a:hlinkClick r:id="rId3">
                  <a:extLst>
                    <a:ext uri="{A12FA001-AC4F-418D-AE19-62706E023703}">
                      <ahyp:hlinkClr xmlns:ahyp="http://schemas.microsoft.com/office/drawing/2018/hyperlinkcolor" val="tx"/>
                    </a:ext>
                  </a:extLst>
                </a:hlinkClick>
              </a:rPr>
              <a:t> Guideline on hand hygiene in health care in the context of filovirus disease outbreak response : rapid advice guideline, November 2014</a:t>
            </a:r>
            <a:endParaRPr lang="es-ES" sz="2000" baseline="30000" dirty="0">
              <a:solidFill>
                <a:srgbClr val="333333"/>
              </a:solidFill>
              <a:latin typeface="Calibri"/>
              <a:cs typeface="Calibri"/>
              <a:hlinkClick r:id="rId3"/>
            </a:endParaRPr>
          </a:p>
        </p:txBody>
      </p:sp>
      <p:grpSp>
        <p:nvGrpSpPr>
          <p:cNvPr id="5" name="Group 4" descr="Una mujer lavandose las manos, Guinea, 2014.">
            <a:extLst>
              <a:ext uri="{FF2B5EF4-FFF2-40B4-BE49-F238E27FC236}">
                <a16:creationId xmlns:a16="http://schemas.microsoft.com/office/drawing/2014/main" id="{44A70274-6DBC-485A-BEAC-005D15967E52}"/>
              </a:ext>
            </a:extLst>
          </p:cNvPr>
          <p:cNvGrpSpPr/>
          <p:nvPr/>
        </p:nvGrpSpPr>
        <p:grpSpPr>
          <a:xfrm>
            <a:off x="6760817" y="1842330"/>
            <a:ext cx="4572000" cy="4084849"/>
            <a:chOff x="4830417" y="1873291"/>
            <a:chExt cx="4572000" cy="4084849"/>
          </a:xfrm>
        </p:grpSpPr>
        <p:pic>
          <p:nvPicPr>
            <p:cNvPr id="3076" name="Picture 4" descr="Mujer lavándose las manos, Guinea, 2014">
              <a:extLst>
                <a:ext uri="{FF2B5EF4-FFF2-40B4-BE49-F238E27FC236}">
                  <a16:creationId xmlns:a16="http://schemas.microsoft.com/office/drawing/2014/main" id="{F2E2AA2F-603D-49FB-B44A-E6E1FA553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504" y="1873291"/>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BE158D5-4D1E-480D-B085-5C88006503D5}"/>
                </a:ext>
              </a:extLst>
            </p:cNvPr>
            <p:cNvSpPr txBox="1"/>
            <p:nvPr/>
          </p:nvSpPr>
          <p:spPr>
            <a:xfrm>
              <a:off x="4830417" y="5704224"/>
              <a:ext cx="4572000" cy="253916"/>
            </a:xfrm>
            <a:prstGeom prst="rect">
              <a:avLst/>
            </a:prstGeom>
            <a:noFill/>
          </p:spPr>
          <p:txBody>
            <a:bodyPr wrap="square">
              <a:spAutoFit/>
            </a:bodyPr>
            <a:lstStyle/>
            <a:p>
              <a:r>
                <a:rPr lang="es-ES" sz="1050">
                  <a:solidFill>
                    <a:srgbClr val="000000"/>
                  </a:solidFill>
                  <a:latin typeface="Calibri" panose="020F0502020204030204" pitchFamily="34" charset="0"/>
                  <a:cs typeface="Calibri" panose="020F0502020204030204" pitchFamily="34" charset="0"/>
                </a:rPr>
                <a:t>http://cdcmuseum.org/exhibits/show/ebola/public-health/ipc/handwashing</a:t>
              </a:r>
            </a:p>
          </p:txBody>
        </p:sp>
      </p:grpSp>
    </p:spTree>
    <p:extLst>
      <p:ext uri="{BB962C8B-B14F-4D97-AF65-F5344CB8AC3E}">
        <p14:creationId xmlns:p14="http://schemas.microsoft.com/office/powerpoint/2010/main" val="12703427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06296E-1142-FA49-9F9E-0B0D44C10638}"/>
              </a:ext>
            </a:extLst>
          </p:cNvPr>
          <p:cNvSpPr txBox="1">
            <a:spLocks noGrp="1"/>
          </p:cNvSpPr>
          <p:nvPr>
            <p:ph type="title" idx="4294967295"/>
          </p:nvPr>
        </p:nvSpPr>
        <p:spPr>
          <a:xfrm>
            <a:off x="649193" y="261452"/>
            <a:ext cx="77851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1" fontAlgn="base" hangingPunct="1">
              <a:lnSpc>
                <a:spcPts val="4000"/>
              </a:lnSpc>
              <a:spcBef>
                <a:spcPct val="0"/>
              </a:spcBef>
              <a:spcAft>
                <a:spcPct val="0"/>
              </a:spcAft>
              <a:defRPr sz="3733" b="1" kern="1200" baseline="0">
                <a:solidFill>
                  <a:srgbClr val="005DAB"/>
                </a:solidFill>
                <a:effectLst/>
                <a:latin typeface="Calibri" pitchFamily="34" charset="0"/>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ts val="4000"/>
              </a:lnSpc>
              <a:spcBef>
                <a:spcPct val="0"/>
              </a:spcBef>
              <a:spcAft>
                <a:spcPct val="0"/>
              </a:spcAft>
              <a:buClrTx/>
              <a:buSzTx/>
              <a:buFontTx/>
              <a:buNone/>
              <a:tabLst/>
              <a:defRPr/>
            </a:pPr>
            <a:r>
              <a:rPr kumimoji="0" lang="es-ES" sz="4000" b="1" i="0" u="none" strike="noStrike" kern="1200" cap="none" spc="0" normalizeH="0" baseline="0" noProof="0" dirty="0">
                <a:ln>
                  <a:noFill/>
                </a:ln>
                <a:solidFill>
                  <a:schemeClr val="accent5">
                    <a:lumMod val="75000"/>
                  </a:schemeClr>
                </a:solidFill>
                <a:effectLst/>
                <a:uLnTx/>
                <a:uFillTx/>
                <a:latin typeface="Calibri Light" panose="020F0302020204030204" pitchFamily="34" charset="0"/>
                <a:ea typeface="+mj-ea"/>
                <a:cs typeface="Calibri Light" panose="020F0302020204030204" pitchFamily="34" charset="0"/>
              </a:rPr>
              <a:t>Consideraciones sobre el agua y jabón y el cloro</a:t>
            </a:r>
          </a:p>
        </p:txBody>
      </p:sp>
      <p:sp>
        <p:nvSpPr>
          <p:cNvPr id="2" name="Text Placeholder 1">
            <a:extLst>
              <a:ext uri="{FF2B5EF4-FFF2-40B4-BE49-F238E27FC236}">
                <a16:creationId xmlns:a16="http://schemas.microsoft.com/office/drawing/2014/main" id="{A0B78A3A-6707-4582-BB87-A67D8E22F2BB}"/>
              </a:ext>
            </a:extLst>
          </p:cNvPr>
          <p:cNvSpPr>
            <a:spLocks noGrp="1"/>
          </p:cNvSpPr>
          <p:nvPr>
            <p:ph type="body" sz="quarter" idx="10"/>
          </p:nvPr>
        </p:nvSpPr>
        <p:spPr>
          <a:xfrm>
            <a:off x="609601" y="1811867"/>
            <a:ext cx="6330845" cy="4421717"/>
          </a:xfrm>
        </p:spPr>
        <p:txBody>
          <a:bodyPr/>
          <a:lstStyle/>
          <a:p>
            <a:pPr>
              <a:spcBef>
                <a:spcPts val="1800"/>
              </a:spcBef>
            </a:pPr>
            <a:r>
              <a:rPr lang="es-ES" sz="2800" b="0" dirty="0">
                <a:solidFill>
                  <a:srgbClr val="000000"/>
                </a:solidFill>
                <a:latin typeface="Calibri"/>
                <a:cs typeface="Calibri"/>
              </a:rPr>
              <a:t>Cerrar la llave sin contaminarse las manos</a:t>
            </a:r>
          </a:p>
          <a:p>
            <a:pPr>
              <a:spcBef>
                <a:spcPts val="1800"/>
              </a:spcBef>
            </a:pPr>
            <a:r>
              <a:rPr lang="es-ES" sz="2800" b="0" dirty="0">
                <a:solidFill>
                  <a:srgbClr val="000000"/>
                </a:solidFill>
                <a:latin typeface="Calibri"/>
                <a:cs typeface="Calibri"/>
              </a:rPr>
              <a:t>Se prefieren toallas de un solo uso para secarse; las toallas compartidas pueden contaminarse</a:t>
            </a:r>
          </a:p>
          <a:p>
            <a:pPr>
              <a:spcBef>
                <a:spcPts val="1800"/>
              </a:spcBef>
            </a:pPr>
            <a:r>
              <a:rPr lang="es-ES" sz="2800" b="0" dirty="0">
                <a:solidFill>
                  <a:srgbClr val="000000"/>
                </a:solidFill>
                <a:latin typeface="Calibri"/>
                <a:cs typeface="Calibri"/>
              </a:rPr>
              <a:t>Mantener los baldes llenos correctamente debe ser una tarea formal apoyada por el centro médico</a:t>
            </a:r>
          </a:p>
          <a:p>
            <a:pPr marL="0" indent="0">
              <a:buNone/>
            </a:pPr>
            <a:endParaRPr lang="en-US" dirty="0"/>
          </a:p>
        </p:txBody>
      </p:sp>
      <p:pic>
        <p:nvPicPr>
          <p:cNvPr id="7" name="Picture 6" descr="Hombre lavándose las manos en una estación de higiene de las manos al aire libre con un balde para dispensar agua y un recipiente para atrapar el exceso de agua.">
            <a:extLst>
              <a:ext uri="{FF2B5EF4-FFF2-40B4-BE49-F238E27FC236}">
                <a16:creationId xmlns:a16="http://schemas.microsoft.com/office/drawing/2014/main" id="{5C18D24A-2797-7ACC-52DC-E65DDCD0BD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2219" y="980010"/>
            <a:ext cx="3940180" cy="5253574"/>
          </a:xfrm>
          <a:prstGeom prst="rect">
            <a:avLst/>
          </a:prstGeom>
        </p:spPr>
      </p:pic>
    </p:spTree>
    <p:extLst>
      <p:ext uri="{BB962C8B-B14F-4D97-AF65-F5344CB8AC3E}">
        <p14:creationId xmlns:p14="http://schemas.microsoft.com/office/powerpoint/2010/main" val="9290457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F61A4-5602-CEC6-9B11-8BC2F24CF3ED}"/>
              </a:ext>
            </a:extLst>
          </p:cNvPr>
          <p:cNvSpPr>
            <a:spLocks noGrp="1"/>
          </p:cNvSpPr>
          <p:nvPr>
            <p:ph type="title"/>
          </p:nvPr>
        </p:nvSpPr>
        <p:spPr>
          <a:xfrm>
            <a:off x="537117" y="188878"/>
            <a:ext cx="10736766" cy="1044575"/>
          </a:xfrm>
        </p:spPr>
        <p:txBody>
          <a:bodyPr vert="horz" lIns="91440" tIns="45720" rIns="91440" bIns="45720" rtlCol="0" anchor="b" anchorCtr="0">
            <a:noAutofit/>
          </a:bodyPr>
          <a:lstStyle/>
          <a:p>
            <a:pPr>
              <a:lnSpc>
                <a:spcPts val="4000"/>
              </a:lnSpc>
            </a:pPr>
            <a:r>
              <a:rPr lang="es-ES" sz="4000" dirty="0">
                <a:solidFill>
                  <a:schemeClr val="accent5">
                    <a:lumMod val="75000"/>
                  </a:schemeClr>
                </a:solidFill>
                <a:latin typeface="Calibri Light" panose="020F0302020204030204" pitchFamily="34" charset="0"/>
                <a:cs typeface="Calibri Light" panose="020F0302020204030204" pitchFamily="34" charset="0"/>
              </a:rPr>
              <a:t>Ubicación de las estaciones de higiene de las manos</a:t>
            </a:r>
          </a:p>
        </p:txBody>
      </p:sp>
      <p:sp>
        <p:nvSpPr>
          <p:cNvPr id="3" name="Content Placeholder 2">
            <a:extLst>
              <a:ext uri="{FF2B5EF4-FFF2-40B4-BE49-F238E27FC236}">
                <a16:creationId xmlns:a16="http://schemas.microsoft.com/office/drawing/2014/main" id="{46461E51-3CE1-D85C-448C-A3EEEFC3F590}"/>
              </a:ext>
            </a:extLst>
          </p:cNvPr>
          <p:cNvSpPr txBox="1">
            <a:spLocks/>
          </p:cNvSpPr>
          <p:nvPr/>
        </p:nvSpPr>
        <p:spPr>
          <a:xfrm>
            <a:off x="838200" y="1450680"/>
            <a:ext cx="10515600" cy="4349749"/>
          </a:xfrm>
          <a:prstGeom prst="rect">
            <a:avLst/>
          </a:prstGeom>
        </p:spPr>
        <p:txBody>
          <a:bodyPr/>
          <a:lst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s-ES" sz="3400" dirty="0"/>
              <a:t>Entradas</a:t>
            </a:r>
          </a:p>
          <a:p>
            <a:r>
              <a:rPr lang="es-ES" sz="3400" dirty="0"/>
              <a:t>Áreas de evaluación</a:t>
            </a:r>
          </a:p>
          <a:p>
            <a:r>
              <a:rPr lang="es-ES" sz="3400" dirty="0"/>
              <a:t>Áreas para ponerse el EPP</a:t>
            </a:r>
          </a:p>
          <a:p>
            <a:r>
              <a:rPr lang="es-ES" sz="3400" dirty="0"/>
              <a:t>Áreas para quitarse el EPP</a:t>
            </a:r>
          </a:p>
          <a:p>
            <a:r>
              <a:rPr lang="es-ES" sz="3400" dirty="0"/>
              <a:t>Áreas de aislamiento</a:t>
            </a:r>
          </a:p>
          <a:p>
            <a:pPr>
              <a:lnSpc>
                <a:spcPts val="4000"/>
              </a:lnSpc>
            </a:pPr>
            <a:r>
              <a:rPr lang="es-ES" sz="3400" dirty="0"/>
              <a:t>Otras áreas para el cuidado de </a:t>
            </a:r>
          </a:p>
          <a:p>
            <a:pPr marL="0" indent="0">
              <a:lnSpc>
                <a:spcPts val="4000"/>
              </a:lnSpc>
              <a:spcBef>
                <a:spcPts val="0"/>
              </a:spcBef>
              <a:buNone/>
            </a:pPr>
            <a:r>
              <a:rPr lang="es-ES" sz="3400" dirty="0"/>
              <a:t>    pacientes</a:t>
            </a:r>
          </a:p>
        </p:txBody>
      </p:sp>
      <p:pic>
        <p:nvPicPr>
          <p:cNvPr id="6" name="Image 1" descr="Foto de un balde con una llave sobre una banqueta. Hay otro balde en el piso debajo de la llave.">
            <a:extLst>
              <a:ext uri="{FF2B5EF4-FFF2-40B4-BE49-F238E27FC236}">
                <a16:creationId xmlns:a16="http://schemas.microsoft.com/office/drawing/2014/main" id="{0CAF3246-C333-4FB4-FD80-217ED571D1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9789" y="1420186"/>
            <a:ext cx="3472865" cy="401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58274AC-7B28-6D7B-EF34-50D8558713EE}"/>
              </a:ext>
            </a:extLst>
          </p:cNvPr>
          <p:cNvSpPr txBox="1"/>
          <p:nvPr/>
        </p:nvSpPr>
        <p:spPr>
          <a:xfrm>
            <a:off x="6096000" y="5561126"/>
            <a:ext cx="5870867" cy="1107996"/>
          </a:xfrm>
          <a:prstGeom prst="rect">
            <a:avLst/>
          </a:prstGeom>
          <a:noFill/>
        </p:spPr>
        <p:txBody>
          <a:bodyPr wrap="square" lIns="91440" tIns="45720" rIns="91440" bIns="45720" anchor="t">
            <a:spAutoFit/>
          </a:bodyPr>
          <a:lstStyle/>
          <a:p>
            <a:pPr algn="ctr" eaLnBrk="1" hangingPunct="1">
              <a:spcBef>
                <a:spcPct val="0"/>
              </a:spcBef>
              <a:buFont typeface="Arial" pitchFamily="34" charset="0"/>
              <a:buNone/>
            </a:pPr>
            <a:r>
              <a:rPr lang="es-ES" sz="2200" dirty="0">
                <a:solidFill>
                  <a:schemeClr val="accent5">
                    <a:lumMod val="75000"/>
                  </a:schemeClr>
                </a:solidFill>
                <a:latin typeface="Calibri"/>
                <a:cs typeface="Calibri"/>
              </a:rPr>
              <a:t>Las estaciones deben colocarse en las entradas y en las áreas para el cuidado de pacientes a fin de fomentar su uso frecuente.</a:t>
            </a:r>
            <a:endParaRPr lang="es-ES" sz="2200" dirty="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757039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BCE441B-0976-51C8-8B06-0AB32FFC1FF2}"/>
              </a:ext>
            </a:extLst>
          </p:cNvPr>
          <p:cNvSpPr txBox="1">
            <a:spLocks noGrp="1"/>
          </p:cNvSpPr>
          <p:nvPr>
            <p:ph type="title" idx="4294967295"/>
          </p:nvPr>
        </p:nvSpPr>
        <p:spPr>
          <a:xfrm>
            <a:off x="566058" y="405860"/>
            <a:ext cx="11059884" cy="888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4000" b="1" i="0" u="none" strike="noStrike" kern="1200" cap="none" spc="0" normalizeH="0" baseline="0" noProof="0" dirty="0">
                <a:ln>
                  <a:noFill/>
                </a:ln>
                <a:solidFill>
                  <a:schemeClr val="bg2"/>
                </a:solidFill>
                <a:effectLst/>
                <a:uLnTx/>
                <a:uFillTx/>
                <a:latin typeface="Calibri Light" panose="020F0302020204030204" pitchFamily="34" charset="0"/>
                <a:ea typeface="+mj-ea"/>
                <a:cs typeface="Calibri Light" panose="020F0302020204030204" pitchFamily="34" charset="0"/>
              </a:rPr>
              <a:t>Reflexión</a:t>
            </a:r>
          </a:p>
        </p:txBody>
      </p:sp>
      <p:sp>
        <p:nvSpPr>
          <p:cNvPr id="7" name="TextBox 6">
            <a:extLst>
              <a:ext uri="{FF2B5EF4-FFF2-40B4-BE49-F238E27FC236}">
                <a16:creationId xmlns:a16="http://schemas.microsoft.com/office/drawing/2014/main" id="{D71E20FF-319E-FB83-44A2-C94C95B890AC}"/>
              </a:ext>
            </a:extLst>
          </p:cNvPr>
          <p:cNvSpPr txBox="1"/>
          <p:nvPr/>
        </p:nvSpPr>
        <p:spPr>
          <a:xfrm>
            <a:off x="566058" y="1740064"/>
            <a:ext cx="10571842" cy="4278094"/>
          </a:xfrm>
          <a:prstGeom prst="rect">
            <a:avLst/>
          </a:prstGeom>
          <a:noFill/>
        </p:spPr>
        <p:txBody>
          <a:bodyPr wrap="square" rtlCol="0">
            <a:spAutoFit/>
          </a:bodyPr>
          <a:lstStyle/>
          <a:p>
            <a:pPr marL="0" indent="0">
              <a:spcBef>
                <a:spcPts val="1200"/>
              </a:spcBef>
              <a:buNone/>
            </a:pPr>
            <a:r>
              <a:rPr lang="es-ES" sz="3600" dirty="0">
                <a:solidFill>
                  <a:schemeClr val="bg2"/>
                </a:solidFill>
              </a:rPr>
              <a:t>Con base en lo que hemos hablado hoy...</a:t>
            </a:r>
          </a:p>
          <a:p>
            <a:pPr marL="571500" indent="-571500">
              <a:spcBef>
                <a:spcPts val="1200"/>
              </a:spcBef>
              <a:buClr>
                <a:schemeClr val="bg2"/>
              </a:buClr>
              <a:buFont typeface="Arial" panose="020B0604020202020204" pitchFamily="34" charset="0"/>
              <a:buChar char="•"/>
            </a:pPr>
            <a:r>
              <a:rPr lang="es-ES" sz="3600" dirty="0">
                <a:solidFill>
                  <a:schemeClr val="bg2"/>
                </a:solidFill>
              </a:rPr>
              <a:t>¿Cuáles son algunas de las cosas que su centro médico hace bien para facilitar la higiene de las manos?</a:t>
            </a:r>
            <a:endParaRPr lang="en-US" sz="3600" dirty="0">
              <a:solidFill>
                <a:schemeClr val="bg2"/>
              </a:solidFill>
            </a:endParaRPr>
          </a:p>
          <a:p>
            <a:pPr marL="571500" indent="-571500">
              <a:spcBef>
                <a:spcPts val="1200"/>
              </a:spcBef>
              <a:buClr>
                <a:schemeClr val="bg2"/>
              </a:buClr>
              <a:buFont typeface="Arial" panose="020B0604020202020204" pitchFamily="34" charset="0"/>
              <a:buChar char="•"/>
            </a:pPr>
            <a:r>
              <a:rPr lang="es-ES" sz="3600" dirty="0">
                <a:solidFill>
                  <a:schemeClr val="bg2"/>
                </a:solidFill>
              </a:rPr>
              <a:t>Digan dos cosas que su centro podría hacer de manera diferente para facilitar la higiene de las manos.</a:t>
            </a:r>
          </a:p>
        </p:txBody>
      </p:sp>
    </p:spTree>
    <p:extLst>
      <p:ext uri="{BB962C8B-B14F-4D97-AF65-F5344CB8AC3E}">
        <p14:creationId xmlns:p14="http://schemas.microsoft.com/office/powerpoint/2010/main" val="2961227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98E0E-BA0E-4607-A525-5321F2750F79}"/>
              </a:ext>
            </a:extLst>
          </p:cNvPr>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Conclusiones clave</a:t>
            </a:r>
          </a:p>
        </p:txBody>
      </p:sp>
      <p:sp>
        <p:nvSpPr>
          <p:cNvPr id="2" name="Content Placeholder 2">
            <a:extLst>
              <a:ext uri="{FF2B5EF4-FFF2-40B4-BE49-F238E27FC236}">
                <a16:creationId xmlns:a16="http://schemas.microsoft.com/office/drawing/2014/main" id="{9B8CD31D-E6AE-E274-5476-D14B0F150AE1}"/>
              </a:ext>
            </a:extLst>
          </p:cNvPr>
          <p:cNvSpPr>
            <a:spLocks noGrp="1"/>
          </p:cNvSpPr>
          <p:nvPr>
            <p:ph sz="quarter" idx="11"/>
          </p:nvPr>
        </p:nvSpPr>
        <p:spPr>
          <a:xfrm>
            <a:off x="609600" y="1824038"/>
            <a:ext cx="10972800" cy="4176712"/>
          </a:xfrm>
        </p:spPr>
        <p:txBody>
          <a:bodyPr/>
          <a:lstStyle/>
          <a:p>
            <a:pPr>
              <a:spcBef>
                <a:spcPts val="1800"/>
              </a:spcBef>
            </a:pPr>
            <a:r>
              <a:rPr lang="es-ES" sz="3000" dirty="0"/>
              <a:t>Es importante mantener las manos limpias para ayudar a que ustedes, sus compañeros de trabajo y pacientes, y su comunidad se mantengan seguros durante un brote de </a:t>
            </a:r>
            <a:r>
              <a:rPr lang="es-ES" sz="3000"/>
              <a:t>la EVM.</a:t>
            </a:r>
            <a:endParaRPr lang="es-ES" sz="3000" dirty="0"/>
          </a:p>
          <a:p>
            <a:pPr>
              <a:spcBef>
                <a:spcPts val="1800"/>
              </a:spcBef>
            </a:pPr>
            <a:r>
              <a:rPr lang="es-ES" sz="3000" b="1" dirty="0">
                <a:solidFill>
                  <a:schemeClr val="tx1">
                    <a:lumMod val="75000"/>
                  </a:schemeClr>
                </a:solidFill>
              </a:rPr>
              <a:t>Se prefiere el uso de un desinfectante de manos a base de alcohol </a:t>
            </a:r>
            <a:r>
              <a:rPr lang="es-ES" sz="3000" dirty="0"/>
              <a:t>para la higiene de las manos. No se recomienda el uso de cloro.</a:t>
            </a:r>
          </a:p>
          <a:p>
            <a:pPr>
              <a:spcBef>
                <a:spcPts val="1800"/>
              </a:spcBef>
            </a:pPr>
            <a:r>
              <a:rPr lang="es-ES" sz="3000" dirty="0"/>
              <a:t>Las estaciones de higiene de las manos deben estar disponibles en muchas áreas para fomentar su uso frecuente. </a:t>
            </a:r>
          </a:p>
        </p:txBody>
      </p:sp>
    </p:spTree>
    <p:extLst>
      <p:ext uri="{BB962C8B-B14F-4D97-AF65-F5344CB8AC3E}">
        <p14:creationId xmlns:p14="http://schemas.microsoft.com/office/powerpoint/2010/main" val="3308319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C6DBD-E370-924E-C6DD-1FA2463EC4A5}"/>
              </a:ext>
            </a:extLst>
          </p:cNvPr>
          <p:cNvSpPr>
            <a:spLocks noGrp="1"/>
          </p:cNvSpPr>
          <p:nvPr>
            <p:ph type="title" idx="4294967295"/>
          </p:nvPr>
        </p:nvSpPr>
        <p:spPr>
          <a:xfrm>
            <a:off x="459058" y="536691"/>
            <a:ext cx="10515600" cy="1325563"/>
          </a:xfrm>
          <a:prstGeom prst="rect">
            <a:avLst/>
          </a:prstGeom>
        </p:spPr>
        <p:txBody>
          <a:bodyPr anchor="b"/>
          <a:lstStyle/>
          <a:p>
            <a:pPr algn="l"/>
            <a:r>
              <a:rPr lang="en-US" sz="4000" b="1" dirty="0">
                <a:solidFill>
                  <a:schemeClr val="accent5">
                    <a:lumMod val="75000"/>
                  </a:schemeClr>
                </a:solidFill>
                <a:latin typeface="Calibri Light" panose="020F0302020204030204" pitchFamily="34" charset="0"/>
                <a:cs typeface="Calibri Light" panose="020F0302020204030204" pitchFamily="34" charset="0"/>
              </a:rPr>
              <a:t>Gracias</a:t>
            </a:r>
          </a:p>
        </p:txBody>
      </p:sp>
    </p:spTree>
    <p:extLst>
      <p:ext uri="{BB962C8B-B14F-4D97-AF65-F5344CB8AC3E}">
        <p14:creationId xmlns:p14="http://schemas.microsoft.com/office/powerpoint/2010/main" val="371119358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Objetivos de aprendizaje</a:t>
            </a:r>
          </a:p>
        </p:txBody>
      </p:sp>
      <p:sp>
        <p:nvSpPr>
          <p:cNvPr id="3" name="Text Placeholder 2"/>
          <p:cNvSpPr>
            <a:spLocks noGrp="1"/>
          </p:cNvSpPr>
          <p:nvPr>
            <p:ph type="body" sz="quarter" idx="10"/>
          </p:nvPr>
        </p:nvSpPr>
        <p:spPr/>
        <p:txBody>
          <a:bodyPr/>
          <a:lstStyle/>
          <a:p>
            <a:pPr marL="0" indent="0">
              <a:buClrTx/>
              <a:buNone/>
            </a:pPr>
            <a:r>
              <a:rPr lang="es-ES" sz="3200" dirty="0">
                <a:solidFill>
                  <a:srgbClr val="000000"/>
                </a:solidFill>
                <a:latin typeface="Calibri"/>
                <a:cs typeface="Calibri"/>
              </a:rPr>
              <a:t>Después de esta presentación, los participantes podrán:</a:t>
            </a:r>
          </a:p>
          <a:p>
            <a:pPr marL="805180" lvl="1" indent="-457200">
              <a:spcBef>
                <a:spcPts val="1800"/>
              </a:spcBef>
              <a:buClr>
                <a:schemeClr val="accent2">
                  <a:lumMod val="60000"/>
                  <a:lumOff val="40000"/>
                </a:schemeClr>
              </a:buClr>
              <a:buFont typeface="Arial" panose="020B0604020202020204" pitchFamily="34" charset="0"/>
              <a:buChar char="•"/>
            </a:pPr>
            <a:r>
              <a:rPr lang="es-ES" sz="3200" dirty="0">
                <a:solidFill>
                  <a:srgbClr val="000000"/>
                </a:solidFill>
                <a:latin typeface="Calibri"/>
                <a:cs typeface="Calibri"/>
              </a:rPr>
              <a:t>Explicar por qué es importante facilitar la higiene de las manos en los centros de atención médica en el contexto de la EVM.</a:t>
            </a:r>
          </a:p>
          <a:p>
            <a:pPr marL="805180" lvl="1" indent="-457200">
              <a:spcBef>
                <a:spcPts val="1800"/>
              </a:spcBef>
              <a:buClr>
                <a:schemeClr val="accent2">
                  <a:lumMod val="60000"/>
                  <a:lumOff val="40000"/>
                </a:schemeClr>
              </a:buClr>
              <a:buFont typeface="Arial" panose="020B0604020202020204" pitchFamily="34" charset="0"/>
              <a:buChar char="•"/>
            </a:pPr>
            <a:r>
              <a:rPr lang="es-ES" sz="3200" dirty="0">
                <a:solidFill>
                  <a:srgbClr val="000000"/>
                </a:solidFill>
                <a:latin typeface="Calibri"/>
                <a:cs typeface="Calibri"/>
              </a:rPr>
              <a:t>Mencionar por lo menos tres consideraciones para facilitar la higiene adecuada de las manos con agua y jabón.</a:t>
            </a:r>
          </a:p>
          <a:p>
            <a:pPr marL="805180" lvl="1" indent="-457200">
              <a:spcBef>
                <a:spcPts val="1800"/>
              </a:spcBef>
              <a:buClr>
                <a:srgbClr val="005DAA"/>
              </a:buClr>
            </a:pPr>
            <a:endParaRPr lang="en-US" sz="3200" dirty="0">
              <a:solidFill>
                <a:srgbClr val="000000"/>
              </a:solidFill>
              <a:latin typeface="Calibri"/>
              <a:cs typeface="Calibri"/>
            </a:endParaRPr>
          </a:p>
          <a:p>
            <a:pPr marL="347980" lvl="1" indent="0">
              <a:buClr>
                <a:srgbClr val="005DAA"/>
              </a:buClr>
              <a:buNone/>
            </a:pPr>
            <a:endParaRPr lang="en-US" sz="2400" dirty="0">
              <a:solidFill>
                <a:schemeClr val="accent4">
                  <a:lumMod val="50000"/>
                </a:schemeClr>
              </a:solidFill>
              <a:cs typeface="Calibri" panose="020F0502020204030204" pitchFamily="34" charset="0"/>
            </a:endParaRPr>
          </a:p>
          <a:p>
            <a:pPr marL="347345" lvl="1" indent="0">
              <a:buClr>
                <a:srgbClr val="005DAA"/>
              </a:buClr>
              <a:buNone/>
            </a:pPr>
            <a:endParaRPr lang="en-US" sz="2400" dirty="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dirty="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Definición: higiene de las manos</a:t>
            </a:r>
          </a:p>
        </p:txBody>
      </p:sp>
      <p:pic>
        <p:nvPicPr>
          <p:cNvPr id="9" name="Picture 8" descr="Hombre lavándose las manos en una estación de higiene de las manos al aire libre con un balde para dispensar agua y un recipiente para atrapar el exceso de agua.">
            <a:extLst>
              <a:ext uri="{FF2B5EF4-FFF2-40B4-BE49-F238E27FC236}">
                <a16:creationId xmlns:a16="http://schemas.microsoft.com/office/drawing/2014/main" id="{F4D97301-8C38-480D-9AA9-E78FF3BA2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739" y="1534016"/>
            <a:ext cx="2536701" cy="3382268"/>
          </a:xfrm>
          <a:prstGeom prst="rect">
            <a:avLst/>
          </a:prstGeom>
        </p:spPr>
      </p:pic>
      <p:pic>
        <p:nvPicPr>
          <p:cNvPr id="7" name="Picture 6" descr="Foto de una estación de higiene de las manos con un balde elevado, con una llave, y jabón colgando de una cuerda alrededor del balde.">
            <a:extLst>
              <a:ext uri="{FF2B5EF4-FFF2-40B4-BE49-F238E27FC236}">
                <a16:creationId xmlns:a16="http://schemas.microsoft.com/office/drawing/2014/main" id="{87E8212E-E8C7-448D-8487-5564572248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671728" y="3263358"/>
            <a:ext cx="3794289" cy="2845717"/>
          </a:xfrm>
          <a:prstGeom prst="rect">
            <a:avLst/>
          </a:prstGeom>
        </p:spPr>
      </p:pic>
      <p:sp>
        <p:nvSpPr>
          <p:cNvPr id="3" name="Text Placeholder 2">
            <a:extLst>
              <a:ext uri="{FF2B5EF4-FFF2-40B4-BE49-F238E27FC236}">
                <a16:creationId xmlns:a16="http://schemas.microsoft.com/office/drawing/2014/main" id="{29E7FD5B-4AD7-44CA-8751-678596DBC110}"/>
              </a:ext>
            </a:extLst>
          </p:cNvPr>
          <p:cNvSpPr>
            <a:spLocks noGrp="1"/>
          </p:cNvSpPr>
          <p:nvPr>
            <p:ph type="body" sz="quarter" idx="10"/>
          </p:nvPr>
        </p:nvSpPr>
        <p:spPr>
          <a:xfrm>
            <a:off x="6623824" y="1703452"/>
            <a:ext cx="5151847" cy="4176467"/>
          </a:xfrm>
        </p:spPr>
        <p:txBody>
          <a:bodyPr/>
          <a:lstStyle/>
          <a:p>
            <a:pPr marL="0" indent="0">
              <a:spcBef>
                <a:spcPts val="1800"/>
              </a:spcBef>
              <a:buNone/>
            </a:pPr>
            <a:r>
              <a:rPr lang="es-ES" sz="2800" b="1" dirty="0">
                <a:solidFill>
                  <a:schemeClr val="accent5">
                    <a:lumMod val="75000"/>
                  </a:schemeClr>
                </a:solidFill>
                <a:latin typeface="Calibri"/>
                <a:cs typeface="Calibri"/>
              </a:rPr>
              <a:t>Higiene de las manos </a:t>
            </a:r>
            <a:r>
              <a:rPr lang="es-ES" sz="2800" dirty="0">
                <a:solidFill>
                  <a:srgbClr val="000000"/>
                </a:solidFill>
                <a:latin typeface="Calibri"/>
                <a:cs typeface="Calibri"/>
              </a:rPr>
              <a:t>es el término general que se usa para la limpieza de las manos, ya sea usando agua y jabón, un desinfectante de manos a base de alcohol o el restregado de manos quirúrgico.</a:t>
            </a:r>
          </a:p>
          <a:p>
            <a:pPr marL="0" indent="0">
              <a:spcBef>
                <a:spcPts val="1800"/>
              </a:spcBef>
              <a:buNone/>
            </a:pPr>
            <a:r>
              <a:rPr lang="es-ES" sz="2800" b="1" dirty="0">
                <a:solidFill>
                  <a:schemeClr val="accent5">
                    <a:lumMod val="75000"/>
                  </a:schemeClr>
                </a:solidFill>
                <a:latin typeface="Calibri" panose="020F0502020204030204"/>
                <a:cs typeface="Arial"/>
              </a:rPr>
              <a:t>Lavado de manos</a:t>
            </a:r>
            <a:r>
              <a:rPr lang="es-ES" sz="2800" dirty="0">
                <a:solidFill>
                  <a:schemeClr val="accent5">
                    <a:lumMod val="75000"/>
                  </a:schemeClr>
                </a:solidFill>
                <a:latin typeface="Calibri" panose="020F0502020204030204"/>
                <a:cs typeface="Arial"/>
              </a:rPr>
              <a:t> </a:t>
            </a:r>
            <a:r>
              <a:rPr lang="es-ES" sz="2800" dirty="0">
                <a:solidFill>
                  <a:srgbClr val="000000"/>
                </a:solidFill>
                <a:latin typeface="Calibri" panose="020F0502020204030204"/>
                <a:cs typeface="Arial"/>
              </a:rPr>
              <a:t>= agua + jabón </a:t>
            </a:r>
          </a:p>
          <a:p>
            <a:pPr marL="0" indent="0">
              <a:spcBef>
                <a:spcPts val="1800"/>
              </a:spcBef>
              <a:buNone/>
            </a:pPr>
            <a:r>
              <a:rPr lang="es-ES" sz="2800" b="1" dirty="0">
                <a:solidFill>
                  <a:schemeClr val="accent5">
                    <a:lumMod val="75000"/>
                  </a:schemeClr>
                </a:solidFill>
                <a:latin typeface="Calibri" panose="020F0502020204030204"/>
                <a:cs typeface="Arial"/>
              </a:rPr>
              <a:t>Uso de desinfectante</a:t>
            </a:r>
            <a:r>
              <a:rPr lang="es-ES" sz="2800" dirty="0">
                <a:solidFill>
                  <a:schemeClr val="accent5">
                    <a:lumMod val="75000"/>
                  </a:schemeClr>
                </a:solidFill>
                <a:latin typeface="Calibri" panose="020F0502020204030204"/>
                <a:cs typeface="Arial"/>
              </a:rPr>
              <a:t> </a:t>
            </a:r>
            <a:r>
              <a:rPr lang="es-ES" sz="2800" dirty="0">
                <a:solidFill>
                  <a:srgbClr val="000000"/>
                </a:solidFill>
                <a:latin typeface="Calibri" panose="020F0502020204030204"/>
                <a:cs typeface="Arial"/>
              </a:rPr>
              <a:t>= desinfectante a base de alcohol</a:t>
            </a:r>
          </a:p>
          <a:p>
            <a:pPr marL="456565" lvl="1" indent="0">
              <a:buNone/>
            </a:pPr>
            <a:endParaRPr lang="en-US" dirty="0">
              <a:solidFill>
                <a:schemeClr val="accent4">
                  <a:lumMod val="50000"/>
                </a:schemeClr>
              </a:solidFill>
              <a:cs typeface="Calibri" panose="020F0502020204030204" pitchFamily="34" charset="0"/>
            </a:endParaRPr>
          </a:p>
          <a:p>
            <a:pPr marL="0" indent="0">
              <a:buNone/>
            </a:pPr>
            <a:endParaRPr lang="en-US" dirty="0">
              <a:solidFill>
                <a:schemeClr val="accent4">
                  <a:lumMod val="50000"/>
                </a:schemeClr>
              </a:solidFill>
              <a:cs typeface="Calibri"/>
            </a:endParaRPr>
          </a:p>
        </p:txBody>
      </p:sp>
    </p:spTree>
    <p:extLst>
      <p:ext uri="{BB962C8B-B14F-4D97-AF65-F5344CB8AC3E}">
        <p14:creationId xmlns:p14="http://schemas.microsoft.com/office/powerpoint/2010/main" val="125304335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Definición: estación de higiene de las manos</a:t>
            </a:r>
          </a:p>
        </p:txBody>
      </p:sp>
      <p:pic>
        <p:nvPicPr>
          <p:cNvPr id="9" name="Picture 8" descr="Hombre lavándose las manos en una estación de higiene de las manos al aire libre con un balde para dispensar agua y un recipiente para atrapar el exceso de agua.">
            <a:extLst>
              <a:ext uri="{FF2B5EF4-FFF2-40B4-BE49-F238E27FC236}">
                <a16:creationId xmlns:a16="http://schemas.microsoft.com/office/drawing/2014/main" id="{F4D97301-8C38-480D-9AA9-E78FF3BA2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18" y="1534015"/>
            <a:ext cx="2536701" cy="3382268"/>
          </a:xfrm>
          <a:prstGeom prst="rect">
            <a:avLst/>
          </a:prstGeom>
        </p:spPr>
      </p:pic>
      <p:pic>
        <p:nvPicPr>
          <p:cNvPr id="7" name="Picture 6" descr="Foto de una estación de higiene de las manos con un balde elevado, con una llave, y jabón colgando de una cuerda alrededor del balde.">
            <a:extLst>
              <a:ext uri="{FF2B5EF4-FFF2-40B4-BE49-F238E27FC236}">
                <a16:creationId xmlns:a16="http://schemas.microsoft.com/office/drawing/2014/main" id="{87E8212E-E8C7-448D-8487-5564572248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619879" y="3263358"/>
            <a:ext cx="3794289" cy="2845717"/>
          </a:xfrm>
          <a:prstGeom prst="rect">
            <a:avLst/>
          </a:prstGeom>
        </p:spPr>
      </p:pic>
      <p:sp>
        <p:nvSpPr>
          <p:cNvPr id="3" name="Text Placeholder 2">
            <a:extLst>
              <a:ext uri="{FF2B5EF4-FFF2-40B4-BE49-F238E27FC236}">
                <a16:creationId xmlns:a16="http://schemas.microsoft.com/office/drawing/2014/main" id="{29E7FD5B-4AD7-44CA-8751-678596DBC110}"/>
              </a:ext>
            </a:extLst>
          </p:cNvPr>
          <p:cNvSpPr>
            <a:spLocks noGrp="1"/>
          </p:cNvSpPr>
          <p:nvPr>
            <p:ph type="body" sz="quarter" idx="10"/>
          </p:nvPr>
        </p:nvSpPr>
        <p:spPr>
          <a:xfrm>
            <a:off x="6657278" y="1938584"/>
            <a:ext cx="4925122" cy="4176467"/>
          </a:xfrm>
        </p:spPr>
        <p:txBody>
          <a:bodyPr>
            <a:normAutofit/>
          </a:bodyPr>
          <a:lstStyle/>
          <a:p>
            <a:pPr marL="0" indent="0">
              <a:buNone/>
            </a:pPr>
            <a:r>
              <a:rPr lang="es-ES" sz="3000" dirty="0">
                <a:latin typeface="Calibri"/>
                <a:cs typeface="Calibri"/>
              </a:rPr>
              <a:t>Las </a:t>
            </a:r>
            <a:r>
              <a:rPr lang="es-ES" sz="3000" b="1" dirty="0">
                <a:solidFill>
                  <a:schemeClr val="accent5">
                    <a:lumMod val="75000"/>
                  </a:schemeClr>
                </a:solidFill>
                <a:latin typeface="Calibri"/>
                <a:cs typeface="Calibri"/>
              </a:rPr>
              <a:t>estaciones de higiene de las manos </a:t>
            </a:r>
            <a:r>
              <a:rPr lang="es-ES" sz="3000" dirty="0">
                <a:solidFill>
                  <a:srgbClr val="000000"/>
                </a:solidFill>
                <a:latin typeface="Calibri"/>
                <a:cs typeface="Calibri"/>
              </a:rPr>
              <a:t>son áreas designadas para que las personas tengan acceso a productos, como desinfectante a base de alcohol o agua y jabón, para limpiarse las manos. </a:t>
            </a:r>
          </a:p>
          <a:p>
            <a:pPr marL="0" indent="0">
              <a:buNone/>
            </a:pPr>
            <a:endParaRPr lang="en-US" dirty="0">
              <a:solidFill>
                <a:schemeClr val="accent4">
                  <a:lumMod val="50000"/>
                </a:schemeClr>
              </a:solidFill>
              <a:cs typeface="Calibri"/>
            </a:endParaRPr>
          </a:p>
        </p:txBody>
      </p:sp>
    </p:spTree>
    <p:extLst>
      <p:ext uri="{BB962C8B-B14F-4D97-AF65-F5344CB8AC3E}">
        <p14:creationId xmlns:p14="http://schemas.microsoft.com/office/powerpoint/2010/main" val="5959546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0A8C49D-B090-BAFC-30C1-02B6FC53DA55}"/>
              </a:ext>
            </a:extLst>
          </p:cNvPr>
          <p:cNvSpPr txBox="1">
            <a:spLocks noGrp="1"/>
          </p:cNvSpPr>
          <p:nvPr>
            <p:ph type="title" idx="4294967295"/>
          </p:nvPr>
        </p:nvSpPr>
        <p:spPr>
          <a:xfrm>
            <a:off x="566058" y="644399"/>
            <a:ext cx="11059884" cy="888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4000" b="1" i="0" u="none" strike="noStrike" kern="1200" cap="none" spc="0" normalizeH="0" baseline="0" noProof="0" dirty="0">
                <a:ln>
                  <a:noFill/>
                </a:ln>
                <a:solidFill>
                  <a:schemeClr val="bg2"/>
                </a:solidFill>
                <a:effectLst/>
                <a:uLnTx/>
                <a:uFillTx/>
                <a:latin typeface="Calibri Light" panose="020F0302020204030204" pitchFamily="34" charset="0"/>
                <a:ea typeface="+mj-ea"/>
                <a:cs typeface="Calibri Light" panose="020F0302020204030204" pitchFamily="34" charset="0"/>
              </a:rPr>
              <a:t>La higiene de las manos en su centro médico</a:t>
            </a:r>
          </a:p>
        </p:txBody>
      </p:sp>
      <p:sp>
        <p:nvSpPr>
          <p:cNvPr id="7" name="TextBox 6">
            <a:extLst>
              <a:ext uri="{FF2B5EF4-FFF2-40B4-BE49-F238E27FC236}">
                <a16:creationId xmlns:a16="http://schemas.microsoft.com/office/drawing/2014/main" id="{40A9EB22-6F8F-F9E8-F82C-22C1A4B0ED41}"/>
              </a:ext>
            </a:extLst>
          </p:cNvPr>
          <p:cNvSpPr txBox="1"/>
          <p:nvPr/>
        </p:nvSpPr>
        <p:spPr>
          <a:xfrm>
            <a:off x="566058" y="1930564"/>
            <a:ext cx="10571842" cy="3693319"/>
          </a:xfrm>
          <a:prstGeom prst="rect">
            <a:avLst/>
          </a:prstGeom>
          <a:noFill/>
        </p:spPr>
        <p:txBody>
          <a:bodyPr wrap="square" rtlCol="0">
            <a:spAutoFit/>
          </a:bodyPr>
          <a:lstStyle/>
          <a:p>
            <a:pPr marL="457200" indent="-457200">
              <a:spcBef>
                <a:spcPts val="1800"/>
              </a:spcBef>
              <a:buClr>
                <a:schemeClr val="bg2"/>
              </a:buClr>
              <a:buFont typeface="Arial" panose="020B0604020202020204" pitchFamily="34" charset="0"/>
              <a:buChar char="•"/>
            </a:pPr>
            <a:r>
              <a:rPr lang="es-ES" sz="3400" dirty="0">
                <a:solidFill>
                  <a:schemeClr val="bg2"/>
                </a:solidFill>
              </a:rPr>
              <a:t>¿Desinfectante de manos a base de alcohol, agua y jabón o cloro?</a:t>
            </a:r>
          </a:p>
          <a:p>
            <a:pPr marL="457200" indent="-457200">
              <a:spcBef>
                <a:spcPts val="1800"/>
              </a:spcBef>
              <a:buClr>
                <a:schemeClr val="bg2"/>
              </a:buClr>
              <a:buFont typeface="Arial" panose="020B0604020202020204" pitchFamily="34" charset="0"/>
              <a:buChar char="•"/>
            </a:pPr>
            <a:r>
              <a:rPr lang="es-ES" sz="3400" dirty="0">
                <a:solidFill>
                  <a:schemeClr val="bg2"/>
                </a:solidFill>
              </a:rPr>
              <a:t>¿Aproximadamente cuántas estaciones de higiene de las manos hay disponibles?</a:t>
            </a:r>
          </a:p>
          <a:p>
            <a:pPr marL="457200" indent="-457200">
              <a:spcBef>
                <a:spcPts val="1800"/>
              </a:spcBef>
              <a:buClr>
                <a:schemeClr val="bg2"/>
              </a:buClr>
              <a:buFont typeface="Arial" panose="020B0604020202020204" pitchFamily="34" charset="0"/>
              <a:buChar char="•"/>
            </a:pPr>
            <a:r>
              <a:rPr lang="es-ES" sz="3400" dirty="0">
                <a:solidFill>
                  <a:schemeClr val="bg2"/>
                </a:solidFill>
              </a:rPr>
              <a:t>¿Dónde están ubicadas las estaciones de higiene de las manos?</a:t>
            </a:r>
          </a:p>
        </p:txBody>
      </p:sp>
    </p:spTree>
    <p:extLst>
      <p:ext uri="{BB962C8B-B14F-4D97-AF65-F5344CB8AC3E}">
        <p14:creationId xmlns:p14="http://schemas.microsoft.com/office/powerpoint/2010/main" val="16477492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443963-3F53-42C3-9D60-9AF9CCDC01CE}"/>
              </a:ext>
              <a:ext uri="{C183D7F6-B498-43B3-948B-1728B52AA6E4}">
                <adec:decorative xmlns:adec="http://schemas.microsoft.com/office/drawing/2017/decorative" val="1"/>
              </a:ext>
            </a:extLst>
          </p:cNvPr>
          <p:cNvGrpSpPr/>
          <p:nvPr/>
        </p:nvGrpSpPr>
        <p:grpSpPr>
          <a:xfrm>
            <a:off x="1045599" y="1078535"/>
            <a:ext cx="9500916" cy="5518747"/>
            <a:chOff x="1239274" y="1425111"/>
            <a:chExt cx="9500916" cy="5518747"/>
          </a:xfrm>
          <a:solidFill>
            <a:schemeClr val="bg2"/>
          </a:solidFill>
        </p:grpSpPr>
        <p:pic>
          <p:nvPicPr>
            <p:cNvPr id="5" name="Picture 1" descr="En el centro de la imagen hay una mano grande. A los costados hay flechas que apuntan en ambas direcciones a manijas de puertas, viales de medicamentos, teléfonos celulares, equipo e instrumentos, manos y trabajadores de la salud, pacientes y visitantes">
              <a:extLst>
                <a:ext uri="{FF2B5EF4-FFF2-40B4-BE49-F238E27FC236}">
                  <a16:creationId xmlns:a16="http://schemas.microsoft.com/office/drawing/2014/main" id="{9FE9D976-FF95-47FE-8993-08AEF99B78B0}"/>
                </a:ext>
              </a:extLst>
            </p:cNvPr>
            <p:cNvPicPr>
              <a:picLocks noChangeAspect="1"/>
            </p:cNvPicPr>
            <p:nvPr/>
          </p:nvPicPr>
          <p:blipFill rotWithShape="1">
            <a:blip r:embed="rId3">
              <a:extLst>
                <a:ext uri="{28A0092B-C50C-407E-A947-70E740481C1C}">
                  <a14:useLocalDpi xmlns:a14="http://schemas.microsoft.com/office/drawing/2010/main" val="0"/>
                </a:ext>
              </a:extLst>
            </a:blip>
            <a:srcRect t="1901"/>
            <a:stretch/>
          </p:blipFill>
          <p:spPr bwMode="auto">
            <a:xfrm>
              <a:off x="1239274" y="1425111"/>
              <a:ext cx="9472841" cy="51884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3A8ECA0E-81D7-4C4C-A4A7-7054656E744C}"/>
                </a:ext>
              </a:extLst>
            </p:cNvPr>
            <p:cNvGrpSpPr/>
            <p:nvPr/>
          </p:nvGrpSpPr>
          <p:grpSpPr>
            <a:xfrm>
              <a:off x="1495124" y="2857208"/>
              <a:ext cx="9245066" cy="4086650"/>
              <a:chOff x="1495124" y="2857208"/>
              <a:chExt cx="9245066" cy="4086650"/>
            </a:xfrm>
            <a:grpFill/>
          </p:grpSpPr>
          <p:sp>
            <p:nvSpPr>
              <p:cNvPr id="7" name="TextBox 6">
                <a:extLst>
                  <a:ext uri="{FF2B5EF4-FFF2-40B4-BE49-F238E27FC236}">
                    <a16:creationId xmlns:a16="http://schemas.microsoft.com/office/drawing/2014/main" id="{07D56093-38B5-4A24-A5FE-C3D1FB040920}"/>
                  </a:ext>
                </a:extLst>
              </p:cNvPr>
              <p:cNvSpPr txBox="1"/>
              <p:nvPr/>
            </p:nvSpPr>
            <p:spPr>
              <a:xfrm>
                <a:off x="1495125" y="4364262"/>
                <a:ext cx="2650156" cy="369332"/>
              </a:xfrm>
              <a:prstGeom prst="rect">
                <a:avLst/>
              </a:prstGeom>
              <a:grpFill/>
            </p:spPr>
            <p:txBody>
              <a:bodyPr wrap="square" rtlCol="0">
                <a:spAutoFit/>
              </a:bodyPr>
              <a:lstStyle/>
              <a:p>
                <a:r>
                  <a:rPr lang="es-ES" b="1" dirty="0">
                    <a:solidFill>
                      <a:schemeClr val="accent5">
                        <a:lumMod val="75000"/>
                      </a:schemeClr>
                    </a:solidFill>
                    <a:latin typeface="Calibri" panose="020F0502020204030204" pitchFamily="34" charset="0"/>
                    <a:cs typeface="Calibri" panose="020F0502020204030204" pitchFamily="34" charset="0"/>
                  </a:rPr>
                  <a:t>Viales de medicamentos</a:t>
                </a:r>
              </a:p>
            </p:txBody>
          </p:sp>
          <p:sp>
            <p:nvSpPr>
              <p:cNvPr id="8" name="TextBox 7">
                <a:extLst>
                  <a:ext uri="{FF2B5EF4-FFF2-40B4-BE49-F238E27FC236}">
                    <a16:creationId xmlns:a16="http://schemas.microsoft.com/office/drawing/2014/main" id="{AD8E7E35-B498-470F-822A-BF9B5148A613}"/>
                  </a:ext>
                </a:extLst>
              </p:cNvPr>
              <p:cNvSpPr txBox="1"/>
              <p:nvPr/>
            </p:nvSpPr>
            <p:spPr>
              <a:xfrm>
                <a:off x="1534840" y="6222784"/>
                <a:ext cx="2452035" cy="369332"/>
              </a:xfrm>
              <a:prstGeom prst="rect">
                <a:avLst/>
              </a:prstGeom>
              <a:grpFill/>
            </p:spPr>
            <p:txBody>
              <a:bodyPr wrap="square" rtlCol="0">
                <a:spAutoFit/>
              </a:bodyPr>
              <a:lstStyle/>
              <a:p>
                <a:r>
                  <a:rPr lang="es-ES" b="1" dirty="0">
                    <a:solidFill>
                      <a:schemeClr val="accent5">
                        <a:lumMod val="75000"/>
                      </a:schemeClr>
                    </a:solidFill>
                    <a:latin typeface="Calibri" panose="020F0502020204030204" pitchFamily="34" charset="0"/>
                    <a:cs typeface="Calibri" panose="020F0502020204030204" pitchFamily="34" charset="0"/>
                  </a:rPr>
                  <a:t>Teléfonos</a:t>
                </a:r>
              </a:p>
            </p:txBody>
          </p:sp>
          <p:sp>
            <p:nvSpPr>
              <p:cNvPr id="9" name="TextBox 8">
                <a:extLst>
                  <a:ext uri="{FF2B5EF4-FFF2-40B4-BE49-F238E27FC236}">
                    <a16:creationId xmlns:a16="http://schemas.microsoft.com/office/drawing/2014/main" id="{F4BC7679-5FDA-4E5D-9397-9EF903494243}"/>
                  </a:ext>
                </a:extLst>
              </p:cNvPr>
              <p:cNvSpPr txBox="1"/>
              <p:nvPr/>
            </p:nvSpPr>
            <p:spPr>
              <a:xfrm>
                <a:off x="1495124" y="3013085"/>
                <a:ext cx="2452035" cy="369332"/>
              </a:xfrm>
              <a:prstGeom prst="rect">
                <a:avLst/>
              </a:prstGeom>
              <a:grpFill/>
            </p:spPr>
            <p:txBody>
              <a:bodyPr wrap="square" rtlCol="0">
                <a:spAutoFit/>
              </a:bodyPr>
              <a:lstStyle/>
              <a:p>
                <a:r>
                  <a:rPr lang="es-ES" b="1" dirty="0">
                    <a:solidFill>
                      <a:schemeClr val="accent5">
                        <a:lumMod val="75000"/>
                      </a:schemeClr>
                    </a:solidFill>
                    <a:latin typeface="Calibri" panose="020F0502020204030204" pitchFamily="34" charset="0"/>
                    <a:cs typeface="Calibri" panose="020F0502020204030204" pitchFamily="34" charset="0"/>
                  </a:rPr>
                  <a:t>Manijas de puertas</a:t>
                </a:r>
              </a:p>
            </p:txBody>
          </p:sp>
          <p:sp>
            <p:nvSpPr>
              <p:cNvPr id="10" name="TextBox 9">
                <a:extLst>
                  <a:ext uri="{FF2B5EF4-FFF2-40B4-BE49-F238E27FC236}">
                    <a16:creationId xmlns:a16="http://schemas.microsoft.com/office/drawing/2014/main" id="{40B0086D-FC08-43C2-B0C7-53AD84332B97}"/>
                  </a:ext>
                </a:extLst>
              </p:cNvPr>
              <p:cNvSpPr txBox="1"/>
              <p:nvPr/>
            </p:nvSpPr>
            <p:spPr>
              <a:xfrm>
                <a:off x="8134820" y="2857208"/>
                <a:ext cx="2452035" cy="369332"/>
              </a:xfrm>
              <a:prstGeom prst="rect">
                <a:avLst/>
              </a:prstGeom>
              <a:grpFill/>
            </p:spPr>
            <p:txBody>
              <a:bodyPr wrap="square" rtlCol="0">
                <a:spAutoFit/>
              </a:bodyPr>
              <a:lstStyle/>
              <a:p>
                <a:r>
                  <a:rPr lang="es-ES" b="1" dirty="0">
                    <a:solidFill>
                      <a:schemeClr val="accent5">
                        <a:lumMod val="75000"/>
                      </a:schemeClr>
                    </a:solidFill>
                    <a:latin typeface="Calibri" panose="020F0502020204030204" pitchFamily="34" charset="0"/>
                    <a:cs typeface="Calibri" panose="020F0502020204030204" pitchFamily="34" charset="0"/>
                  </a:rPr>
                  <a:t>Equipo e instrumentos</a:t>
                </a:r>
              </a:p>
            </p:txBody>
          </p:sp>
          <p:sp>
            <p:nvSpPr>
              <p:cNvPr id="11" name="TextBox 10">
                <a:extLst>
                  <a:ext uri="{FF2B5EF4-FFF2-40B4-BE49-F238E27FC236}">
                    <a16:creationId xmlns:a16="http://schemas.microsoft.com/office/drawing/2014/main" id="{8A493883-A877-4515-93DA-2F2E7D7CE0CC}"/>
                  </a:ext>
                </a:extLst>
              </p:cNvPr>
              <p:cNvSpPr txBox="1"/>
              <p:nvPr/>
            </p:nvSpPr>
            <p:spPr>
              <a:xfrm>
                <a:off x="8260080" y="4242198"/>
                <a:ext cx="2452035" cy="369332"/>
              </a:xfrm>
              <a:prstGeom prst="rect">
                <a:avLst/>
              </a:prstGeom>
              <a:grpFill/>
            </p:spPr>
            <p:txBody>
              <a:bodyPr wrap="square" rtlCol="0">
                <a:spAutoFit/>
              </a:bodyPr>
              <a:lstStyle/>
              <a:p>
                <a:r>
                  <a:rPr lang="es-ES" b="1" dirty="0">
                    <a:solidFill>
                      <a:schemeClr val="accent5">
                        <a:lumMod val="75000"/>
                      </a:schemeClr>
                    </a:solidFill>
                    <a:latin typeface="Calibri" panose="020F0502020204030204" pitchFamily="34" charset="0"/>
                    <a:cs typeface="Calibri" panose="020F0502020204030204" pitchFamily="34" charset="0"/>
                  </a:rPr>
                  <a:t>Manos</a:t>
                </a:r>
              </a:p>
            </p:txBody>
          </p:sp>
          <p:sp>
            <p:nvSpPr>
              <p:cNvPr id="12" name="TextBox 11">
                <a:extLst>
                  <a:ext uri="{FF2B5EF4-FFF2-40B4-BE49-F238E27FC236}">
                    <a16:creationId xmlns:a16="http://schemas.microsoft.com/office/drawing/2014/main" id="{E73E3286-4176-4F8F-8D9A-A053FA565D41}"/>
                  </a:ext>
                </a:extLst>
              </p:cNvPr>
              <p:cNvSpPr txBox="1"/>
              <p:nvPr/>
            </p:nvSpPr>
            <p:spPr>
              <a:xfrm>
                <a:off x="7740315" y="6297527"/>
                <a:ext cx="2999875" cy="646331"/>
              </a:xfrm>
              <a:prstGeom prst="rect">
                <a:avLst/>
              </a:prstGeom>
              <a:grpFill/>
            </p:spPr>
            <p:txBody>
              <a:bodyPr wrap="square" rtlCol="0">
                <a:spAutoFit/>
              </a:bodyPr>
              <a:lstStyle/>
              <a:p>
                <a:r>
                  <a:rPr lang="es-ES" b="1" dirty="0">
                    <a:solidFill>
                      <a:schemeClr val="accent5">
                        <a:lumMod val="75000"/>
                      </a:schemeClr>
                    </a:solidFill>
                    <a:latin typeface="Calibri" panose="020F0502020204030204" pitchFamily="34" charset="0"/>
                    <a:cs typeface="Calibri" panose="020F0502020204030204" pitchFamily="34" charset="0"/>
                  </a:rPr>
                  <a:t>Trabajadores de la salud, pacientes y visitantes</a:t>
                </a:r>
              </a:p>
            </p:txBody>
          </p:sp>
        </p:grpSp>
      </p:grpSp>
      <p:sp>
        <p:nvSpPr>
          <p:cNvPr id="2" name="Title 1">
            <a:extLst>
              <a:ext uri="{FF2B5EF4-FFF2-40B4-BE49-F238E27FC236}">
                <a16:creationId xmlns:a16="http://schemas.microsoft.com/office/drawing/2014/main" id="{595A190F-EBA4-463A-B51D-94FAC3A5D124}"/>
              </a:ext>
            </a:extLst>
          </p:cNvPr>
          <p:cNvSpPr>
            <a:spLocks noGrp="1"/>
          </p:cNvSpPr>
          <p:nvPr>
            <p:ph type="title"/>
          </p:nvPr>
        </p:nvSpPr>
        <p:spPr>
          <a:xfrm>
            <a:off x="609600" y="236539"/>
            <a:ext cx="10972800" cy="879225"/>
          </a:xfrm>
        </p:spPr>
        <p:txBody>
          <a:bodyPr/>
          <a:lstStyle/>
          <a:p>
            <a:r>
              <a:rPr lang="es-ES" sz="4000" b="0" dirty="0">
                <a:solidFill>
                  <a:schemeClr val="accent5">
                    <a:lumMod val="75000"/>
                  </a:schemeClr>
                </a:solidFill>
                <a:latin typeface="Calibri Light" panose="020F0302020204030204" pitchFamily="34" charset="0"/>
                <a:cs typeface="Calibri Light" panose="020F0302020204030204" pitchFamily="34" charset="0"/>
              </a:rPr>
              <a:t>¿Por qué la higiene de las manos?</a:t>
            </a:r>
          </a:p>
        </p:txBody>
      </p:sp>
    </p:spTree>
    <p:extLst>
      <p:ext uri="{BB962C8B-B14F-4D97-AF65-F5344CB8AC3E}">
        <p14:creationId xmlns:p14="http://schemas.microsoft.com/office/powerpoint/2010/main" val="159437893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66E4D5-94A4-3FB3-5D6B-A069933C2B75}"/>
              </a:ext>
            </a:extLst>
          </p:cNvPr>
          <p:cNvSpPr txBox="1">
            <a:spLocks noGrp="1"/>
          </p:cNvSpPr>
          <p:nvPr>
            <p:ph type="title" idx="4294967295"/>
          </p:nvPr>
        </p:nvSpPr>
        <p:spPr>
          <a:xfrm>
            <a:off x="122581" y="724671"/>
            <a:ext cx="3932584" cy="1938992"/>
          </a:xfrm>
          <a:prstGeom prst="rect">
            <a:avLst/>
          </a:prstGeom>
          <a:solidFill>
            <a:schemeClr val="bg2">
              <a:alpha val="77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4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Opciones de higiene de las manos</a:t>
            </a:r>
          </a:p>
        </p:txBody>
      </p:sp>
      <p:sp>
        <p:nvSpPr>
          <p:cNvPr id="7" name="TextBox 6">
            <a:extLst>
              <a:ext uri="{FF2B5EF4-FFF2-40B4-BE49-F238E27FC236}">
                <a16:creationId xmlns:a16="http://schemas.microsoft.com/office/drawing/2014/main" id="{FBBE84D4-2867-2A64-09E7-30596EF03FC6}"/>
              </a:ext>
            </a:extLst>
          </p:cNvPr>
          <p:cNvSpPr txBox="1"/>
          <p:nvPr/>
        </p:nvSpPr>
        <p:spPr>
          <a:xfrm>
            <a:off x="122581" y="2813854"/>
            <a:ext cx="3830984" cy="3165675"/>
          </a:xfrm>
          <a:prstGeom prst="rect">
            <a:avLst/>
          </a:prstGeom>
          <a:solidFill>
            <a:srgbClr val="E4C3B8"/>
          </a:solidFill>
        </p:spPr>
        <p:txBody>
          <a:bodyPr wrap="square" rtlCol="0">
            <a:spAutoFit/>
          </a:bodyPr>
          <a:lstStyle/>
          <a:p>
            <a:pPr marL="457200" marR="0" indent="-457200">
              <a:lnSpc>
                <a:spcPts val="3600"/>
              </a:lnSpc>
              <a:spcBef>
                <a:spcPts val="0"/>
              </a:spcBef>
              <a:spcAft>
                <a:spcPts val="0"/>
              </a:spcAft>
              <a:buFont typeface="Arial" panose="020B0604020202020204" pitchFamily="34" charset="0"/>
              <a:buChar char="•"/>
            </a:pPr>
            <a:r>
              <a:rPr lang="es-US" sz="3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Desinfectante de manos a base de alcohol</a:t>
            </a:r>
            <a:endParaRPr lang="en-US" sz="3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s-US" sz="3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Agua y jabón</a:t>
            </a:r>
            <a:endParaRPr lang="en-US" sz="3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ts val="4000"/>
              </a:lnSpc>
              <a:spcBef>
                <a:spcPts val="0"/>
              </a:spcBef>
              <a:spcAft>
                <a:spcPts val="800"/>
              </a:spcAft>
              <a:buFont typeface="Arial" panose="020B0604020202020204" pitchFamily="34" charset="0"/>
              <a:buChar char="•"/>
            </a:pPr>
            <a:r>
              <a:rPr lang="es-US" sz="3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Cloro (no se recomienda)</a:t>
            </a:r>
            <a:endParaRPr lang="en-US" sz="3400" kern="1200" dirty="0">
              <a:solidFill>
                <a:srgbClr val="000000"/>
              </a:solidFill>
              <a:latin typeface="Calibri" panose="020F0502020204030204" pitchFamily="34" charset="0"/>
              <a:ea typeface="+mn-ea"/>
              <a:cs typeface="+mn-cs"/>
            </a:endParaRPr>
          </a:p>
        </p:txBody>
      </p:sp>
      <p:pic>
        <p:nvPicPr>
          <p:cNvPr id="4" name="Picture 3" descr="Persona con una protección para la cabeza , mascarilla, protector facial, bata y guantes se lava las manos en una estación de higiene de las manos.">
            <a:extLst>
              <a:ext uri="{FF2B5EF4-FFF2-40B4-BE49-F238E27FC236}">
                <a16:creationId xmlns:a16="http://schemas.microsoft.com/office/drawing/2014/main" id="{75D38690-3D39-67DA-961C-1C2E537C86E6}"/>
              </a:ext>
            </a:extLst>
          </p:cNvPr>
          <p:cNvPicPr>
            <a:picLocks noChangeAspect="1"/>
          </p:cNvPicPr>
          <p:nvPr/>
        </p:nvPicPr>
        <p:blipFill rotWithShape="1">
          <a:blip r:embed="rId3"/>
          <a:srcRect t="17443" r="2" b="11989"/>
          <a:stretch/>
        </p:blipFill>
        <p:spPr>
          <a:xfrm>
            <a:off x="4055165" y="10"/>
            <a:ext cx="8136832" cy="6857990"/>
          </a:xfrm>
          <a:prstGeom prst="rect">
            <a:avLst/>
          </a:prstGeom>
        </p:spPr>
      </p:pic>
    </p:spTree>
    <p:extLst>
      <p:ext uri="{BB962C8B-B14F-4D97-AF65-F5344CB8AC3E}">
        <p14:creationId xmlns:p14="http://schemas.microsoft.com/office/powerpoint/2010/main" val="12842846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42AD-D0D1-E682-3E9A-0D086C76CF94}"/>
              </a:ext>
            </a:extLst>
          </p:cNvPr>
          <p:cNvSpPr>
            <a:spLocks noGrp="1"/>
          </p:cNvSpPr>
          <p:nvPr>
            <p:ph type="title"/>
          </p:nvPr>
        </p:nvSpPr>
        <p:spPr>
          <a:xfrm>
            <a:off x="609600" y="531384"/>
            <a:ext cx="6345836" cy="1143000"/>
          </a:xfrm>
        </p:spPr>
        <p:txBody>
          <a:bodyPr>
            <a:normAutofit/>
          </a:bodyPr>
          <a:lstStyle/>
          <a:p>
            <a:pPr algn="l"/>
            <a:r>
              <a:rPr lang="es-ES" sz="4000" dirty="0">
                <a:solidFill>
                  <a:schemeClr val="accent5">
                    <a:lumMod val="75000"/>
                  </a:schemeClr>
                </a:solidFill>
                <a:latin typeface="Calibri Light" panose="020F0302020204030204" pitchFamily="34" charset="0"/>
                <a:cs typeface="Calibri Light" panose="020F0302020204030204" pitchFamily="34" charset="0"/>
              </a:rPr>
              <a:t>Uso de desinfectante de manos a base de alcohol</a:t>
            </a:r>
          </a:p>
        </p:txBody>
      </p:sp>
      <p:sp>
        <p:nvSpPr>
          <p:cNvPr id="3" name="Content Placeholder 2">
            <a:extLst>
              <a:ext uri="{FF2B5EF4-FFF2-40B4-BE49-F238E27FC236}">
                <a16:creationId xmlns:a16="http://schemas.microsoft.com/office/drawing/2014/main" id="{BF240DC7-59AD-1E5D-492C-2E22E1F91B9F}"/>
              </a:ext>
            </a:extLst>
          </p:cNvPr>
          <p:cNvSpPr>
            <a:spLocks noGrp="1"/>
          </p:cNvSpPr>
          <p:nvPr>
            <p:ph type="body" sz="quarter" idx="10"/>
          </p:nvPr>
        </p:nvSpPr>
        <p:spPr>
          <a:xfrm>
            <a:off x="609599" y="1824284"/>
            <a:ext cx="6092283" cy="4176467"/>
          </a:xfrm>
        </p:spPr>
        <p:txBody>
          <a:bodyPr>
            <a:normAutofit/>
          </a:bodyPr>
          <a:lstStyle/>
          <a:p>
            <a:pPr>
              <a:lnSpc>
                <a:spcPts val="3200"/>
              </a:lnSpc>
              <a:spcBef>
                <a:spcPts val="1800"/>
              </a:spcBef>
            </a:pPr>
            <a:r>
              <a:rPr lang="es-ES" sz="3600" dirty="0">
                <a:latin typeface="Calibri"/>
                <a:cs typeface="Calibri"/>
              </a:rPr>
              <a:t>Método preferido por la Organización Mundial de la Salud para la higiene de las manos</a:t>
            </a:r>
          </a:p>
          <a:p>
            <a:pPr>
              <a:lnSpc>
                <a:spcPts val="3200"/>
              </a:lnSpc>
              <a:spcBef>
                <a:spcPts val="1800"/>
              </a:spcBef>
            </a:pPr>
            <a:r>
              <a:rPr lang="es-ES" sz="3600" dirty="0">
                <a:latin typeface="Calibri"/>
                <a:cs typeface="Calibri"/>
              </a:rPr>
              <a:t>Mantener los dispensadores llenos de la manera correcta debe ser una tarea formal apoyada por el centro médico</a:t>
            </a:r>
          </a:p>
          <a:p>
            <a:endParaRPr lang="en-US" sz="2000" dirty="0"/>
          </a:p>
        </p:txBody>
      </p:sp>
      <p:pic>
        <p:nvPicPr>
          <p:cNvPr id="5" name="Picture 4" descr="Foto de una persona parada con las manos debajo de un dispensador de desinfectante de manos a base de alcohol">
            <a:extLst>
              <a:ext uri="{FF2B5EF4-FFF2-40B4-BE49-F238E27FC236}">
                <a16:creationId xmlns:a16="http://schemas.microsoft.com/office/drawing/2014/main" id="{FAD0B01D-1647-0D27-22F4-D27D90A54A41}"/>
              </a:ext>
            </a:extLst>
          </p:cNvPr>
          <p:cNvPicPr>
            <a:picLocks noChangeAspect="1"/>
          </p:cNvPicPr>
          <p:nvPr/>
        </p:nvPicPr>
        <p:blipFill rotWithShape="1">
          <a:blip r:embed="rId3">
            <a:extLst>
              <a:ext uri="{28A0092B-C50C-407E-A947-70E740481C1C}">
                <a14:useLocalDpi xmlns:a14="http://schemas.microsoft.com/office/drawing/2010/main" val="0"/>
              </a:ext>
            </a:extLst>
          </a:blip>
          <a:srcRect t="6405" b="1562"/>
          <a:stretch/>
        </p:blipFill>
        <p:spPr>
          <a:xfrm>
            <a:off x="7199440" y="-139838"/>
            <a:ext cx="4992560" cy="6857990"/>
          </a:xfrm>
          <a:prstGeom prst="rect">
            <a:avLst/>
          </a:prstGeom>
          <a:effectLst/>
        </p:spPr>
      </p:pic>
    </p:spTree>
    <p:extLst>
      <p:ext uri="{BB962C8B-B14F-4D97-AF65-F5344CB8AC3E}">
        <p14:creationId xmlns:p14="http://schemas.microsoft.com/office/powerpoint/2010/main" val="34835209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BB00DF-7B04-E779-314D-EDD96845D309}"/>
              </a:ext>
              <a:ext uri="{C183D7F6-B498-43B3-948B-1728B52AA6E4}">
                <adec:decorative xmlns:adec="http://schemas.microsoft.com/office/drawing/2017/decorative" val="1"/>
              </a:ext>
            </a:extLst>
          </p:cNvPr>
          <p:cNvSpPr/>
          <p:nvPr/>
        </p:nvSpPr>
        <p:spPr>
          <a:xfrm>
            <a:off x="-1" y="0"/>
            <a:ext cx="3680223" cy="6743700"/>
          </a:xfrm>
          <a:prstGeom prst="rect">
            <a:avLst/>
          </a:prstGeom>
          <a:solidFill>
            <a:schemeClr val="accent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857CF-7DEE-43E5-9EF9-6AA293C2311A}"/>
              </a:ext>
            </a:extLst>
          </p:cNvPr>
          <p:cNvSpPr>
            <a:spLocks noGrp="1"/>
          </p:cNvSpPr>
          <p:nvPr>
            <p:ph type="title"/>
          </p:nvPr>
        </p:nvSpPr>
        <p:spPr>
          <a:xfrm>
            <a:off x="304799" y="2800350"/>
            <a:ext cx="3070622" cy="1143000"/>
          </a:xfrm>
        </p:spPr>
        <p:txBody>
          <a:bodyPr vert="horz" lIns="91440" tIns="45720" rIns="91440" bIns="45720" rtlCol="0" anchor="b" anchorCtr="0">
            <a:noAutofit/>
          </a:bodyPr>
          <a:lstStyle/>
          <a:p>
            <a:pPr>
              <a:lnSpc>
                <a:spcPct val="100000"/>
              </a:lnSpc>
              <a:spcBef>
                <a:spcPts val="1200"/>
              </a:spcBef>
              <a:spcAft>
                <a:spcPts val="1200"/>
              </a:spcAft>
            </a:pPr>
            <a:r>
              <a:rPr lang="es-ES" sz="4000" dirty="0">
                <a:solidFill>
                  <a:schemeClr val="bg2"/>
                </a:solidFill>
                <a:latin typeface="Calibri Light" panose="020F0302020204030204" pitchFamily="34" charset="0"/>
                <a:cs typeface="Calibri Light" panose="020F0302020204030204" pitchFamily="34" charset="0"/>
              </a:rPr>
              <a:t>Uso de agua y jabón para la higiene de las manos</a:t>
            </a:r>
          </a:p>
        </p:txBody>
      </p:sp>
      <p:pic>
        <p:nvPicPr>
          <p:cNvPr id="3" name="Image 4" descr="Foto de dos baldes de agua sobre una mesa. Cada uno tiene un dispensador. Uno está marcado como &quot;agua jabonosa&quot;. El otro está marcado como &quot;agua limpia&quot;. En el piso, debajo de cada balde, hay un balde vacío sin marcar. ">
            <a:extLst>
              <a:ext uri="{FF2B5EF4-FFF2-40B4-BE49-F238E27FC236}">
                <a16:creationId xmlns:a16="http://schemas.microsoft.com/office/drawing/2014/main" id="{996710E5-6426-B996-DF70-303D980333DA}"/>
              </a:ext>
            </a:extLst>
          </p:cNvPr>
          <p:cNvPicPr>
            <a:picLocks noChangeAspect="1"/>
          </p:cNvPicPr>
          <p:nvPr/>
        </p:nvPicPr>
        <p:blipFill>
          <a:blip r:embed="rId3" cstate="print">
            <a:extLst>
              <a:ext uri="{28A0092B-C50C-407E-A947-70E740481C1C}">
                <a14:useLocalDpi xmlns:a14="http://schemas.microsoft.com/office/drawing/2010/main" val="0"/>
              </a:ext>
            </a:extLst>
          </a:blip>
          <a:srcRect l="-2" r="12962"/>
          <a:stretch>
            <a:fillRect/>
          </a:stretch>
        </p:blipFill>
        <p:spPr bwMode="auto">
          <a:xfrm>
            <a:off x="4291925" y="170633"/>
            <a:ext cx="3608149" cy="434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oto de una estación de higiene de las manos con un balde elevado, con una llave, y jabón colgando de una cuerda alrededor del balde.">
            <a:extLst>
              <a:ext uri="{FF2B5EF4-FFF2-40B4-BE49-F238E27FC236}">
                <a16:creationId xmlns:a16="http://schemas.microsoft.com/office/drawing/2014/main" id="{4759DE8B-5101-EC29-E2BF-7ADC27EB65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850573" y="651234"/>
            <a:ext cx="4415894" cy="3311921"/>
          </a:xfrm>
          <a:prstGeom prst="rect">
            <a:avLst/>
          </a:prstGeom>
        </p:spPr>
      </p:pic>
      <p:sp>
        <p:nvSpPr>
          <p:cNvPr id="6" name="TextBox 5">
            <a:extLst>
              <a:ext uri="{FF2B5EF4-FFF2-40B4-BE49-F238E27FC236}">
                <a16:creationId xmlns:a16="http://schemas.microsoft.com/office/drawing/2014/main" id="{46BAC830-81D8-87D7-2962-7251C5AEEAC6}"/>
              </a:ext>
            </a:extLst>
          </p:cNvPr>
          <p:cNvSpPr txBox="1"/>
          <p:nvPr/>
        </p:nvSpPr>
        <p:spPr>
          <a:xfrm>
            <a:off x="4291925" y="4644363"/>
            <a:ext cx="3608150" cy="2092881"/>
          </a:xfrm>
          <a:prstGeom prst="rect">
            <a:avLst/>
          </a:prstGeom>
          <a:noFill/>
        </p:spPr>
        <p:txBody>
          <a:bodyPr wrap="square">
            <a:spAutoFit/>
          </a:bodyPr>
          <a:lstStyle/>
          <a:p>
            <a:r>
              <a:rPr lang="es-ES" sz="2500">
                <a:solidFill>
                  <a:srgbClr val="000000"/>
                </a:solidFill>
                <a:latin typeface="Calibri" panose="020F0502020204030204" pitchFamily="34" charset="0"/>
                <a:cs typeface="Calibri" panose="020F0502020204030204" pitchFamily="34" charset="0"/>
              </a:rPr>
              <a:t>Si se usa un balde con agua jabonosa, se necesita otro balde con agua limpia para enjuagarse las manos</a:t>
            </a:r>
          </a:p>
        </p:txBody>
      </p:sp>
      <p:sp>
        <p:nvSpPr>
          <p:cNvPr id="10" name="TextBox 9">
            <a:extLst>
              <a:ext uri="{FF2B5EF4-FFF2-40B4-BE49-F238E27FC236}">
                <a16:creationId xmlns:a16="http://schemas.microsoft.com/office/drawing/2014/main" id="{EA95B070-E7FD-3F98-8EA3-D285624FA7A6}"/>
              </a:ext>
            </a:extLst>
          </p:cNvPr>
          <p:cNvSpPr txBox="1"/>
          <p:nvPr/>
        </p:nvSpPr>
        <p:spPr>
          <a:xfrm>
            <a:off x="8511778" y="4644363"/>
            <a:ext cx="3311921" cy="1692771"/>
          </a:xfrm>
          <a:prstGeom prst="rect">
            <a:avLst/>
          </a:prstGeom>
          <a:noFill/>
        </p:spPr>
        <p:txBody>
          <a:bodyPr wrap="square">
            <a:spAutoFit/>
          </a:bodyPr>
          <a:lstStyle/>
          <a:p>
            <a:r>
              <a:rPr lang="es-ES" sz="2500">
                <a:solidFill>
                  <a:srgbClr val="000000"/>
                </a:solidFill>
                <a:latin typeface="Calibri"/>
                <a:cs typeface="Calibri"/>
              </a:rPr>
              <a:t>Si se usan barras de jabón, hay que colocarlas de manera que no se acumule el agua debajo de estas</a:t>
            </a:r>
          </a:p>
        </p:txBody>
      </p:sp>
    </p:spTree>
    <p:extLst>
      <p:ext uri="{BB962C8B-B14F-4D97-AF65-F5344CB8AC3E}">
        <p14:creationId xmlns:p14="http://schemas.microsoft.com/office/powerpoint/2010/main" val="2088419673"/>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7F5FF27D5830488CADF2E081BCCF5A" ma:contentTypeVersion="12" ma:contentTypeDescription="Create a new document." ma:contentTypeScope="" ma:versionID="42f925f2db4998814ffbea28214c6a6b">
  <xsd:schema xmlns:xsd="http://www.w3.org/2001/XMLSchema" xmlns:xs="http://www.w3.org/2001/XMLSchema" xmlns:p="http://schemas.microsoft.com/office/2006/metadata/properties" xmlns:ns2="be3c1013-821e-4e98-bbfa-76f80fde421a" xmlns:ns3="4dc5e71a-92c4-4f6d-817f-dfbfbdb6be1d" targetNamespace="http://schemas.microsoft.com/office/2006/metadata/properties" ma:root="true" ma:fieldsID="f00c714f4dc5a77eee252bea0e9cea56" ns2:_="" ns3:_="">
    <xsd:import namespace="be3c1013-821e-4e98-bbfa-76f80fde421a"/>
    <xsd:import namespace="4dc5e71a-92c4-4f6d-817f-dfbfbdb6be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c1013-821e-4e98-bbfa-76f80fde4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c5e71a-92c4-4f6d-817f-dfbfbdb6be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ef12ec4-d4e0-4144-8813-7f6627130785}" ma:internalName="TaxCatchAll" ma:showField="CatchAllData" ma:web="4dc5e71a-92c4-4f6d-817f-dfbfbdb6be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dc5e71a-92c4-4f6d-817f-dfbfbdb6be1d" xsi:nil="true"/>
    <lcf76f155ced4ddcb4097134ff3c332f xmlns="be3c1013-821e-4e98-bbfa-76f80fde421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DEB63A-6554-4B59-B473-B8A75765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c1013-821e-4e98-bbfa-76f80fde421a"/>
    <ds:schemaRef ds:uri="4dc5e71a-92c4-4f6d-817f-dfbfbdb6b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93D7B6-25A8-43B8-A0DB-272945C26ABE}">
  <ds:schemaRefs>
    <ds:schemaRef ds:uri="http://schemas.microsoft.com/office/2006/metadata/properties"/>
    <ds:schemaRef ds:uri="http://purl.org/dc/elements/1.1/"/>
    <ds:schemaRef ds:uri="http://schemas.microsoft.com/office/2006/documentManagement/types"/>
    <ds:schemaRef ds:uri="http://purl.org/dc/dcmitype/"/>
    <ds:schemaRef ds:uri="http://purl.org/dc/terms/"/>
    <ds:schemaRef ds:uri="4dc5e71a-92c4-4f6d-817f-dfbfbdb6be1d"/>
    <ds:schemaRef ds:uri="http://www.w3.org/XML/1998/namespace"/>
    <ds:schemaRef ds:uri="http://schemas.microsoft.com/office/infopath/2007/PartnerControls"/>
    <ds:schemaRef ds:uri="http://schemas.openxmlformats.org/package/2006/metadata/core-properties"/>
    <ds:schemaRef ds:uri="be3c1013-821e-4e98-bbfa-76f80fde421a"/>
  </ds:schemaRefs>
</ds:datastoreItem>
</file>

<file path=customXml/itemProps3.xml><?xml version="1.0" encoding="utf-8"?>
<ds:datastoreItem xmlns:ds="http://schemas.openxmlformats.org/officeDocument/2006/customXml" ds:itemID="{B132C150-0472-4D37-B0D2-B35DC3215C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DHQP_ATSDR Combined</Template>
  <TotalTime>820</TotalTime>
  <Words>2866</Words>
  <Application>Microsoft Office PowerPoint</Application>
  <PresentationFormat>Widescreen</PresentationFormat>
  <Paragraphs>161</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Courier New</vt:lpstr>
      <vt:lpstr>Myriad Web Pro</vt:lpstr>
      <vt:lpstr>Wingdings</vt:lpstr>
      <vt:lpstr>DHQP_ATSDR Combined</vt:lpstr>
      <vt:lpstr>Prevención y control de infecciones: enfermedad por el virus de Marburgo (EVM)  Facilitar la higiene de las manos</vt:lpstr>
      <vt:lpstr>Objetivos de aprendizaje</vt:lpstr>
      <vt:lpstr>Definición: higiene de las manos</vt:lpstr>
      <vt:lpstr>Definición: estación de higiene de las manos</vt:lpstr>
      <vt:lpstr>La higiene de las manos en su centro médico</vt:lpstr>
      <vt:lpstr>¿Por qué la higiene de las manos?</vt:lpstr>
      <vt:lpstr>Opciones de higiene de las manos</vt:lpstr>
      <vt:lpstr>Uso de desinfectante de manos a base de alcohol</vt:lpstr>
      <vt:lpstr>Uso de agua y jabón para la higiene de las manos</vt:lpstr>
      <vt:lpstr>Uso de cloro para la higiene de las manos</vt:lpstr>
      <vt:lpstr>Consideraciones sobre el agua y jabón y el cloro</vt:lpstr>
      <vt:lpstr>Ubicación de las estaciones de higiene de las manos</vt:lpstr>
      <vt:lpstr>Reflexión</vt:lpstr>
      <vt:lpstr>Conclusiones clave</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IPC for Ebola:  Facilitating Hand Hygiene</dc:title>
  <dc:creator>Marilyn Ponder</dc:creator>
  <cp:lastModifiedBy>Ponder, Marilyn (CDC/NCEZID/DHQP/OD) (CTR)</cp:lastModifiedBy>
  <cp:revision>27</cp:revision>
  <dcterms:created xsi:type="dcterms:W3CDTF">2023-02-08T17:40:45Z</dcterms:created>
  <dcterms:modified xsi:type="dcterms:W3CDTF">2023-11-22T15:27:17Z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2023-02-08T20:59:15Z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97246d50-e50d-4b8b-bd61-aee067ad382e</vt:lpwstr>
  </property>
  <property fmtid="{D5CDD505-2E9C-101B-9397-08002B2CF9AE}" pid="8" name="MSIP_Label_7b94a7b8-f06c-4dfe-bdcc-9b548fd58c31_ContentBits">
    <vt:lpwstr>0</vt:lpwstr>
  </property>
  <property fmtid="{D5CDD505-2E9C-101B-9397-08002B2CF9AE}" pid="9" name="ContentTypeId">
    <vt:lpwstr>0x010100887F5FF27D5830488CADF2E081BCCF5A</vt:lpwstr>
  </property>
  <property fmtid="{D5CDD505-2E9C-101B-9397-08002B2CF9AE}" pid="10" name="MediaServiceImageTags">
    <vt:lpwstr/>
  </property>
</Properties>
</file>