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6"/>
  </p:notesMasterIdLst>
  <p:sldIdLst>
    <p:sldId id="301" r:id="rId5"/>
    <p:sldId id="322" r:id="rId6"/>
    <p:sldId id="386" r:id="rId7"/>
    <p:sldId id="392" r:id="rId8"/>
    <p:sldId id="393" r:id="rId9"/>
    <p:sldId id="584" r:id="rId10"/>
    <p:sldId id="570" r:id="rId11"/>
    <p:sldId id="472" r:id="rId12"/>
    <p:sldId id="597" r:id="rId13"/>
    <p:sldId id="595" r:id="rId14"/>
    <p:sldId id="589" r:id="rId15"/>
    <p:sldId id="394" r:id="rId16"/>
    <p:sldId id="598" r:id="rId17"/>
    <p:sldId id="563" r:id="rId18"/>
    <p:sldId id="599" r:id="rId19"/>
    <p:sldId id="411" r:id="rId20"/>
    <p:sldId id="402" r:id="rId21"/>
    <p:sldId id="409" r:id="rId22"/>
    <p:sldId id="600" r:id="rId23"/>
    <p:sldId id="601" r:id="rId24"/>
    <p:sldId id="321"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 userId="S::ufb4@cdc.gov::2c537b9a-60b3-485c-9f17-85823e539c69" providerId="AD"/>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UW4" initials="W" lastIdx="29" clrIdx="0">
    <p:extLst>
      <p:ext uri="{19B8F6BF-5375-455C-9EA6-DF929625EA0E}">
        <p15:presenceInfo xmlns:p15="http://schemas.microsoft.com/office/powerpoint/2012/main" userId="WUW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BA837-8987-4AFD-AC04-A29002ACDCFA}" v="4" dt="2023-11-22T15:44:52.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3BCBA837-8987-4AFD-AC04-A29002ACDCFA}"/>
    <pc:docChg chg="custSel modSld">
      <pc:chgData name="Ponder, Marilyn (CDC/NCEZID/DHQP/OD) (CTR)" userId="3999cd6a-e61a-4ada-a4ca-391c3b117a90" providerId="ADAL" clId="{3BCBA837-8987-4AFD-AC04-A29002ACDCFA}" dt="2023-11-22T15:44:52.569" v="12"/>
      <pc:docMkLst>
        <pc:docMk/>
      </pc:docMkLst>
      <pc:sldChg chg="modSp mod">
        <pc:chgData name="Ponder, Marilyn (CDC/NCEZID/DHQP/OD) (CTR)" userId="3999cd6a-e61a-4ada-a4ca-391c3b117a90" providerId="ADAL" clId="{3BCBA837-8987-4AFD-AC04-A29002ACDCFA}" dt="2023-11-22T15:02:40.933" v="1" actId="962"/>
        <pc:sldMkLst>
          <pc:docMk/>
          <pc:sldMk cId="2017858724" sldId="301"/>
        </pc:sldMkLst>
        <pc:spChg chg="mod">
          <ac:chgData name="Ponder, Marilyn (CDC/NCEZID/DHQP/OD) (CTR)" userId="3999cd6a-e61a-4ada-a4ca-391c3b117a90" providerId="ADAL" clId="{3BCBA837-8987-4AFD-AC04-A29002ACDCFA}" dt="2023-11-22T15:02:34.899" v="0" actId="962"/>
          <ac:spMkLst>
            <pc:docMk/>
            <pc:sldMk cId="2017858724" sldId="301"/>
            <ac:spMk id="10" creationId="{24A88707-7AF1-4C12-97F3-AEC6F0223B3A}"/>
          </ac:spMkLst>
        </pc:spChg>
        <pc:cxnChg chg="mod">
          <ac:chgData name="Ponder, Marilyn (CDC/NCEZID/DHQP/OD) (CTR)" userId="3999cd6a-e61a-4ada-a4ca-391c3b117a90" providerId="ADAL" clId="{3BCBA837-8987-4AFD-AC04-A29002ACDCFA}" dt="2023-11-22T15:02:40.933" v="1" actId="962"/>
          <ac:cxnSpMkLst>
            <pc:docMk/>
            <pc:sldMk cId="2017858724" sldId="301"/>
            <ac:cxnSpMk id="6" creationId="{F6D66A30-6E10-A308-94CB-B05F9F99D4DD}"/>
          </ac:cxnSpMkLst>
        </pc:cxnChg>
      </pc:sldChg>
      <pc:sldChg chg="modSp mod">
        <pc:chgData name="Ponder, Marilyn (CDC/NCEZID/DHQP/OD) (CTR)" userId="3999cd6a-e61a-4ada-a4ca-391c3b117a90" providerId="ADAL" clId="{3BCBA837-8987-4AFD-AC04-A29002ACDCFA}" dt="2023-11-22T15:04:07.494" v="9" actId="33553"/>
        <pc:sldMkLst>
          <pc:docMk/>
          <pc:sldMk cId="3711193582" sldId="321"/>
        </pc:sldMkLst>
        <pc:spChg chg="mod">
          <ac:chgData name="Ponder, Marilyn (CDC/NCEZID/DHQP/OD) (CTR)" userId="3999cd6a-e61a-4ada-a4ca-391c3b117a90" providerId="ADAL" clId="{3BCBA837-8987-4AFD-AC04-A29002ACDCFA}" dt="2023-11-22T15:04:07.494" v="9" actId="33553"/>
          <ac:spMkLst>
            <pc:docMk/>
            <pc:sldMk cId="3711193582" sldId="321"/>
            <ac:spMk id="3" creationId="{055844CC-E662-4B92-C269-EFAB441B4A19}"/>
          </ac:spMkLst>
        </pc:spChg>
      </pc:sldChg>
      <pc:sldChg chg="modSp mod">
        <pc:chgData name="Ponder, Marilyn (CDC/NCEZID/DHQP/OD) (CTR)" userId="3999cd6a-e61a-4ada-a4ca-391c3b117a90" providerId="ADAL" clId="{3BCBA837-8987-4AFD-AC04-A29002ACDCFA}" dt="2023-11-22T15:03:57.009" v="8" actId="962"/>
        <pc:sldMkLst>
          <pc:docMk/>
          <pc:sldMk cId="3182892917" sldId="472"/>
        </pc:sldMkLst>
        <pc:grpChg chg="mod">
          <ac:chgData name="Ponder, Marilyn (CDC/NCEZID/DHQP/OD) (CTR)" userId="3999cd6a-e61a-4ada-a4ca-391c3b117a90" providerId="ADAL" clId="{3BCBA837-8987-4AFD-AC04-A29002ACDCFA}" dt="2023-11-22T15:03:49.005" v="6" actId="962"/>
          <ac:grpSpMkLst>
            <pc:docMk/>
            <pc:sldMk cId="3182892917" sldId="472"/>
            <ac:grpSpMk id="14" creationId="{D9277709-0900-7406-D3CF-F86FC2689ED1}"/>
          </ac:grpSpMkLst>
        </pc:grpChg>
        <pc:grpChg chg="mod">
          <ac:chgData name="Ponder, Marilyn (CDC/NCEZID/DHQP/OD) (CTR)" userId="3999cd6a-e61a-4ada-a4ca-391c3b117a90" providerId="ADAL" clId="{3BCBA837-8987-4AFD-AC04-A29002ACDCFA}" dt="2023-11-22T15:03:51.423" v="7" actId="962"/>
          <ac:grpSpMkLst>
            <pc:docMk/>
            <pc:sldMk cId="3182892917" sldId="472"/>
            <ac:grpSpMk id="17" creationId="{5782962A-F578-BBC0-D9D3-02237644A340}"/>
          </ac:grpSpMkLst>
        </pc:grpChg>
        <pc:grpChg chg="mod">
          <ac:chgData name="Ponder, Marilyn (CDC/NCEZID/DHQP/OD) (CTR)" userId="3999cd6a-e61a-4ada-a4ca-391c3b117a90" providerId="ADAL" clId="{3BCBA837-8987-4AFD-AC04-A29002ACDCFA}" dt="2023-11-22T15:03:57.009" v="8" actId="962"/>
          <ac:grpSpMkLst>
            <pc:docMk/>
            <pc:sldMk cId="3182892917" sldId="472"/>
            <ac:grpSpMk id="20" creationId="{F9347092-C409-2F15-4ACD-60D0B1689C23}"/>
          </ac:grpSpMkLst>
        </pc:grpChg>
        <pc:grpChg chg="mod">
          <ac:chgData name="Ponder, Marilyn (CDC/NCEZID/DHQP/OD) (CTR)" userId="3999cd6a-e61a-4ada-a4ca-391c3b117a90" providerId="ADAL" clId="{3BCBA837-8987-4AFD-AC04-A29002ACDCFA}" dt="2023-11-22T15:03:46.580" v="5" actId="962"/>
          <ac:grpSpMkLst>
            <pc:docMk/>
            <pc:sldMk cId="3182892917" sldId="472"/>
            <ac:grpSpMk id="29" creationId="{5DA31219-2AED-C252-3BA8-98AB397DAE45}"/>
          </ac:grpSpMkLst>
        </pc:grpChg>
      </pc:sldChg>
      <pc:sldChg chg="delSp modSp mod">
        <pc:chgData name="Ponder, Marilyn (CDC/NCEZID/DHQP/OD) (CTR)" userId="3999cd6a-e61a-4ada-a4ca-391c3b117a90" providerId="ADAL" clId="{3BCBA837-8987-4AFD-AC04-A29002ACDCFA}" dt="2023-11-22T15:02:45.616" v="3" actId="478"/>
        <pc:sldMkLst>
          <pc:docMk/>
          <pc:sldMk cId="1886581146" sldId="570"/>
        </pc:sldMkLst>
        <pc:spChg chg="del mod">
          <ac:chgData name="Ponder, Marilyn (CDC/NCEZID/DHQP/OD) (CTR)" userId="3999cd6a-e61a-4ada-a4ca-391c3b117a90" providerId="ADAL" clId="{3BCBA837-8987-4AFD-AC04-A29002ACDCFA}" dt="2023-11-22T15:02:45.616" v="3" actId="478"/>
          <ac:spMkLst>
            <pc:docMk/>
            <pc:sldMk cId="1886581146" sldId="570"/>
            <ac:spMk id="5" creationId="{9747E300-8B85-43B8-8237-F0D7F15BCC92}"/>
          </ac:spMkLst>
        </pc:spChg>
      </pc:sldChg>
      <pc:sldChg chg="modSp mod">
        <pc:chgData name="Ponder, Marilyn (CDC/NCEZID/DHQP/OD) (CTR)" userId="3999cd6a-e61a-4ada-a4ca-391c3b117a90" providerId="ADAL" clId="{3BCBA837-8987-4AFD-AC04-A29002ACDCFA}" dt="2023-11-22T15:44:52.569" v="12"/>
        <pc:sldMkLst>
          <pc:docMk/>
          <pc:sldMk cId="1356728513" sldId="589"/>
        </pc:sldMkLst>
        <pc:spChg chg="ord">
          <ac:chgData name="Ponder, Marilyn (CDC/NCEZID/DHQP/OD) (CTR)" userId="3999cd6a-e61a-4ada-a4ca-391c3b117a90" providerId="ADAL" clId="{3BCBA837-8987-4AFD-AC04-A29002ACDCFA}" dt="2023-11-22T15:44:42.257" v="10"/>
          <ac:spMkLst>
            <pc:docMk/>
            <pc:sldMk cId="1356728513" sldId="589"/>
            <ac:spMk id="2" creationId="{79327EB1-E9B6-4C6C-B8FE-8527456A0FD8}"/>
          </ac:spMkLst>
        </pc:spChg>
        <pc:picChg chg="ord">
          <ac:chgData name="Ponder, Marilyn (CDC/NCEZID/DHQP/OD) (CTR)" userId="3999cd6a-e61a-4ada-a4ca-391c3b117a90" providerId="ADAL" clId="{3BCBA837-8987-4AFD-AC04-A29002ACDCFA}" dt="2023-11-22T15:44:52.569" v="12"/>
          <ac:picMkLst>
            <pc:docMk/>
            <pc:sldMk cId="1356728513" sldId="589"/>
            <ac:picMk id="9" creationId="{8749E5F0-F5DD-85CC-F0DC-E18AA6E4E30E}"/>
          </ac:picMkLst>
        </pc:picChg>
      </pc:sldChg>
      <pc:sldChg chg="delSp mod">
        <pc:chgData name="Ponder, Marilyn (CDC/NCEZID/DHQP/OD) (CTR)" userId="3999cd6a-e61a-4ada-a4ca-391c3b117a90" providerId="ADAL" clId="{3BCBA837-8987-4AFD-AC04-A29002ACDCFA}" dt="2023-11-22T15:03:18.761" v="4" actId="478"/>
        <pc:sldMkLst>
          <pc:docMk/>
          <pc:sldMk cId="3778335446" sldId="598"/>
        </pc:sldMkLst>
        <pc:spChg chg="del">
          <ac:chgData name="Ponder, Marilyn (CDC/NCEZID/DHQP/OD) (CTR)" userId="3999cd6a-e61a-4ada-a4ca-391c3b117a90" providerId="ADAL" clId="{3BCBA837-8987-4AFD-AC04-A29002ACDCFA}" dt="2023-11-22T15:03:18.761" v="4" actId="478"/>
          <ac:spMkLst>
            <pc:docMk/>
            <pc:sldMk cId="3778335446" sldId="598"/>
            <ac:spMk id="5" creationId="{9747E300-8B85-43B8-8237-F0D7F15BCC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1E76D-9A3D-4380-86B9-CAA2749AE919}"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EAB65-906F-4FA9-BB19-1D451DF49716}" type="slidenum">
              <a:rPr lang="en-US" smtClean="0"/>
              <a:t>‹#›</a:t>
            </a:fld>
            <a:endParaRPr lang="en-US"/>
          </a:p>
        </p:txBody>
      </p:sp>
    </p:spTree>
    <p:extLst>
      <p:ext uri="{BB962C8B-B14F-4D97-AF65-F5344CB8AC3E}">
        <p14:creationId xmlns:p14="http://schemas.microsoft.com/office/powerpoint/2010/main" val="33776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publications/i/item/978924154972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Audiencia destinataria: Esta presentación se dirige a </a:t>
            </a:r>
            <a:r>
              <a:rPr lang="es-ES" sz="1200" b="1" i="1">
                <a:solidFill>
                  <a:schemeClr val="tx1"/>
                </a:solidFill>
                <a:latin typeface="+mn-lt"/>
                <a:ea typeface="+mn-ea"/>
                <a:cs typeface="+mn-cs"/>
              </a:rPr>
              <a:t>los trabajadores de la salud y el personal administrativo de los centros médicos</a:t>
            </a:r>
            <a:r>
              <a:rPr lang="es-ES" sz="1200" i="1">
                <a:solidFill>
                  <a:schemeClr val="tx1"/>
                </a:solidFill>
                <a:latin typeface="+mn-lt"/>
                <a:ea typeface="+mn-ea"/>
                <a:cs typeface="+mn-cs"/>
              </a:rPr>
              <a:t>.  Este conjunto de diapositivas se enfoca en los conceptos básicos relacionados con el equipo de protección personal (EPP): qué es el EPP, por qué es necesario y cuándo se debe usarlo en el contexto de un brote de la enfermedad por el virus de Marburgo. También se abordan algunas de las cosas importantes que se deben hacer y que no se deben hacer para un uso seguro y correcto del EPP. Hay otra presentación que viene después de esta, que se enfoca en los detalles de cómo ponerse y quitarse el EPP.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1">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a:solidFill>
                  <a:schemeClr val="tx1"/>
                </a:solidFill>
                <a:latin typeface="+mn-lt"/>
                <a:ea typeface="+mn-ea"/>
                <a:cs typeface="+mn-cs"/>
              </a:rPr>
              <a:t>Cantidad de tiempo estimado con participación de la audiencia</a:t>
            </a:r>
            <a:r>
              <a:rPr lang="es-ES" sz="1200">
                <a:solidFill>
                  <a:schemeClr val="tx1"/>
                </a:solidFill>
                <a:latin typeface="+mn-lt"/>
                <a:ea typeface="+mn-ea"/>
                <a:cs typeface="+mn-cs"/>
              </a:rPr>
              <a:t>:</a:t>
            </a:r>
            <a:r>
              <a:rPr lang="es-ES" sz="1200" i="1">
                <a:solidFill>
                  <a:schemeClr val="tx1"/>
                </a:solidFill>
                <a:latin typeface="+mn-lt"/>
                <a:ea typeface="+mn-ea"/>
                <a:cs typeface="+mn-cs"/>
              </a:rPr>
              <a:t> aproximadamente 25-30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a:solidFill>
                <a:schemeClr val="tx1"/>
              </a:solidFill>
              <a:latin typeface="+mn-lt"/>
              <a:ea typeface="+mn-ea"/>
              <a:cs typeface="+mn-cs"/>
            </a:endParaRPr>
          </a:p>
          <a:p>
            <a:endParaRPr lang="en-US" sz="1200" kern="1200">
              <a:solidFill>
                <a:schemeClr val="tx1"/>
              </a:solidFill>
              <a:effectLst/>
              <a:latin typeface="+mn-lt"/>
              <a:ea typeface="+mn-ea"/>
              <a:cs typeface="+mn-cs"/>
            </a:endParaRPr>
          </a:p>
          <a:p>
            <a:r>
              <a:rPr lang="es-ES" sz="1200" i="1">
                <a:solidFill>
                  <a:schemeClr val="tx1"/>
                </a:solidFill>
                <a:latin typeface="+mn-lt"/>
                <a:ea typeface="+mn-ea"/>
                <a:cs typeface="+mn-cs"/>
              </a:rPr>
              <a:t>Guion:</a:t>
            </a:r>
          </a:p>
          <a:p>
            <a:r>
              <a:rPr lang="es-ES" sz="1200">
                <a:solidFill>
                  <a:schemeClr val="tx1"/>
                </a:solidFill>
                <a:latin typeface="+mn-lt"/>
                <a:ea typeface="+mn-ea"/>
                <a:cs typeface="+mn-cs"/>
              </a:rPr>
              <a:t>¡Bienvenidos! Hoy nos enfocaremos en los conceptos básicos relacionados con el equipo de protección personal, a menudo llamado EPP, en el contexto de un brote de la enfermedad por el virus de Marburgo. Esta es la primera de dos sesiones sobre cómo usar el EPP. En esta sesión hablaremos sobre qué es el EPP, por qué es necesario y cuándo se debe usarlo. En la próxima sesión se hablará en más detalle sobre cómo ponerse y quitarse el EPP de forma correcta y segura. </a:t>
            </a:r>
          </a:p>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marR="0" lvl="0" indent="-342265"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Calibri"/>
                <a:cs typeface="Calibri"/>
              </a:rPr>
              <a:t>Guion</a:t>
            </a:r>
            <a:r>
              <a:rPr lang="es-ES" sz="1200">
                <a:solidFill>
                  <a:schemeClr val="tx1"/>
                </a:solidFill>
                <a:latin typeface="Calibri"/>
                <a:cs typeface="Calibri"/>
              </a:rPr>
              <a:t>:</a:t>
            </a: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s-ES" sz="1200">
                <a:solidFill>
                  <a:schemeClr val="tx1"/>
                </a:solidFill>
                <a:latin typeface="Calibri"/>
                <a:cs typeface="Calibri"/>
              </a:rPr>
              <a:t>No siempre es posible identificar claramente a los pacientes con la enfermedad por el virus de Marburgo, ya que los primeros síntomas no son específicos.</a:t>
            </a: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s-ES" sz="1200">
                <a:solidFill>
                  <a:schemeClr val="tx1"/>
                </a:solidFill>
                <a:latin typeface="Calibri"/>
                <a:cs typeface="Calibri"/>
              </a:rPr>
              <a:t>Por lo tanto, cuando estén atendiendo a pacientes durante un brote de la enfermedad por el virus de Marburgo, deben tomar</a:t>
            </a:r>
            <a:r>
              <a:rPr lang="es-ES" sz="1200" b="1">
                <a:solidFill>
                  <a:schemeClr val="tx1"/>
                </a:solidFill>
                <a:latin typeface="Calibri"/>
                <a:cs typeface="Calibri"/>
              </a:rPr>
              <a:t> precauciones estándar de prevención y control de infecciones para cualquier tipo de cuidado o actividad que podría permitir la exposición a sangre u otros líquidos corporales.</a:t>
            </a:r>
            <a:r>
              <a:rPr lang="es-ES" sz="1200" b="0">
                <a:solidFill>
                  <a:schemeClr val="tx1"/>
                </a:solidFill>
                <a:latin typeface="Calibri"/>
                <a:cs typeface="Calibri"/>
              </a:rPr>
              <a:t> </a:t>
            </a:r>
          </a:p>
          <a:p>
            <a:pPr marL="342265" marR="0" lvl="0" indent="-342265"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Calibri"/>
              <a:cs typeface="Calibri"/>
            </a:endParaRP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s-ES" sz="1200" b="0">
                <a:solidFill>
                  <a:schemeClr val="tx1"/>
                </a:solidFill>
                <a:latin typeface="Calibri"/>
                <a:cs typeface="Calibri"/>
              </a:rPr>
              <a:t>Noten que si van a tocar al paciente, deben considerar el uso de guantes como parte del EPP necesario. </a:t>
            </a:r>
            <a:r>
              <a:rPr lang="es-ES"/>
              <a:t>Por ejemplo, si van a tocar a un paciente durante las actividades de cuidado, deben pensar sobre el riesgo de tocar sudor infeccioso al examinarlo.</a:t>
            </a:r>
            <a:r>
              <a:rPr lang="es-ES" sz="1800">
                <a:latin typeface="Segoe UI" panose="020B0502040204020203" pitchFamily="34" charset="0"/>
              </a:rPr>
              <a:t> Deberían ponerse guantes y asegurarse de higienizarse las manos cuando se los quiten.</a:t>
            </a:r>
          </a:p>
          <a:p>
            <a:pPr marL="342265" indent="-342265"/>
            <a:endParaRPr lang="en-US" sz="1200">
              <a:solidFill>
                <a:schemeClr val="tx1"/>
              </a:solidFill>
              <a:cs typeface="Calibri" panose="020F0502020204030204" pitchFamily="34" charset="0"/>
            </a:endParaRPr>
          </a:p>
        </p:txBody>
      </p:sp>
      <p:sp>
        <p:nvSpPr>
          <p:cNvPr id="4" name="Slide Number Placeholder 3"/>
          <p:cNvSpPr>
            <a:spLocks noGrp="1"/>
          </p:cNvSpPr>
          <p:nvPr>
            <p:ph type="sldNum" sz="quarter" idx="5"/>
          </p:nvPr>
        </p:nvSpPr>
        <p:spPr/>
        <p:txBody>
          <a:bodyPr/>
          <a:lstStyle/>
          <a:p>
            <a:fld id="{8E9EAB65-906F-4FA9-BB19-1D451DF49716}" type="slidenum">
              <a:rPr lang="en-US" smtClean="0"/>
              <a:t>10</a:t>
            </a:fld>
            <a:endParaRPr lang="en-US"/>
          </a:p>
        </p:txBody>
      </p:sp>
    </p:spTree>
    <p:extLst>
      <p:ext uri="{BB962C8B-B14F-4D97-AF65-F5344CB8AC3E}">
        <p14:creationId xmlns:p14="http://schemas.microsoft.com/office/powerpoint/2010/main" val="345199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i="1">
                <a:solidFill>
                  <a:schemeClr val="tx1"/>
                </a:solidFill>
                <a:latin typeface="Calibri"/>
                <a:cs typeface="Calibri"/>
              </a:rPr>
              <a:t>Guion</a:t>
            </a:r>
            <a:r>
              <a:rPr lang="es-ES">
                <a:solidFill>
                  <a:schemeClr val="tx1"/>
                </a:solidFill>
                <a:latin typeface="Calibri"/>
                <a:cs typeface="Calibri"/>
              </a:rPr>
              <a:t>:</a:t>
            </a:r>
          </a:p>
          <a:p>
            <a:pPr marL="0" indent="0">
              <a:buNone/>
            </a:pPr>
            <a:r>
              <a:rPr lang="es-ES">
                <a:solidFill>
                  <a:schemeClr val="tx1"/>
                </a:solidFill>
                <a:latin typeface="Calibri"/>
                <a:cs typeface="Calibri"/>
              </a:rPr>
              <a:t>Si recuerdan la sesión sobre las evaluaciones para detectar la enfermedad por el virus de Marburgo, la evaluación, preferiblemente, debe ser una </a:t>
            </a:r>
            <a:r>
              <a:rPr lang="es-ES" b="1">
                <a:solidFill>
                  <a:schemeClr val="tx1"/>
                </a:solidFill>
                <a:latin typeface="Calibri"/>
                <a:cs typeface="Calibri"/>
              </a:rPr>
              <a:t>actividad sin contacto. </a:t>
            </a:r>
            <a:r>
              <a:rPr lang="es-ES">
                <a:solidFill>
                  <a:schemeClr val="tx1"/>
                </a:solidFill>
                <a:latin typeface="Calibri"/>
                <a:cs typeface="Calibri"/>
              </a:rPr>
              <a:t>Incluye hacer preguntas sobre los síntomas y contactos y un chequeo de temperatura, sin hacer contacto, con un termómetro infrarrojo. Lo ideal es que, si están evaluando a las personas que entren al centro médico, puedan mantener al menos 1 metro de distancia (</a:t>
            </a:r>
            <a:r>
              <a:rPr lang="en-US" b="0" i="0" err="1">
                <a:solidFill>
                  <a:srgbClr val="000000"/>
                </a:solidFill>
                <a:effectLst/>
                <a:latin typeface="WR_Korean"/>
              </a:rPr>
              <a:t>más</a:t>
            </a:r>
            <a:r>
              <a:rPr lang="es-ES">
                <a:solidFill>
                  <a:schemeClr val="tx1"/>
                </a:solidFill>
                <a:latin typeface="Calibri"/>
                <a:cs typeface="Calibri"/>
              </a:rPr>
              <a:t> o menos un brazo de distancia) de ellas y puedan evitar la interacción directa cara a cara con ellas; lo pueden hacer colocando las sillas en un ángulo para no estar directamente frente a frente o poniendo una barrera física como plexiglás.</a:t>
            </a:r>
          </a:p>
          <a:p>
            <a:pPr marL="0" indent="0">
              <a:buNone/>
            </a:pPr>
            <a:endParaRPr lang="en-US">
              <a:solidFill>
                <a:schemeClr val="tx1"/>
              </a:solidFill>
              <a:latin typeface="Calibri"/>
              <a:cs typeface="Calibri"/>
            </a:endParaRPr>
          </a:p>
          <a:p>
            <a:pPr marL="0" indent="0">
              <a:buNone/>
            </a:pPr>
            <a:r>
              <a:rPr lang="es-ES">
                <a:solidFill>
                  <a:schemeClr val="tx1"/>
                </a:solidFill>
                <a:latin typeface="Calibri"/>
                <a:cs typeface="Calibri"/>
              </a:rPr>
              <a:t>Si pueden mantener la distancia y evitar la interacción cara a cara, entonces no necesitan usar EPP y, si no lo necesitan, no deberían usarlo. Usar EPP extra en situaciones en las que no se necesita introduce un riesgo. Por ejemplo, usar guantes durante todo un turno mientras se tocan los teléfonos y otros objetos, aumenta el riesgo en lugar de reducirlo.</a:t>
            </a:r>
          </a:p>
          <a:p>
            <a:pPr marL="0" indent="0">
              <a:buNone/>
            </a:pPr>
            <a:endParaRPr lang="en-US">
              <a:solidFill>
                <a:schemeClr val="tx1"/>
              </a:solidFill>
              <a:latin typeface="Calibri"/>
              <a:cs typeface="Calibri"/>
            </a:endParaRPr>
          </a:p>
          <a:p>
            <a:pPr marL="0" indent="0">
              <a:buNone/>
            </a:pPr>
            <a:r>
              <a:rPr lang="es-ES">
                <a:solidFill>
                  <a:schemeClr val="tx1"/>
                </a:solidFill>
                <a:latin typeface="Calibri"/>
                <a:cs typeface="Calibri"/>
              </a:rPr>
              <a:t>Si no pueden mantener la distancia necesaria durante las evaluaciones o no pueden evitar la interacción cara a cara, necesitarán usar EPP contra la enfermedad por el virus de Marburgo. Esto incluye protección para los ojos, la nariz y la boca; pueden usar gafas protectoras y una mascarilla o un protector facial y una mascarilla. Un solo par de guantes se necesita para proteger las manos, y tanto una bata o un overol se debe usar para proteger el cuerpo. La persona que se ve en la imagen está usando el EPP adecuado para hacer las evaluaciones.</a:t>
            </a:r>
          </a:p>
          <a:p>
            <a:pPr marL="0" indent="0">
              <a:buNone/>
            </a:pPr>
            <a:endParaRPr lang="en-US">
              <a:solidFill>
                <a:schemeClr val="tx1"/>
              </a:solidFill>
              <a:latin typeface="Calibri"/>
              <a:cs typeface="Calibri"/>
            </a:endParaRPr>
          </a:p>
          <a:p>
            <a:pPr marL="0" indent="0">
              <a:buNone/>
            </a:pPr>
            <a:r>
              <a:rPr lang="es-ES">
                <a:solidFill>
                  <a:schemeClr val="tx1"/>
                </a:solidFill>
                <a:latin typeface="Calibri"/>
                <a:cs typeface="Calibri"/>
              </a:rPr>
              <a:t>Si usan EPP durante las evaluaciones, deben </a:t>
            </a:r>
            <a:r>
              <a:rPr lang="es-ES" b="1">
                <a:solidFill>
                  <a:schemeClr val="accent1">
                    <a:lumMod val="75000"/>
                  </a:schemeClr>
                </a:solidFill>
                <a:latin typeface="Calibri"/>
                <a:cs typeface="Calibri"/>
              </a:rPr>
              <a:t>quitárselo después </a:t>
            </a:r>
            <a:r>
              <a:rPr lang="es-ES">
                <a:solidFill>
                  <a:schemeClr val="tx1"/>
                </a:solidFill>
                <a:latin typeface="Calibri"/>
                <a:cs typeface="Calibri"/>
              </a:rPr>
              <a:t>de evaluar a cada persona y deben higienizarse las manos.</a:t>
            </a:r>
          </a:p>
          <a:p>
            <a:pPr marL="0" indent="0">
              <a:buNone/>
            </a:pPr>
            <a:endParaRPr lang="en-US">
              <a:solidFill>
                <a:schemeClr val="tx1"/>
              </a:solidFill>
              <a:latin typeface="Calibri"/>
              <a:cs typeface="Calibri"/>
            </a:endParaRPr>
          </a:p>
        </p:txBody>
      </p:sp>
      <p:sp>
        <p:nvSpPr>
          <p:cNvPr id="4" name="Slide Number Placeholder 3"/>
          <p:cNvSpPr>
            <a:spLocks noGrp="1"/>
          </p:cNvSpPr>
          <p:nvPr>
            <p:ph type="sldNum" sz="quarter" idx="5"/>
          </p:nvPr>
        </p:nvSpPr>
        <p:spPr/>
        <p:txBody>
          <a:bodyPr/>
          <a:lstStyle/>
          <a:p>
            <a:fld id="{8E9EAB65-906F-4FA9-BB19-1D451DF49716}" type="slidenum">
              <a:rPr lang="en-US" smtClean="0"/>
              <a:t>11</a:t>
            </a:fld>
            <a:endParaRPr lang="en-US"/>
          </a:p>
        </p:txBody>
      </p:sp>
    </p:spTree>
    <p:extLst>
      <p:ext uri="{BB962C8B-B14F-4D97-AF65-F5344CB8AC3E}">
        <p14:creationId xmlns:p14="http://schemas.microsoft.com/office/powerpoint/2010/main" val="53656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Cuando atiendan a pacientes en quienes se sospeche o esté confirmado que tengan la enfermedad por el virus de Marburgo, deben usar EPP como parte de las precauciones que se toman para evitar la transmisión. También deben usar EPP cuando hagan la limpieza y desinfección del entorno. El EPP para estas dos situaciones es similar, y pueden ver que la persona en la imagen tiene el EPP adecuado para estas situaciones.</a:t>
            </a:r>
          </a:p>
          <a:p>
            <a:endParaRPr lang="en-US"/>
          </a:p>
          <a:p>
            <a:r>
              <a:rPr lang="es-ES"/>
              <a:t>Para protegerse, deben tener una capa doble de guantes, una capa interior y una exterior. El par interior de guantes se usa debajo de los puños de la bata y el par exterior se usa encima de los puños. El par interior tiene la finalidad de que, si el par exterior se contamina, ustedes puedan quitárselo y reemplazarlo mientras siguen teniendo protección. El par interior también es útil mientras se estén quitando el EPP, para que una vez que se hayan quitado el par exterior y otros artículos del EPP, todavía tengan la protección que brinda ese par interior de guantes.</a:t>
            </a:r>
          </a:p>
          <a:p>
            <a:endParaRPr lang="en-US"/>
          </a:p>
          <a:p>
            <a:r>
              <a:rPr lang="es-ES"/>
              <a:t>Es probable que la capa exterior de guantes sea diferente, según cuál sea su tarea.  Podrían ponerse un segundo par de guantes quirúrgicos si van a brindar atención a los pacientes. Si están limpiando, necesitan un par exterior de guantes que sean gruesos y de goma para protegerse de los productos químicos que se usan para limpiar y desinfectar.</a:t>
            </a:r>
          </a:p>
          <a:p>
            <a:endParaRPr lang="en-US"/>
          </a:p>
          <a:p>
            <a:r>
              <a:rPr lang="es-ES"/>
              <a:t>Además de guantes también deben usar una bata o un overol y un delantal para protegerse el cuerpo. El delantal que se usa encima es una capa extra para prevenir la exposición a los líquidos.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Deben usar un protector para la cabeza u otro tipo de protección para la cabeza y el cuello, y botas impermeables u otro tipo de cobertura para el calzado, que puedan quitarse.</a:t>
            </a:r>
          </a:p>
          <a:p>
            <a:r>
              <a:rPr lang="es-ES"/>
              <a:t>Para proteger las membranas mucosas (en los ojos, la nariz y la boca) deben usar una mascarilla y un protector facial o una mascarilla con gafas protectoras. Si notan que su mascarilla </a:t>
            </a:r>
            <a:r>
              <a:rPr lang="es-ES" b="1"/>
              <a:t>se arruga y se cae </a:t>
            </a:r>
            <a:r>
              <a:rPr lang="es-ES"/>
              <a:t>al quedar empapada con sudor, pueden usar un respirador en lugar de una mascarilla. La estructura del respirador prevendrá este problema y también brindará la protección adecuada.</a:t>
            </a:r>
          </a:p>
          <a:p>
            <a:endParaRPr lang="en-US"/>
          </a:p>
          <a:p>
            <a:r>
              <a:rPr lang="es-ES"/>
              <a:t>En la próxima sesión hablaremos en más detalle acerca de cómo ponerse y quitarse el EPP.</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chemeClr val="accent4">
                    <a:lumMod val="50000"/>
                  </a:schemeClr>
                </a:solidFill>
                <a:latin typeface="Calibri" panose="020F0502020204030204" pitchFamily="34" charset="0"/>
                <a:cs typeface="Calibri" panose="020F0502020204030204" pitchFamily="34" charset="0"/>
                <a:hlinkClick r:id="rId3"/>
              </a:rPr>
              <a:t>EPP para usar en un brote de enfermedad por </a:t>
            </a:r>
            <a:r>
              <a:rPr lang="es-ES" sz="1200" err="1">
                <a:solidFill>
                  <a:schemeClr val="accent4">
                    <a:lumMod val="50000"/>
                  </a:schemeClr>
                </a:solidFill>
                <a:latin typeface="Calibri" panose="020F0502020204030204" pitchFamily="34" charset="0"/>
                <a:cs typeface="Calibri" panose="020F0502020204030204" pitchFamily="34" charset="0"/>
                <a:hlinkClick r:id="rId3"/>
              </a:rPr>
              <a:t>filovirus</a:t>
            </a:r>
            <a:r>
              <a:rPr lang="es-ES" sz="1200">
                <a:solidFill>
                  <a:schemeClr val="accent4">
                    <a:lumMod val="50000"/>
                  </a:schemeClr>
                </a:solidFill>
                <a:latin typeface="Calibri" panose="020F0502020204030204" pitchFamily="34" charset="0"/>
                <a:cs typeface="Calibri" panose="020F0502020204030204" pitchFamily="34" charset="0"/>
                <a:hlinkClick r:id="rId3"/>
              </a:rPr>
              <a:t> (OMS, 2016)</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71467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i="0"/>
              <a:t>Entonces, ahora que hemos hablado sobre qué es el EPP y cuándo lo necesitan, hablemos sobre cómo usarlo de forma correcta.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89190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s-ES" i="1"/>
              <a:t>Guion</a:t>
            </a:r>
            <a:r>
              <a:rPr lang="es-ES"/>
              <a:t>:</a:t>
            </a:r>
          </a:p>
          <a:p>
            <a:r>
              <a:rPr lang="es-ES"/>
              <a:t>Como hemos mencionado, el EPP ayuda a proteger de las infecciones, pero solo si se lo usa de forma correcta todas las veces.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426098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indent="-342265"/>
            <a:r>
              <a:rPr lang="es-ES" b="0" i="1">
                <a:solidFill>
                  <a:schemeClr val="accent1">
                    <a:lumMod val="75000"/>
                  </a:schemeClr>
                </a:solidFill>
                <a:latin typeface="Calibri"/>
                <a:cs typeface="Calibri"/>
              </a:rPr>
              <a:t>Guion</a:t>
            </a:r>
            <a:r>
              <a:rPr lang="es-ES" b="0">
                <a:solidFill>
                  <a:schemeClr val="accent1">
                    <a:lumMod val="75000"/>
                  </a:schemeClr>
                </a:solidFill>
                <a:latin typeface="Calibri"/>
                <a:cs typeface="Calibri"/>
              </a:rPr>
              <a:t>:</a:t>
            </a:r>
          </a:p>
          <a:p>
            <a:pPr marL="342265" indent="-342265"/>
            <a:r>
              <a:rPr lang="es-ES" b="0">
                <a:solidFill>
                  <a:schemeClr val="accent1">
                    <a:lumMod val="75000"/>
                  </a:schemeClr>
                </a:solidFill>
                <a:latin typeface="Calibri"/>
                <a:cs typeface="Calibri"/>
              </a:rPr>
              <a:t>Entonces, cuando estén usando EPP, deben:</a:t>
            </a:r>
          </a:p>
          <a:p>
            <a:pPr marL="342265" indent="-342265">
              <a:buFontTx/>
              <a:buChar char="-"/>
            </a:pPr>
            <a:r>
              <a:rPr lang="es-ES" b="0">
                <a:solidFill>
                  <a:schemeClr val="accent1">
                    <a:lumMod val="75000"/>
                  </a:schemeClr>
                </a:solidFill>
                <a:latin typeface="Calibri"/>
                <a:cs typeface="Calibri"/>
              </a:rPr>
              <a:t>Cambiárselo si se contamina mucho con sangre u otros líquidos corporales.</a:t>
            </a:r>
          </a:p>
          <a:p>
            <a:pPr marL="342265" indent="-342265">
              <a:buFontTx/>
              <a:buChar char="-"/>
            </a:pPr>
            <a:r>
              <a:rPr lang="es-ES" b="0">
                <a:solidFill>
                  <a:schemeClr val="accent1">
                    <a:lumMod val="75000"/>
                  </a:schemeClr>
                </a:solidFill>
                <a:latin typeface="Calibri"/>
                <a:cs typeface="Calibri"/>
              </a:rPr>
              <a:t>Y cambiárselo si se daña como, por ejemplo, con rasgaduras en los guantes o la bata. Si los líquidos corporales pueden penetrar el EPP, entonces no los está protegiendo.</a:t>
            </a:r>
          </a:p>
          <a:p>
            <a:pPr marL="342265" indent="-342265">
              <a:buFontTx/>
              <a:buChar char="-"/>
            </a:pPr>
            <a:r>
              <a:rPr lang="es-ES" b="0">
                <a:solidFill>
                  <a:schemeClr val="accent1">
                    <a:lumMod val="75000"/>
                  </a:schemeClr>
                </a:solidFill>
                <a:latin typeface="Calibri"/>
                <a:cs typeface="Calibri"/>
              </a:rPr>
              <a:t>También es muy importante quitarse el EPP de forma correcta y con cuidado. Incluso cuando estén apurados. Incluso cuando estén cansados. Si no siguen los pasos para quitarse el EPP de forma correcta, pueden exponerse a agentes infecciosos. Hablaremos más en una futura sesión acerca de cómo quitarse el EPP, paso por paso. Lleva tiempo, pero es esencial que sigan el proceso cuidadosamente para estar protegidos.</a:t>
            </a:r>
          </a:p>
          <a:p>
            <a:pPr marL="0" indent="0">
              <a:buFontTx/>
              <a:buNone/>
            </a:pPr>
            <a:endParaRPr lang="en-US" b="0">
              <a:solidFill>
                <a:schemeClr val="accent1">
                  <a:lumMod val="75000"/>
                </a:schemeClr>
              </a:solidFill>
              <a:latin typeface="Calibri"/>
              <a:cs typeface="Calibri"/>
            </a:endParaRPr>
          </a:p>
          <a:p>
            <a:pPr marL="0" indent="0">
              <a:buFontTx/>
              <a:buNone/>
            </a:pPr>
            <a:r>
              <a:rPr lang="es-ES" b="0">
                <a:solidFill>
                  <a:schemeClr val="accent1">
                    <a:lumMod val="75000"/>
                  </a:schemeClr>
                </a:solidFill>
                <a:latin typeface="Calibri"/>
                <a:cs typeface="Calibri"/>
              </a:rPr>
              <a:t>Cuando estén usando EPP, deben tener cuidado acerca de qué tocar. </a:t>
            </a:r>
          </a:p>
          <a:p>
            <a:pPr marL="0" indent="0">
              <a:buFontTx/>
              <a:buNone/>
            </a:pPr>
            <a:endParaRPr lang="en-US" b="0">
              <a:solidFill>
                <a:schemeClr val="accent1">
                  <a:lumMod val="75000"/>
                </a:schemeClr>
              </a:solidFill>
              <a:latin typeface="Calibri"/>
              <a:cs typeface="Calibri"/>
            </a:endParaRPr>
          </a:p>
          <a:p>
            <a:pPr marL="0" indent="0">
              <a:buFontTx/>
              <a:buNone/>
            </a:pPr>
            <a:r>
              <a:rPr lang="es-ES" b="0">
                <a:solidFill>
                  <a:schemeClr val="accent1">
                    <a:lumMod val="75000"/>
                  </a:schemeClr>
                </a:solidFill>
                <a:latin typeface="Calibri"/>
                <a:cs typeface="Calibri"/>
              </a:rPr>
              <a:t>NO deben tocar ni ajustar el EPP una vez que lo tengan puesto. Tocarlo con manos contaminadas puede hacer que se </a:t>
            </a:r>
            <a:r>
              <a:rPr lang="es-ES" b="0" err="1">
                <a:solidFill>
                  <a:schemeClr val="accent1">
                    <a:lumMod val="75000"/>
                  </a:schemeClr>
                </a:solidFill>
                <a:latin typeface="Calibri"/>
                <a:cs typeface="Calibri"/>
              </a:rPr>
              <a:t>autocontaminen</a:t>
            </a:r>
            <a:r>
              <a:rPr lang="es-ES" b="0">
                <a:solidFill>
                  <a:schemeClr val="accent1">
                    <a:lumMod val="75000"/>
                  </a:schemeClr>
                </a:solidFill>
                <a:latin typeface="Calibri"/>
                <a:cs typeface="Calibri"/>
              </a:rPr>
              <a:t> los ojos, la boca y la nariz. Cuando se estén poniendo el EPP, presten atención especialmente a los artículos para la cara y la cabeza. Es mejor no tener que ajustar las gafas protectoras, por ejemplo, una vez que los guantes ya hayan sido potencialmente contaminados. Cuando se lo pongan, asegúrense de que esté bien ajustado y verifiquen que no se salga fuera de lugar, para que no tengan que moverlo una vez que hayan terminado de ponérselo. También eviten tocarse la cara.</a:t>
            </a:r>
          </a:p>
          <a:p>
            <a:pPr marL="0" indent="0">
              <a:buFontTx/>
              <a:buNone/>
            </a:pPr>
            <a:endParaRPr lang="en-US" b="0">
              <a:solidFill>
                <a:schemeClr val="accent1">
                  <a:lumMod val="75000"/>
                </a:schemeClr>
              </a:solidFill>
              <a:latin typeface="Calibri"/>
              <a:cs typeface="Calibri"/>
            </a:endParaRPr>
          </a:p>
          <a:p>
            <a:r>
              <a:rPr lang="es-ES"/>
              <a:t>Deben evitar tocar objetos innecesarios como teléfonos celulares, lápices o bolígrafos, o fichas médicas de pacientes cuando tengan puesto el EPP. Si tocan uno de esos objetos con su EPP contaminado y luego vuelven a tocarlo cuando no tengan el EPP puesto, pueden potencialmente entrar en contacto con patógenos infecciosos.</a:t>
            </a:r>
          </a:p>
          <a:p>
            <a:endParaRPr lang="en-US"/>
          </a:p>
          <a:p>
            <a:r>
              <a:rPr lang="es-ES"/>
              <a:t>También deben evitar tocar superficies como las barandas de una cama o los mesones, a menos que sea absolutamente necesario.</a:t>
            </a:r>
          </a:p>
        </p:txBody>
      </p:sp>
      <p:sp>
        <p:nvSpPr>
          <p:cNvPr id="4" name="Slide Number Placeholder 3"/>
          <p:cNvSpPr>
            <a:spLocks noGrp="1"/>
          </p:cNvSpPr>
          <p:nvPr>
            <p:ph type="sldNum" sz="quarter" idx="5"/>
          </p:nvPr>
        </p:nvSpPr>
        <p:spPr/>
        <p:txBody>
          <a:bodyPr/>
          <a:lstStyle/>
          <a:p>
            <a:fld id="{8E9EAB65-906F-4FA9-BB19-1D451DF49716}" type="slidenum">
              <a:rPr lang="en-US" smtClean="0"/>
              <a:t>15</a:t>
            </a:fld>
            <a:endParaRPr lang="en-US"/>
          </a:p>
        </p:txBody>
      </p:sp>
    </p:spTree>
    <p:extLst>
      <p:ext uri="{BB962C8B-B14F-4D97-AF65-F5344CB8AC3E}">
        <p14:creationId xmlns:p14="http://schemas.microsoft.com/office/powerpoint/2010/main" val="117430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s-ES" i="1">
                <a:latin typeface="Calibri Light"/>
                <a:ea typeface="+mn-lt"/>
                <a:cs typeface="Calibri Light"/>
              </a:rPr>
              <a:t>Guion</a:t>
            </a:r>
            <a:r>
              <a:rPr lang="es-ES">
                <a:latin typeface="Calibri Light"/>
                <a:ea typeface="+mn-lt"/>
                <a:cs typeface="Calibri Light"/>
              </a:rPr>
              <a:t>:</a:t>
            </a:r>
          </a:p>
          <a:p>
            <a:pPr>
              <a:spcAft>
                <a:spcPts val="1200"/>
              </a:spcAft>
            </a:pPr>
            <a:r>
              <a:rPr lang="es-ES">
                <a:latin typeface="Calibri Light"/>
                <a:ea typeface="+mn-lt"/>
                <a:cs typeface="Calibri Light"/>
              </a:rPr>
              <a:t>Lo ideal es que tengan acceso a todo el EPP que necesiten cuando lo necesiten. Pero ¿qué pasa cuando el EPP sea limitado o no esté disponible?</a:t>
            </a:r>
          </a:p>
          <a:p>
            <a:pPr>
              <a:spcAft>
                <a:spcPts val="1200"/>
              </a:spcAft>
            </a:pPr>
            <a:r>
              <a:rPr lang="es-ES">
                <a:latin typeface="Calibri Light"/>
                <a:ea typeface="+mn-lt"/>
                <a:cs typeface="+mn-lt"/>
              </a:rPr>
              <a:t>Cómo manejen esta situación dependerá del contexto, el tipo de centro médico en el que estén y otros factores. En general, se debe priorizar el uso del EPP para el personal de limpieza y para las interacciones con los pacientes donde exista la posibilidad de exposición a líquidos corporales, especialmente sangre, por ejemplo, pacientes de maternidad o con traumatismos.</a:t>
            </a:r>
          </a:p>
          <a:p>
            <a:pPr>
              <a:spcAft>
                <a:spcPts val="1200"/>
              </a:spcAft>
            </a:pPr>
            <a:endParaRPr lang="en-US">
              <a:latin typeface="Calibri Light"/>
              <a:ea typeface="+mn-lt"/>
              <a:cs typeface="+mn-lt"/>
            </a:endParaRPr>
          </a:p>
          <a:p>
            <a:pPr>
              <a:spcAft>
                <a:spcPts val="1200"/>
              </a:spcAft>
            </a:pPr>
            <a:r>
              <a:rPr lang="es-ES">
                <a:latin typeface="Calibri Light"/>
                <a:ea typeface="+mn-lt"/>
                <a:cs typeface="Calibri Light"/>
              </a:rPr>
              <a:t>Y recuerden que el EPP es solo un aspecto de las precauciones estándar. Aunque no tengan acceso a EPP, todavía pueden hacer cosas para protegerse al brindar atención a los pacientes, como mantener al menos un metro de distancia entre ustedes y el paciente, poner barreras físicas o separadores, y realizar una higiene de manos adecuada para mantener las manos limpias. </a:t>
            </a:r>
          </a:p>
          <a:p>
            <a:pPr>
              <a:spcAft>
                <a:spcPts val="1200"/>
              </a:spcAft>
            </a:pPr>
            <a:endParaRPr lang="en-US">
              <a:latin typeface="Calibri Light"/>
              <a:ea typeface="+mn-lt"/>
              <a:cs typeface="+mn-lt"/>
            </a:endParaRPr>
          </a:p>
          <a:p>
            <a:pPr>
              <a:spcAft>
                <a:spcPts val="1200"/>
              </a:spcAft>
            </a:pPr>
            <a:r>
              <a:rPr lang="es-ES">
                <a:latin typeface="Calibri Light"/>
                <a:ea typeface="+mn-lt"/>
                <a:cs typeface="Calibri Light"/>
              </a:rPr>
              <a:t>También se pueden identificar soluciones según el contexto. Se pueden hacer adaptaciones a los procedimientos y la vestimenta para proporcionar algo de protección. Por ejemplo, al darles algo a los pacientes (medicamentos, suministros), pongan esos artículos en una mesa y dejen que el paciente los recoja de la mesa, a fin de evitar el contacto directo.</a:t>
            </a:r>
          </a:p>
          <a:p>
            <a:pPr>
              <a:spcAft>
                <a:spcPts val="1200"/>
              </a:spcAft>
            </a:pPr>
            <a:endParaRPr lang="en-US">
              <a:latin typeface="Calibri Light"/>
              <a:cs typeface="Calibri Light"/>
            </a:endParaRPr>
          </a:p>
          <a:p>
            <a:pPr>
              <a:spcAft>
                <a:spcPts val="1200"/>
              </a:spcAft>
            </a:pPr>
            <a:r>
              <a:rPr lang="es-ES">
                <a:latin typeface="Calibri Light"/>
                <a:cs typeface="Calibri Light"/>
              </a:rPr>
              <a:t>Debido al COVID-19, ahora hay más recursos disponibles sobre qué hacer cuando el EPP sea limitado. Si estuvieron trabajando en un centro de atención médica durante la pandemia de COVID-19, tal vez ya estén familiarizados con algunas de estas adaptaciones que funcionaron en su centro.</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75427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chemeClr val="tx1"/>
                </a:solidFill>
                <a:latin typeface="Calibri"/>
                <a:cs typeface="Calibri Light"/>
              </a:rPr>
              <a:t>Ahora quiero que se imaginen que estos son sus compañeros de trabajo. Con base en lo que saben sobre el uso adecuado del EPP que se discutió en la presentación de hoy, ¿qué sugerencias les harían en cada una de estas situaciones para ayudarlos a protegerse mejor durante un brote de enfermedad por el virus de Marburgo?</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85735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a:cs typeface="Calibri"/>
              </a:rPr>
              <a:t>Guion: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1. En la foto 1, en la parte superior derecha, podemos observar varios problemas. El primero es que se está usando el EPP fuera de contexto. Deben usar el EPP para la tarea que vayan a realizar —tratar a un paciente, desechar los residuos, limpiar y desinfectar— y luego se lo deben quitar cuando hayan completado la tarea. Si esta persona ha completado una tarea en la que era necesario usar EPP, debería quitárselo. También deben quitarse el EPP antes de retirarse del área del centro de atención médica (a menos que estén ayudando en un entierro).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indent="0">
              <a:buFont typeface="Arial,Sans-Serif"/>
              <a:buNone/>
            </a:pPr>
            <a:r>
              <a:rPr lang="es-ES"/>
              <a:t>Si el hombre que aparece en esta foto está en una situación donde se necesita EPP, no está usando la mascarilla correctamente porque no le está cubriendo la nariz y la boca. Y sus guantes están demasiado sucios y debería quitárselos o cambiárselos antes de realizar otra tarea.</a:t>
            </a:r>
          </a:p>
          <a:p>
            <a:endParaRPr lang="en-US" b="1">
              <a:cs typeface="Calibri"/>
            </a:endParaRPr>
          </a:p>
          <a:p>
            <a:r>
              <a:rPr lang="es-ES"/>
              <a:t>2. En la foto 2, en la parte inferior derecha, noten que el hombre del lado derecho está tocando la capucha de su overol y los lados de la cara con las manos con guantes. Si sus guantes están contaminados, corre el riesgo de </a:t>
            </a:r>
            <a:r>
              <a:rPr lang="es-ES" err="1"/>
              <a:t>autocontaminarse</a:t>
            </a:r>
            <a:r>
              <a:rPr lang="es-ES"/>
              <a:t> por medio de los ojos y la nariz. Parece estar ajustando la capucha del overol, que debe cubrirle completamente el pelo, y la mascarilla no le está cubriendo la nariz. Recuerden que es importante ponerse el EPP para que los cubra adecuadamente; la capucha debe cubrir por completo el pelo y las orejas, y la mascarilla debe cubrir por completo la nariz y la boca. También es importante que, una vez que se pongan el EPP, este quede bien ajustado y no se mueva, para que no tengan que ajustarlo mientras estén trabajando.  Una vez que tengan puesto el EPP, deben evitar tocarse la cara por cualquier motivo.</a:t>
            </a:r>
          </a:p>
          <a:p>
            <a:endParaRPr lang="en-US"/>
          </a:p>
          <a:p>
            <a:r>
              <a:rPr lang="es-ES"/>
              <a:t>Ninguno de los hombres en esta foto está usando protección para los ojos. En el contexto de la enfermedad por el virus de Marburgo, cuando se necesiten cobertura para el pelo, mascarilla, overol, delantal y guantes, también se necesita protección para los ojos, como gafas protectoras.</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04804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Reflexión: anima a </a:t>
            </a:r>
            <a:r>
              <a:rPr lang="es-ES" i="1" err="1"/>
              <a:t>a</a:t>
            </a:r>
            <a:r>
              <a:rPr lang="es-ES" i="1"/>
              <a:t> los participantes a aplicar, analizar y evaluar lo que han aprendido, los ayuda a profundizar su comprensión del tema, y también lo ayuda a usted a verificar su comprensión de lo que han aprendido.</a:t>
            </a:r>
          </a:p>
          <a:p>
            <a:endParaRPr lang="en-US" i="1"/>
          </a:p>
          <a:p>
            <a:r>
              <a:rPr lang="es-ES" i="1"/>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a:p>
          <a:p>
            <a:r>
              <a:rPr lang="es-ES" i="1"/>
              <a:t>Guion:</a:t>
            </a:r>
          </a:p>
          <a:p>
            <a:r>
              <a:rPr lang="es-ES"/>
              <a:t>Ahora que hemos hablado en detalle sobre el uso del EPP, me gustaría que me cuenten sobre sus experiencias personales con el EPP. ¿Han tenido escasez o falta de EPP en su centro de atención médica? De ser así, ¿qué hicieron ustedes y sus compañeros de trabajo para protegerse a pesar de esa limitación en el EPP?</a:t>
            </a:r>
          </a:p>
          <a:p>
            <a:endParaRPr lang="en-US"/>
          </a:p>
          <a:p>
            <a:r>
              <a:rPr lang="es-ES"/>
              <a:t>En el contexto de la enfermedad por el virus de Marburgo, ¿cuáles son algunas adaptaciones que podrían considerar en su centro médico si el EPP es limitado?</a:t>
            </a:r>
          </a:p>
          <a:p>
            <a:r>
              <a:rPr lang="es-ES" i="1"/>
              <a:t>[Deles a los participantes varios minutos para conversar en grupos pequeños o entre todos. Usted también puede hacer sugerencias según lo considere oportuno].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lvl="0"/>
            <a:r>
              <a:rPr lang="es-ES"/>
              <a:t>Tenemos tres objetivos de aprendizaje en el día de hoy.</a:t>
            </a:r>
            <a:r>
              <a:rPr lang="es-ES" baseline="0"/>
              <a:t> Al terminar esta sesión, ustedes podrán explicar por qué el EPP es importante en el contexto de la enfermedad por el virus de Marburgo, podrán elegir un EPP adecuado según lo que estén haciendo (evaluando a las personas en los puntos de entrada, brindando atención a los pacientes que se sospeche que tengan la enfermedad por el virus de Marburgo, o limpiando y desinfectando) y podrán determinar si el EPP se está usando de forma correcta.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Para terminar, quiero que recuerden dos cosas clave de esta sesión. Primero, el EPP ayuda a protegerlos contra las infecciones. Y si ustedes no se infectan, protegen a sus pacientes, familiares y amigos. </a:t>
            </a:r>
            <a:r>
              <a:rPr lang="es-ES" b="1"/>
              <a:t>Pero el EPP solo funciona si se lo usa de forma correcta.</a:t>
            </a:r>
            <a:r>
              <a:rPr lang="es-ES"/>
              <a:t> </a:t>
            </a:r>
          </a:p>
          <a:p>
            <a:endParaRPr lang="en-US"/>
          </a:p>
          <a:p>
            <a:r>
              <a:rPr lang="es-ES"/>
              <a:t>También recuerden que el EPP es solo un aspecto de las precauciones estándar. La higiene de las manos, la limpieza y desinfección del entorno, y otras precauciones son clave para mantenerlos y mantener a sus pacientes y su comunidad seguros. Esto significa que el EPP solo no es suficiente para proteger contra la enfermedad por el virus de Marburgo. Pero también significa que cuando el acceso al EPP es limitado, todavía tienen maneras de mantenerse y mantener a los demás seguros.</a:t>
            </a:r>
          </a:p>
          <a:p>
            <a:endParaRPr lang="es-ES"/>
          </a:p>
          <a:p>
            <a:endParaRPr lang="es-E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A6A6A6"/>
                </a:solidFill>
                <a:effectLst/>
                <a:latin typeface="Calibri" panose="020F0502020204030204" pitchFamily="34" charset="0"/>
                <a:ea typeface="Times New Roman" panose="02020603050405020304" pitchFamily="18" charset="0"/>
              </a:rPr>
              <a:t>												MLS - 339350</a:t>
            </a:r>
            <a:endParaRPr lang="en-US" sz="1200">
              <a:effectLst/>
              <a:latin typeface="Calibri" panose="020F0502020204030204" pitchFamily="34" charset="0"/>
              <a:ea typeface="Calibri" panose="020F0502020204030204" pitchFamily="34" charset="0"/>
            </a:endParaRPr>
          </a:p>
          <a:p>
            <a:endParaRPr lang="es-ES"/>
          </a:p>
        </p:txBody>
      </p:sp>
      <p:sp>
        <p:nvSpPr>
          <p:cNvPr id="4" name="Slide Number Placeholder 3"/>
          <p:cNvSpPr>
            <a:spLocks noGrp="1"/>
          </p:cNvSpPr>
          <p:nvPr>
            <p:ph type="sldNum" sz="quarter" idx="5"/>
          </p:nvPr>
        </p:nvSpPr>
        <p:spPr/>
        <p:txBody>
          <a:bodyPr/>
          <a:lstStyle/>
          <a:p>
            <a:fld id="{8E9EAB65-906F-4FA9-BB19-1D451DF49716}" type="slidenum">
              <a:rPr lang="en-US" smtClean="0"/>
              <a:t>20</a:t>
            </a:fld>
            <a:endParaRPr lang="en-US"/>
          </a:p>
        </p:txBody>
      </p:sp>
    </p:spTree>
    <p:extLst>
      <p:ext uri="{BB962C8B-B14F-4D97-AF65-F5344CB8AC3E}">
        <p14:creationId xmlns:p14="http://schemas.microsoft.com/office/powerpoint/2010/main" val="265000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spcBef>
                <a:spcPts val="0"/>
              </a:spcBef>
              <a:spcAft>
                <a:spcPts val="0"/>
              </a:spcAft>
            </a:pPr>
            <a:r>
              <a:rPr lang="en-US" sz="1800" i="1">
                <a:solidFill>
                  <a:srgbClr val="A6A6A6"/>
                </a:solidFill>
                <a:effectLst/>
                <a:latin typeface="Calibri" panose="020F0502020204030204" pitchFamily="34" charset="0"/>
                <a:ea typeface="Times New Roman" panose="02020603050405020304" pitchFamily="18" charset="0"/>
              </a:rPr>
              <a:t> </a:t>
            </a:r>
            <a:endParaRPr lang="en-US" sz="1800">
              <a:effectLst/>
              <a:latin typeface="Calibri" panose="020F0502020204030204" pitchFamily="34" charset="0"/>
              <a:ea typeface="Calibri" panose="020F0502020204030204" pitchFamily="34" charset="0"/>
            </a:endParaRPr>
          </a:p>
          <a:p>
            <a:pPr marL="0" marR="0" algn="r">
              <a:spcBef>
                <a:spcPts val="0"/>
              </a:spcBef>
              <a:spcAft>
                <a:spcPts val="0"/>
              </a:spcAft>
            </a:pPr>
            <a:r>
              <a:rPr lang="en-US" sz="1800" i="1">
                <a:solidFill>
                  <a:srgbClr val="A6A6A6"/>
                </a:solidFill>
                <a:effectLst/>
                <a:latin typeface="Calibri" panose="020F0502020204030204" pitchFamily="34" charset="0"/>
                <a:ea typeface="Times New Roman" panose="02020603050405020304" pitchFamily="18" charset="0"/>
              </a:rPr>
              <a:t>MLS - 339350</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E9EAB65-906F-4FA9-BB19-1D451DF49716}" type="slidenum">
              <a:rPr lang="en-US" smtClean="0"/>
              <a:t>21</a:t>
            </a:fld>
            <a:endParaRPr lang="en-US"/>
          </a:p>
        </p:txBody>
      </p:sp>
    </p:spTree>
    <p:extLst>
      <p:ext uri="{BB962C8B-B14F-4D97-AF65-F5344CB8AC3E}">
        <p14:creationId xmlns:p14="http://schemas.microsoft.com/office/powerpoint/2010/main" val="71692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Para empezar, hablemos sobre qué es el EPP.</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58455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El equipo de protección personal o EPP es </a:t>
            </a:r>
            <a:r>
              <a:rPr lang="es-ES" b="1"/>
              <a:t>una vestimenta o un equipo especial </a:t>
            </a:r>
            <a:r>
              <a:rPr lang="es-ES"/>
              <a:t>que usan los trabajadores de la salud, que proporciona barreras o capas para protegerse los ojos, la nariz, la boca, la piel y la ropa del contacto con los líquidos corporales de un paciente (sangre, vómitos, orina, heces o sudor).</a:t>
            </a:r>
            <a:r>
              <a:rPr lang="es-ES" sz="1200">
                <a:solidFill>
                  <a:schemeClr val="tx1"/>
                </a:solidFill>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a:solidFill>
                  <a:schemeClr val="tx1"/>
                </a:solidFill>
                <a:latin typeface="Calibri"/>
                <a:cs typeface="Calibri"/>
              </a:rPr>
              <a:t>El uso correcto del EPP ayuda a protegerlos de las infecciones. </a:t>
            </a:r>
            <a:r>
              <a:rPr lang="es-ES" sz="1200" b="1">
                <a:solidFill>
                  <a:schemeClr val="tx1"/>
                </a:solidFill>
                <a:latin typeface="Calibri"/>
                <a:cs typeface="Calibri"/>
              </a:rPr>
              <a:t>Pero solo funciona si se lo usa de forma correcta.</a:t>
            </a:r>
            <a:r>
              <a:rPr lang="es-ES" sz="1200">
                <a:solidFill>
                  <a:schemeClr val="tx1"/>
                </a:solidFill>
                <a:latin typeface="Calibri"/>
                <a:cs typeface="Calibri"/>
              </a:rPr>
              <a:t> Empezaremos con una mirada a distintos ejemplos de EPP y luego hablaremos sobre el uso correcto.</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21717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Activación</a:t>
            </a:r>
            <a:r>
              <a:rPr lang="es-ES" i="1" baseline="0"/>
              <a:t> de los conocimientos previos.</a:t>
            </a:r>
          </a:p>
          <a:p>
            <a:r>
              <a:rPr lang="es-ES" i="1" baseline="0"/>
              <a:t>Un beneficio clave de trabajar con estudiantes adultos es que probablemente ya tengan algo de conocimiento o experiencia relacionados con el tema que usted está enseñando. Después de hablar sobre los artículos en esta diapositiva, hay una oportunidad para dejar que los estudiantes compartan lo que ya saben con base en su experiencia y formación personales. </a:t>
            </a:r>
          </a:p>
          <a:p>
            <a:pPr>
              <a:spcAft>
                <a:spcPts val="1200"/>
              </a:spcAft>
            </a:pPr>
            <a:endParaRPr lang="en-US"/>
          </a:p>
          <a:p>
            <a:r>
              <a:rPr lang="es-ES" i="1"/>
              <a:t>Guion</a:t>
            </a:r>
            <a:r>
              <a:rPr lang="es-ES"/>
              <a:t>:</a:t>
            </a:r>
          </a:p>
          <a:p>
            <a:r>
              <a:rPr lang="es-ES"/>
              <a:t>Estas figuras muestran el equipo de protección personal que se usa para proteger distintas partes del cuerpo. </a:t>
            </a:r>
          </a:p>
          <a:p>
            <a:r>
              <a:rPr lang="es-ES"/>
              <a:t>La protección para la cabeza cubre la cabeza y el pelo.</a:t>
            </a:r>
          </a:p>
          <a:p>
            <a:r>
              <a:rPr lang="es-ES"/>
              <a:t>Las gafas protegen los ojos.</a:t>
            </a:r>
          </a:p>
          <a:p>
            <a:r>
              <a:rPr lang="es-ES"/>
              <a:t>Las mascarillas protegen la nariz y la boca, y los protectores faciales pueden proteger los ojos, la nariz y la boca.</a:t>
            </a:r>
          </a:p>
          <a:p>
            <a:r>
              <a:rPr lang="es-ES"/>
              <a:t>La protección del cuerpo incluye batas, overoles y delantales. </a:t>
            </a:r>
          </a:p>
          <a:p>
            <a:r>
              <a:rPr lang="es-ES"/>
              <a:t>Los guantes protegen las manos y las botas impermeables cubren los pies.</a:t>
            </a:r>
          </a:p>
          <a:p>
            <a:endParaRPr lang="en-US"/>
          </a:p>
          <a:p>
            <a:r>
              <a:rPr lang="es-ES"/>
              <a:t>Una nota sobre las batas y los overoles: podrían verse diferentes según el fabricante. Por lo general las batas no tienen ningún tipo de capucha ni cobertura para la cabeza. Algunos overoles tienen una capucha incorporada, otros no. Entonces, la configuración específica de EPP necesaria dependerá de los artículos de EPP que haya disponibles en su país y su centro médico.</a:t>
            </a:r>
          </a:p>
          <a:p>
            <a:endParaRPr lang="en-US"/>
          </a:p>
          <a:p>
            <a:r>
              <a:rPr lang="es-ES"/>
              <a:t>¿Cuáles de estos artículos de EPP han usado? ¿Por qué necesitaron usarlos?</a:t>
            </a:r>
          </a:p>
          <a:p>
            <a:r>
              <a:rPr lang="es-ES" i="1" baseline="0"/>
              <a:t>[Deles a los participantes 2 minutos para conversar entre todos o en grupos pequeños].</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03477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1">
                <a:solidFill>
                  <a:schemeClr val="bg1"/>
                </a:solidFill>
                <a:latin typeface="Calibri"/>
                <a:cs typeface="Calibri"/>
              </a:rPr>
              <a:t>Guion</a:t>
            </a:r>
            <a:r>
              <a:rPr lang="es-ES" sz="1200" b="0">
                <a:solidFill>
                  <a:schemeClr val="bg1"/>
                </a:solidFill>
                <a:latin typeface="Calibri"/>
                <a:cs typeface="Calibri"/>
              </a:rPr>
              <a:t>:</a:t>
            </a:r>
          </a:p>
          <a:p>
            <a:pPr marL="0" indent="0">
              <a:buNone/>
            </a:pPr>
            <a:r>
              <a:rPr lang="es-ES" sz="1200" b="0">
                <a:solidFill>
                  <a:schemeClr val="bg1"/>
                </a:solidFill>
                <a:latin typeface="Calibri"/>
                <a:cs typeface="Calibri"/>
              </a:rPr>
              <a:t>¿Por qué es tan importante usar EPP durante un brote de la enfermedad por el virus de Marburgo? </a:t>
            </a:r>
            <a:r>
              <a:rPr lang="es-ES" sz="1200">
                <a:latin typeface="Calibri"/>
                <a:cs typeface="Calibri"/>
              </a:rPr>
              <a:t>Porque la enfermedad por el virus de Marburgo se puede propagar por el contacto directo (como por medio de la piel abierta o las membranas mucosas en los ojos, la nariz o la boca) con lo siguiente: </a:t>
            </a:r>
          </a:p>
          <a:p>
            <a:pPr marL="0" indent="0">
              <a:buNone/>
            </a:pPr>
            <a:r>
              <a:rPr lang="es-ES" sz="1200">
                <a:latin typeface="Calibri"/>
                <a:cs typeface="Calibri"/>
              </a:rPr>
              <a:t>la sangre u otros líquidos corporales de una persona enferma o que murió a causa de la enfermedad por el virus de Marburgo o </a:t>
            </a:r>
          </a:p>
          <a:p>
            <a:pPr marL="0" indent="0">
              <a:buNone/>
            </a:pPr>
            <a:r>
              <a:rPr lang="es-ES" sz="1200">
                <a:latin typeface="Calibri"/>
                <a:cs typeface="Calibri"/>
              </a:rPr>
              <a:t>con objetos contaminados con la sangre u otros líquidos corporales de una persona enferma o que murió a causa de la enfermedad por el virus de Marburgo.</a:t>
            </a:r>
            <a:r>
              <a:rPr lang="es-ES" sz="1200">
                <a:solidFill>
                  <a:schemeClr val="tx1"/>
                </a:solidFill>
                <a:latin typeface="Calibri"/>
                <a:cs typeface="Calibri"/>
              </a:rPr>
              <a:t> </a:t>
            </a:r>
          </a:p>
          <a:p>
            <a:pPr marL="0" indent="0">
              <a:buNone/>
            </a:pPr>
            <a:endParaRPr lang="en-US" sz="1200">
              <a:latin typeface="Calibri"/>
              <a:cs typeface="Calibri"/>
            </a:endParaRPr>
          </a:p>
          <a:p>
            <a:pPr marL="0" indent="0">
              <a:buNone/>
            </a:pPr>
            <a:r>
              <a:rPr lang="es-ES" sz="1200">
                <a:solidFill>
                  <a:schemeClr val="tx1"/>
                </a:solidFill>
                <a:latin typeface="Calibri"/>
                <a:cs typeface="Calibri"/>
              </a:rPr>
              <a:t>El EPP funciona como una </a:t>
            </a:r>
            <a:r>
              <a:rPr lang="es-ES" sz="1200">
                <a:latin typeface="Calibri"/>
                <a:cs typeface="Calibri"/>
              </a:rPr>
              <a:t>barrera para proteger los ojos, la nariz, la boca, la piel y la ropa del contacto con los líquidos corporales de un paciente y, de esta manera, ayuda a protegerlos para que no se enfermen. Si evitan enfermarse, ayudan a proteger a sus compañeros de trabajo y a sus pacientes, familiares y amigos, y otras personas con las que entren en contacto dentro de su comunidad. Por eso el uso adecuado del EPP es importante.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latin typeface="Calibri"/>
              <a:cs typeface="Calibri"/>
            </a:endParaRPr>
          </a:p>
          <a:p>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51419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i="0"/>
              <a:t>Entonces, ¿cuándo necesitan EPP en el contexto de la enfermedad por el virus de Marburgo?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a:t>Guion</a:t>
            </a:r>
            <a:r>
              <a:rPr lang="es-ES"/>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a:t>Las precauciones estándar siguen siendo la piedra angular de la prevención de infecciones en todos los entornos de atención médica. En general, las precauciones estándar se recomiendan para la atención de todos los pacientes, independientemente de que se sospeche o esté confirmado que haya una infección. La aplicación de las precauciones estándar depende de la naturaleza de la interacción entre los trabajadores de la salud y el paciente y de la exposición prevista a sangre, otros líquidos corporales o agentes infecciosos conocidos.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ES"/>
              <a:t>Usar el EPP adecuado es una parte importante de las precauciones estándar, pero noten que hay muchas otras medidas que ustedes también deben tomar para ayudar a protegerse: la higiene de las manos, la higiene respiratoria y cubrirse la boca y la nariz al toser, limpiar y desinfectar el equipo y los instrumentos que se usan para el cuidado de los pacientes, las prácticas de inyección seguras, limpiar y desinfectar el entorno de atención médica, la seguridad con los objetos cortopunzantes y manipular las telas y la ropa de cama con cuidado. Hablaremos sobre la mayoría de estas precauciones estándar en más detalle en otras sesiones.</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56479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Es importante recordar que el EPP ayuda a protegerlos, pero el EPP solo no es suficiente. Un cuidado de pacientes que los mantenga seguros durante un brote de la enfermedad por el virus de Marburgo requiere que se tomen todas las precauciones estándar, lo que incluye una evaluación y un aislamiento adecuados, la higiene de las manos, y la limpieza ambiental.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a:t>Entonces, ¿qué tipo de EPP se recomienda en el contexto de la enfermedad por el virus de Marburgo? Eso depende de lo que ustedes estén haciendo en su centro médico.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E9EAB65-906F-4FA9-BB19-1D451DF49716}" type="slidenum">
              <a:rPr lang="en-US" smtClean="0"/>
              <a:t>9</a:t>
            </a:fld>
            <a:endParaRPr lang="en-US"/>
          </a:p>
        </p:txBody>
      </p:sp>
    </p:spTree>
    <p:extLst>
      <p:ext uri="{BB962C8B-B14F-4D97-AF65-F5344CB8AC3E}">
        <p14:creationId xmlns:p14="http://schemas.microsoft.com/office/powerpoint/2010/main" val="3908821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pic>
        <p:nvPicPr>
          <p:cNvPr id="2" name="Picture 1" descr="Logos of the U.S. Department of Health and Human Services and the Centers for Disease control and Prevention" title="logos">
            <a:extLst>
              <a:ext uri="{FF2B5EF4-FFF2-40B4-BE49-F238E27FC236}">
                <a16:creationId xmlns:a16="http://schemas.microsoft.com/office/drawing/2014/main" id="{264682F2-AAE4-B0B2-DCBC-FA9A61FCD4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4" name="TextBox 3">
            <a:extLst>
              <a:ext uri="{FF2B5EF4-FFF2-40B4-BE49-F238E27FC236}">
                <a16:creationId xmlns:a16="http://schemas.microsoft.com/office/drawing/2014/main" id="{1A30CC24-6DB2-C01B-C612-728CB8E49FC0}"/>
              </a:ext>
            </a:extLst>
          </p:cNvPr>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20127704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93DF-4235-4F7B-9579-255DC181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AB47C-E01C-40E4-8EB0-74CFFBDE4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3DC04-944C-43F4-82D3-FCB28E6D30E4}"/>
              </a:ext>
            </a:extLst>
          </p:cNvPr>
          <p:cNvSpPr>
            <a:spLocks noGrp="1"/>
          </p:cNvSpPr>
          <p:nvPr>
            <p:ph type="dt" sz="half" idx="10"/>
          </p:nvPr>
        </p:nvSpPr>
        <p:spPr/>
        <p:txBody>
          <a:bodyPr/>
          <a:lstStyle/>
          <a:p>
            <a:fld id="{0A666E0B-455C-425A-A659-7B8E6A897BEB}" type="datetimeFigureOut">
              <a:rPr lang="en-US" smtClean="0"/>
              <a:t>11/22/2023</a:t>
            </a:fld>
            <a:endParaRPr lang="en-US"/>
          </a:p>
        </p:txBody>
      </p:sp>
      <p:sp>
        <p:nvSpPr>
          <p:cNvPr id="5" name="Footer Placeholder 4">
            <a:extLst>
              <a:ext uri="{FF2B5EF4-FFF2-40B4-BE49-F238E27FC236}">
                <a16:creationId xmlns:a16="http://schemas.microsoft.com/office/drawing/2014/main" id="{74BB6C81-CAD7-4FE2-936F-58B90EF27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0E865-ABA7-4DA2-9811-62C7C7835C27}"/>
              </a:ext>
            </a:extLst>
          </p:cNvPr>
          <p:cNvSpPr>
            <a:spLocks noGrp="1"/>
          </p:cNvSpPr>
          <p:nvPr>
            <p:ph type="sldNum" sz="quarter" idx="12"/>
          </p:nvPr>
        </p:nvSpPr>
        <p:spPr/>
        <p:txBody>
          <a:bodyPr/>
          <a:lstStyle/>
          <a:p>
            <a:fld id="{0186FAB2-50E2-4B72-844E-596EC5822A3E}" type="slidenum">
              <a:rPr lang="en-US" smtClean="0"/>
              <a:t>‹#›</a:t>
            </a:fld>
            <a:endParaRPr lang="en-US"/>
          </a:p>
        </p:txBody>
      </p:sp>
    </p:spTree>
    <p:extLst>
      <p:ext uri="{BB962C8B-B14F-4D97-AF65-F5344CB8AC3E}">
        <p14:creationId xmlns:p14="http://schemas.microsoft.com/office/powerpoint/2010/main" val="152478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719380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558734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7322351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46218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9894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888417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7631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0351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1443261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extBox 3">
            <a:extLst>
              <a:ext uri="{FF2B5EF4-FFF2-40B4-BE49-F238E27FC236}">
                <a16:creationId xmlns:a16="http://schemas.microsoft.com/office/drawing/2014/main" id="{331913CD-F2E8-D969-E05D-5F26C86F8E25}"/>
              </a:ext>
            </a:extLst>
          </p:cNvPr>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5" name="Picture 4" descr="Logos of the U.S. Department of Health and Human Services and the Centers for Disease control and Prevention" title="logos">
            <a:extLst>
              <a:ext uri="{FF2B5EF4-FFF2-40B4-BE49-F238E27FC236}">
                <a16:creationId xmlns:a16="http://schemas.microsoft.com/office/drawing/2014/main" id="{3F278C91-144F-6AB7-9C46-391B09F64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6318302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9655124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37977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60" r:id="rId11"/>
    <p:sldLayoutId id="2147483662" r:id="rId12"/>
    <p:sldLayoutId id="2147483663" r:id="rId13"/>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1553029" y="2622353"/>
            <a:ext cx="9593941" cy="1155779"/>
          </a:xfrm>
        </p:spPr>
        <p:txBody>
          <a:bodyPr>
            <a:normAutofit fontScale="90000"/>
          </a:bodyPr>
          <a:lstStyle/>
          <a:p>
            <a:r>
              <a:rPr lang="es-ES" sz="4400">
                <a:solidFill>
                  <a:schemeClr val="accent5">
                    <a:lumMod val="75000"/>
                  </a:schemeClr>
                </a:solidFill>
              </a:rPr>
              <a:t>Prevención y control de infecciones: </a:t>
            </a:r>
            <a:r>
              <a:rPr lang="es-ES" sz="4400">
                <a:solidFill>
                  <a:schemeClr val="tx1">
                    <a:lumMod val="75000"/>
                  </a:schemeClr>
                </a:solidFill>
              </a:rPr>
              <a:t>enfermedad por el virus de Marburgo (EVM)</a:t>
            </a:r>
            <a:br>
              <a:rPr lang="es-ES"/>
            </a:br>
            <a:r>
              <a:rPr lang="es-ES" b="0">
                <a:solidFill>
                  <a:schemeClr val="accent5">
                    <a:lumMod val="75000"/>
                  </a:schemeClr>
                </a:solidFill>
              </a:rPr>
              <a:t>Parte 1</a:t>
            </a:r>
            <a:r>
              <a:rPr lang="es-ES" sz="3800" b="0">
                <a:solidFill>
                  <a:schemeClr val="accent5">
                    <a:lumMod val="75000"/>
                  </a:schemeClr>
                </a:solidFill>
                <a:cs typeface="Calibri" panose="020F0502020204030204" pitchFamily="34" charset="0"/>
              </a:rPr>
              <a:t> sobre el </a:t>
            </a:r>
            <a:r>
              <a:rPr lang="es-ES" sz="3800" b="0">
                <a:solidFill>
                  <a:schemeClr val="accent5">
                    <a:lumMod val="75000"/>
                  </a:schemeClr>
                </a:solidFill>
                <a:ea typeface="+mn-ea"/>
                <a:cs typeface="Calibri" panose="020F0502020204030204" pitchFamily="34" charset="0"/>
              </a:rPr>
              <a:t>equipo de protección personal (</a:t>
            </a:r>
            <a:r>
              <a:rPr lang="es-ES" sz="3800" b="0">
                <a:solidFill>
                  <a:schemeClr val="accent5">
                    <a:lumMod val="75000"/>
                  </a:schemeClr>
                </a:solidFill>
                <a:cs typeface="Calibri" panose="020F0502020204030204" pitchFamily="34" charset="0"/>
              </a:rPr>
              <a:t>EPP). </a:t>
            </a:r>
            <a:br>
              <a:rPr lang="es-ES" b="0">
                <a:solidFill>
                  <a:schemeClr val="accent5">
                    <a:lumMod val="75000"/>
                  </a:schemeClr>
                </a:solidFill>
              </a:rPr>
            </a:br>
            <a:r>
              <a:rPr lang="es-ES" b="0">
                <a:solidFill>
                  <a:schemeClr val="accent5">
                    <a:lumMod val="75000"/>
                  </a:schemeClr>
                </a:solidFill>
              </a:rPr>
              <a:t>Conceptos básicos: qué, cuándo y por qué usar EPP</a:t>
            </a:r>
          </a:p>
        </p:txBody>
      </p:sp>
      <p:pic>
        <p:nvPicPr>
          <p:cNvPr id="7172" name="Picture 6" descr="Logotipos del Departamento de Salud y Servicios Humanos de los Estados Unidos y de los Centros para el Control y la Prevención de Enfermedad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a:extLst>
              <a:ext uri="{FF2B5EF4-FFF2-40B4-BE49-F238E27FC236}">
                <a16:creationId xmlns:a16="http://schemas.microsoft.com/office/drawing/2014/main" id="{24A88707-7AF1-4C12-97F3-AEC6F0223B3A}"/>
              </a:ext>
              <a:ext uri="{C183D7F6-B498-43B3-948B-1728B52AA6E4}">
                <adec:decorative xmlns:adec="http://schemas.microsoft.com/office/drawing/2017/decorative" val="1"/>
              </a:ext>
            </a:extLst>
          </p:cNvPr>
          <p:cNvSpPr txBox="1">
            <a:spLocks/>
          </p:cNvSpPr>
          <p:nvPr/>
        </p:nvSpPr>
        <p:spPr bwMode="auto">
          <a:xfrm>
            <a:off x="609600" y="4572000"/>
            <a:ext cx="8534400" cy="6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a:p>
        </p:txBody>
      </p:sp>
      <p:cxnSp>
        <p:nvCxnSpPr>
          <p:cNvPr id="6" name="Straight Connector 5">
            <a:extLst>
              <a:ext uri="{FF2B5EF4-FFF2-40B4-BE49-F238E27FC236}">
                <a16:creationId xmlns:a16="http://schemas.microsoft.com/office/drawing/2014/main" id="{F6D66A30-6E10-A308-94CB-B05F9F99D4DD}"/>
              </a:ext>
              <a:ext uri="{C183D7F6-B498-43B3-948B-1728B52AA6E4}">
                <adec:decorative xmlns:adec="http://schemas.microsoft.com/office/drawing/2017/decorative" val="1"/>
              </a:ext>
            </a:extLst>
          </p:cNvPr>
          <p:cNvCxnSpPr>
            <a:cxnSpLocks/>
          </p:cNvCxnSpPr>
          <p:nvPr/>
        </p:nvCxnSpPr>
        <p:spPr>
          <a:xfrm>
            <a:off x="1938729" y="4913192"/>
            <a:ext cx="8474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C0427C-20A8-AC0E-E8E2-2A565364C3AA}"/>
              </a:ext>
            </a:extLst>
          </p:cNvPr>
          <p:cNvSpPr txBox="1"/>
          <p:nvPr/>
        </p:nvSpPr>
        <p:spPr>
          <a:xfrm>
            <a:off x="1758846" y="5068149"/>
            <a:ext cx="9713627" cy="461665"/>
          </a:xfrm>
          <a:prstGeom prst="rect">
            <a:avLst/>
          </a:prstGeom>
          <a:noFill/>
        </p:spPr>
        <p:txBody>
          <a:bodyPr wrap="square" rtlCol="0">
            <a:spAutoFit/>
          </a:bodyPr>
          <a:lstStyle/>
          <a:p>
            <a:r>
              <a:rPr lang="es-ES" sz="2400">
                <a:solidFill>
                  <a:schemeClr val="tx1">
                    <a:lumMod val="75000"/>
                  </a:schemeClr>
                </a:solidFill>
                <a:latin typeface="Calibri" panose="020F0502020204030204" pitchFamily="34" charset="0"/>
              </a:rPr>
              <a:t>Entornos de atención médica con recursos entre limitados e intermedios</a:t>
            </a:r>
          </a:p>
        </p:txBody>
      </p:sp>
      <p:sp>
        <p:nvSpPr>
          <p:cNvPr id="2" name="TextBox 1">
            <a:extLst>
              <a:ext uri="{FF2B5EF4-FFF2-40B4-BE49-F238E27FC236}">
                <a16:creationId xmlns:a16="http://schemas.microsoft.com/office/drawing/2014/main" id="{A520DD91-0D0A-76B4-808F-1FF5C6F315D9}"/>
              </a:ext>
            </a:extLst>
          </p:cNvPr>
          <p:cNvSpPr txBox="1"/>
          <p:nvPr/>
        </p:nvSpPr>
        <p:spPr>
          <a:xfrm>
            <a:off x="8978747" y="6323682"/>
            <a:ext cx="2853369" cy="381919"/>
          </a:xfrm>
          <a:prstGeom prst="rect">
            <a:avLst/>
          </a:prstGeom>
          <a:noFill/>
        </p:spPr>
        <p:txBody>
          <a:bodyPr wrap="square" rtlCol="0">
            <a:spAutoFit/>
          </a:bodyPr>
          <a:lstStyle/>
          <a:p>
            <a:r>
              <a:rPr lang="es-ES">
                <a:solidFill>
                  <a:schemeClr val="tx1">
                    <a:lumMod val="75000"/>
                  </a:schemeClr>
                </a:solidFill>
                <a:latin typeface="Calibri" panose="020F0502020204030204" pitchFamily="34" charset="0"/>
              </a:rPr>
              <a:t>Actualizado: marzo del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F666D4-C11A-4020-8783-AA47D040D632}"/>
              </a:ext>
            </a:extLst>
          </p:cNvPr>
          <p:cNvSpPr>
            <a:spLocks noGrp="1"/>
          </p:cNvSpPr>
          <p:nvPr>
            <p:ph type="title"/>
          </p:nvPr>
        </p:nvSpPr>
        <p:spPr>
          <a:xfrm>
            <a:off x="609600" y="477839"/>
            <a:ext cx="10972800" cy="1143000"/>
          </a:xfrm>
        </p:spPr>
        <p:txBody>
          <a:bodyPr/>
          <a:lstStyle/>
          <a:p>
            <a:pPr>
              <a:lnSpc>
                <a:spcPts val="4000"/>
              </a:lnSpc>
            </a:pPr>
            <a:r>
              <a:rPr lang="es-ES" sz="4000">
                <a:solidFill>
                  <a:schemeClr val="accent5">
                    <a:lumMod val="75000"/>
                  </a:schemeClr>
                </a:solidFill>
                <a:latin typeface="Calibri Light" panose="020F0302020204030204" pitchFamily="34" charset="0"/>
                <a:cs typeface="Calibri Light" panose="020F0302020204030204" pitchFamily="34" charset="0"/>
              </a:rPr>
              <a:t>El EPP y las precauciones estándar durante un brote de la EVM</a:t>
            </a:r>
          </a:p>
        </p:txBody>
      </p:sp>
      <p:sp>
        <p:nvSpPr>
          <p:cNvPr id="6" name="Text Placeholder 5">
            <a:extLst>
              <a:ext uri="{FF2B5EF4-FFF2-40B4-BE49-F238E27FC236}">
                <a16:creationId xmlns:a16="http://schemas.microsoft.com/office/drawing/2014/main" id="{A7D4E75E-B64B-468F-BCC7-69DE4ED0F049}"/>
              </a:ext>
            </a:extLst>
          </p:cNvPr>
          <p:cNvSpPr>
            <a:spLocks noGrp="1"/>
          </p:cNvSpPr>
          <p:nvPr>
            <p:ph type="body" sz="quarter" idx="10"/>
          </p:nvPr>
        </p:nvSpPr>
        <p:spPr/>
        <p:txBody>
          <a:bodyPr/>
          <a:lstStyle/>
          <a:p>
            <a:pPr marL="342265" indent="-342265"/>
            <a:r>
              <a:rPr lang="es-ES" sz="2800">
                <a:solidFill>
                  <a:srgbClr val="000000"/>
                </a:solidFill>
                <a:latin typeface="Calibri"/>
                <a:cs typeface="Calibri"/>
              </a:rPr>
              <a:t>No siempre es posible identificar claramente a los pacientes con la EVM, ya que los primeros síntomas no son específicos.</a:t>
            </a:r>
          </a:p>
          <a:p>
            <a:pPr marL="342265" indent="-342265"/>
            <a:endParaRPr lang="en-US" sz="2800">
              <a:solidFill>
                <a:schemeClr val="tx1"/>
              </a:solidFill>
              <a:cs typeface="Calibri" panose="020F0502020204030204" pitchFamily="34" charset="0"/>
            </a:endParaRPr>
          </a:p>
          <a:p>
            <a:pPr marL="342265" indent="-342265"/>
            <a:r>
              <a:rPr lang="es-ES" sz="2800">
                <a:solidFill>
                  <a:srgbClr val="000000"/>
                </a:solidFill>
                <a:latin typeface="Calibri"/>
                <a:cs typeface="Calibri"/>
              </a:rPr>
              <a:t>Por lo tanto, durante un brote de la EVM, </a:t>
            </a:r>
            <a:r>
              <a:rPr lang="es-ES" sz="2800" b="1">
                <a:solidFill>
                  <a:schemeClr val="accent5">
                    <a:lumMod val="75000"/>
                  </a:schemeClr>
                </a:solidFill>
                <a:latin typeface="Calibri"/>
                <a:cs typeface="Calibri"/>
              </a:rPr>
              <a:t>tomen precauciones estándar para cualquier tipo de cuidado o actividad que podría permitir la exposición a sangre u otros líquidos corporales.</a:t>
            </a:r>
          </a:p>
          <a:p>
            <a:pPr marL="342909" lvl="1" indent="0">
              <a:buNone/>
            </a:pPr>
            <a:r>
              <a:rPr lang="es-ES" sz="2800">
                <a:solidFill>
                  <a:srgbClr val="000000"/>
                </a:solidFill>
              </a:rPr>
              <a:t>Nota: Deben considerar usar guantes si van a tocar a los pacientes.</a:t>
            </a:r>
          </a:p>
          <a:p>
            <a:pPr marL="342265" indent="-342265"/>
            <a:endParaRPr lang="en-US" sz="2800" b="1">
              <a:solidFill>
                <a:schemeClr val="tx1"/>
              </a:solidFill>
              <a:latin typeface="Calibri"/>
              <a:cs typeface="Calibri"/>
            </a:endParaRPr>
          </a:p>
          <a:p>
            <a:pPr marL="342265" indent="-342265"/>
            <a:endParaRPr lang="en-US" sz="2400">
              <a:solidFill>
                <a:schemeClr val="tx1"/>
              </a:solidFill>
              <a:cs typeface="Calibri" panose="020F0502020204030204" pitchFamily="34" charset="0"/>
            </a:endParaRPr>
          </a:p>
          <a:p>
            <a:pPr marL="342265" indent="-342265"/>
            <a:endParaRPr lang="en-US">
              <a:cs typeface="Calibri" panose="020F0502020204030204" pitchFamily="34" charset="0"/>
            </a:endParaRPr>
          </a:p>
          <a:p>
            <a:pPr marL="342265" indent="-342265"/>
            <a:endParaRPr lang="en-US">
              <a:cs typeface="Calibri" panose="020F0502020204030204" pitchFamily="34" charset="0"/>
            </a:endParaRPr>
          </a:p>
        </p:txBody>
      </p:sp>
    </p:spTree>
    <p:extLst>
      <p:ext uri="{BB962C8B-B14F-4D97-AF65-F5344CB8AC3E}">
        <p14:creationId xmlns:p14="http://schemas.microsoft.com/office/powerpoint/2010/main" val="16264400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7EB1-E9B6-4C6C-B8FE-8527456A0FD8}"/>
              </a:ext>
            </a:extLst>
          </p:cNvPr>
          <p:cNvSpPr>
            <a:spLocks noGrp="1"/>
          </p:cNvSpPr>
          <p:nvPr>
            <p:ph type="title"/>
          </p:nvPr>
        </p:nvSpPr>
        <p:spPr>
          <a:xfrm>
            <a:off x="653143" y="300764"/>
            <a:ext cx="10315662" cy="908209"/>
          </a:xfrm>
        </p:spPr>
        <p:txBody>
          <a:bodyPr/>
          <a:lstStyle/>
          <a:p>
            <a:r>
              <a:rPr lang="es-ES">
                <a:latin typeface="Calibri Light" panose="020F0302020204030204" pitchFamily="34" charset="0"/>
                <a:cs typeface="Calibri Light" panose="020F0302020204030204" pitchFamily="34" charset="0"/>
              </a:rPr>
              <a:t>EPP para evaluar si alguien tiene la </a:t>
            </a:r>
            <a:r>
              <a:rPr lang="es-ES">
                <a:solidFill>
                  <a:schemeClr val="tx1">
                    <a:lumMod val="75000"/>
                  </a:schemeClr>
                </a:solidFill>
                <a:latin typeface="Calibri Light" panose="020F0302020204030204" pitchFamily="34" charset="0"/>
                <a:cs typeface="Calibri Light" panose="020F0302020204030204" pitchFamily="34" charset="0"/>
              </a:rPr>
              <a:t>EVM</a:t>
            </a:r>
          </a:p>
        </p:txBody>
      </p:sp>
      <p:sp>
        <p:nvSpPr>
          <p:cNvPr id="3" name="Text Placeholder 2">
            <a:extLst>
              <a:ext uri="{FF2B5EF4-FFF2-40B4-BE49-F238E27FC236}">
                <a16:creationId xmlns:a16="http://schemas.microsoft.com/office/drawing/2014/main" id="{2B3FBCBB-940D-4127-804E-8DDAE0929843}"/>
              </a:ext>
            </a:extLst>
          </p:cNvPr>
          <p:cNvSpPr>
            <a:spLocks noGrp="1"/>
          </p:cNvSpPr>
          <p:nvPr>
            <p:ph type="body" sz="quarter" idx="10"/>
          </p:nvPr>
        </p:nvSpPr>
        <p:spPr>
          <a:xfrm>
            <a:off x="678905" y="1208973"/>
            <a:ext cx="7432766" cy="4915132"/>
          </a:xfrm>
        </p:spPr>
        <p:txBody>
          <a:bodyPr>
            <a:noAutofit/>
          </a:bodyPr>
          <a:lstStyle/>
          <a:p>
            <a:pPr>
              <a:buClr>
                <a:srgbClr val="E25423"/>
              </a:buClr>
              <a:buFont typeface="Arial" panose="020B0604020202020204" pitchFamily="34" charset="0"/>
              <a:buChar char="•"/>
            </a:pPr>
            <a:r>
              <a:rPr lang="es-ES">
                <a:solidFill>
                  <a:srgbClr val="000000"/>
                </a:solidFill>
                <a:latin typeface="Calibri"/>
                <a:cs typeface="Calibri"/>
              </a:rPr>
              <a:t>La evaluación puede ser una </a:t>
            </a:r>
            <a:r>
              <a:rPr lang="es-ES" b="1">
                <a:solidFill>
                  <a:srgbClr val="000000"/>
                </a:solidFill>
                <a:latin typeface="Calibri"/>
                <a:cs typeface="Calibri"/>
              </a:rPr>
              <a:t>actividad sin contacto</a:t>
            </a:r>
          </a:p>
          <a:p>
            <a:pPr marL="800100" lvl="1" indent="-342900">
              <a:buClr>
                <a:srgbClr val="E25423"/>
              </a:buClr>
              <a:buFont typeface="Wingdings" panose="05000000000000000000" pitchFamily="2" charset="2"/>
              <a:buChar char="§"/>
            </a:pPr>
            <a:r>
              <a:rPr lang="es-ES">
                <a:solidFill>
                  <a:srgbClr val="000000"/>
                </a:solidFill>
                <a:latin typeface="Calibri"/>
                <a:cs typeface="Calibri"/>
              </a:rPr>
              <a:t>Mantengan una distancia de al menos 1 metro</a:t>
            </a:r>
          </a:p>
          <a:p>
            <a:pPr marL="800100" lvl="1" indent="-342900">
              <a:buClr>
                <a:srgbClr val="E25423"/>
              </a:buClr>
              <a:buFont typeface="Wingdings" panose="05000000000000000000" pitchFamily="2" charset="2"/>
              <a:buChar char="§"/>
            </a:pPr>
            <a:r>
              <a:rPr lang="es-ES">
                <a:solidFill>
                  <a:srgbClr val="000000"/>
                </a:solidFill>
                <a:latin typeface="Calibri"/>
                <a:cs typeface="Calibri"/>
              </a:rPr>
              <a:t>Eviten la interacción directa cara a cara (es preferible tener una separación física como con plexiglás)</a:t>
            </a:r>
          </a:p>
          <a:p>
            <a:pPr marL="742315" lvl="1" indent="-285115"/>
            <a:endParaRPr lang="en-US">
              <a:solidFill>
                <a:srgbClr val="000000"/>
              </a:solidFill>
              <a:latin typeface="Calibri"/>
              <a:cs typeface="Calibri"/>
            </a:endParaRPr>
          </a:p>
          <a:p>
            <a:pPr marL="457191" indent="-342900">
              <a:buClr>
                <a:srgbClr val="E25423"/>
              </a:buClr>
              <a:buFont typeface="Arial" panose="020B0604020202020204" pitchFamily="34" charset="0"/>
              <a:buChar char="•"/>
            </a:pPr>
            <a:r>
              <a:rPr lang="es-ES" b="1">
                <a:solidFill>
                  <a:srgbClr val="000000"/>
                </a:solidFill>
                <a:latin typeface="Calibri"/>
                <a:cs typeface="Calibri"/>
                <a:sym typeface="Wingdings" panose="05000000000000000000" pitchFamily="2" charset="2"/>
              </a:rPr>
              <a:t>Si se puede mantener la distancia</a:t>
            </a:r>
            <a:r>
              <a:rPr lang="es-ES">
                <a:solidFill>
                  <a:srgbClr val="000000"/>
                </a:solidFill>
                <a:latin typeface="Calibri"/>
                <a:cs typeface="Calibri"/>
                <a:sym typeface="Wingdings" panose="05000000000000000000" pitchFamily="2" charset="2"/>
              </a:rPr>
              <a:t>  </a:t>
            </a:r>
            <a:r>
              <a:rPr lang="es-ES" b="1">
                <a:solidFill>
                  <a:srgbClr val="000000"/>
                </a:solidFill>
                <a:latin typeface="Calibri"/>
                <a:cs typeface="Calibri"/>
                <a:sym typeface="Wingdings" panose="05000000000000000000" pitchFamily="2" charset="2"/>
              </a:rPr>
              <a:t>no se requiere EPP</a:t>
            </a:r>
          </a:p>
          <a:p>
            <a:pPr marL="457191" indent="-342900">
              <a:buClr>
                <a:srgbClr val="E25423"/>
              </a:buClr>
              <a:buFont typeface="Arial" panose="020B0604020202020204" pitchFamily="34" charset="0"/>
              <a:buChar char="•"/>
            </a:pPr>
            <a:endParaRPr lang="en-US">
              <a:solidFill>
                <a:srgbClr val="000000"/>
              </a:solidFill>
              <a:cs typeface="Calibri" panose="020F0502020204030204" pitchFamily="34" charset="0"/>
            </a:endParaRPr>
          </a:p>
          <a:p>
            <a:pPr>
              <a:buClr>
                <a:srgbClr val="E25423"/>
              </a:buClr>
              <a:buFont typeface="Arial" panose="020B0604020202020204" pitchFamily="34" charset="0"/>
              <a:buChar char="•"/>
            </a:pPr>
            <a:r>
              <a:rPr lang="es-ES" b="1">
                <a:solidFill>
                  <a:srgbClr val="000000"/>
                </a:solidFill>
                <a:latin typeface="Calibri"/>
                <a:cs typeface="Calibri"/>
                <a:sym typeface="Wingdings" panose="05000000000000000000" pitchFamily="2" charset="2"/>
              </a:rPr>
              <a:t>Si no se puede mantener la distancia  se debe usar EPP </a:t>
            </a:r>
          </a:p>
          <a:p>
            <a:pPr marL="685809" lvl="1" indent="-342900">
              <a:buClr>
                <a:srgbClr val="E25423"/>
              </a:buClr>
              <a:buFont typeface="Wingdings" panose="05000000000000000000" pitchFamily="2" charset="2"/>
              <a:buChar char="§"/>
            </a:pPr>
            <a:r>
              <a:rPr lang="es-ES">
                <a:solidFill>
                  <a:srgbClr val="000000"/>
                </a:solidFill>
                <a:latin typeface="Calibri"/>
                <a:cs typeface="Calibri"/>
              </a:rPr>
              <a:t>Protección de las membranas mucosas (</a:t>
            </a:r>
            <a:r>
              <a:rPr lang="es-ES" u="sng">
                <a:solidFill>
                  <a:srgbClr val="000000"/>
                </a:solidFill>
                <a:latin typeface="Calibri"/>
                <a:cs typeface="Calibri"/>
              </a:rPr>
              <a:t>gafas protectoras + protector facial </a:t>
            </a:r>
            <a:r>
              <a:rPr lang="es-ES">
                <a:solidFill>
                  <a:srgbClr val="000000"/>
                </a:solidFill>
                <a:latin typeface="Calibri"/>
                <a:cs typeface="Calibri"/>
              </a:rPr>
              <a:t>O </a:t>
            </a:r>
            <a:r>
              <a:rPr lang="es-ES" u="sng">
                <a:solidFill>
                  <a:srgbClr val="000000"/>
                </a:solidFill>
                <a:latin typeface="Calibri"/>
                <a:cs typeface="Calibri"/>
              </a:rPr>
              <a:t>protector facial + mascarilla</a:t>
            </a:r>
            <a:r>
              <a:rPr lang="es-ES">
                <a:solidFill>
                  <a:srgbClr val="000000"/>
                </a:solidFill>
                <a:latin typeface="Calibri"/>
                <a:cs typeface="Calibri"/>
              </a:rPr>
              <a:t>)</a:t>
            </a:r>
          </a:p>
          <a:p>
            <a:pPr marL="800100" lvl="1" indent="-342900">
              <a:buClr>
                <a:srgbClr val="E25423"/>
              </a:buClr>
              <a:buFont typeface="Wingdings" panose="05000000000000000000" pitchFamily="2" charset="2"/>
              <a:buChar char="§"/>
            </a:pPr>
            <a:r>
              <a:rPr lang="es-ES">
                <a:solidFill>
                  <a:srgbClr val="000000"/>
                </a:solidFill>
                <a:latin typeface="Calibri"/>
                <a:cs typeface="Calibri"/>
              </a:rPr>
              <a:t>Un solo par de guantes</a:t>
            </a:r>
          </a:p>
          <a:p>
            <a:pPr marL="800100" lvl="1" indent="-342900">
              <a:buClr>
                <a:srgbClr val="E25423"/>
              </a:buClr>
              <a:buFont typeface="Wingdings" panose="05000000000000000000" pitchFamily="2" charset="2"/>
              <a:buChar char="§"/>
            </a:pPr>
            <a:r>
              <a:rPr lang="es-ES">
                <a:solidFill>
                  <a:srgbClr val="000000"/>
                </a:solidFill>
                <a:latin typeface="Calibri"/>
                <a:cs typeface="Calibri"/>
              </a:rPr>
              <a:t>Bata</a:t>
            </a:r>
          </a:p>
          <a:p>
            <a:pPr marL="456565" lvl="1" indent="0">
              <a:buNone/>
            </a:pPr>
            <a:endParaRPr lang="en-US">
              <a:solidFill>
                <a:srgbClr val="000000"/>
              </a:solidFill>
              <a:cs typeface="Calibri" panose="020F0502020204030204" pitchFamily="34" charset="0"/>
            </a:endParaRPr>
          </a:p>
          <a:p>
            <a:pPr>
              <a:buClr>
                <a:srgbClr val="E25423"/>
              </a:buClr>
              <a:buFont typeface="Arial" panose="020B0604020202020204" pitchFamily="34" charset="0"/>
              <a:buChar char="•"/>
            </a:pPr>
            <a:r>
              <a:rPr lang="es-ES" b="1">
                <a:solidFill>
                  <a:srgbClr val="000000"/>
                </a:solidFill>
                <a:latin typeface="Calibri"/>
                <a:cs typeface="Calibri"/>
                <a:sym typeface="Wingdings" panose="05000000000000000000" pitchFamily="2" charset="2"/>
              </a:rPr>
              <a:t>Si se usa EPP </a:t>
            </a:r>
            <a:r>
              <a:rPr lang="es-ES">
                <a:solidFill>
                  <a:srgbClr val="000000"/>
                </a:solidFill>
                <a:latin typeface="Calibri"/>
                <a:cs typeface="Calibri"/>
                <a:sym typeface="Wingdings" panose="05000000000000000000" pitchFamily="2" charset="2"/>
              </a:rPr>
              <a:t> hay que quitárselo después de evaluar a cada persona + higienizarse las manos</a:t>
            </a:r>
          </a:p>
        </p:txBody>
      </p:sp>
      <p:sp>
        <p:nvSpPr>
          <p:cNvPr id="8" name="TextBox 7">
            <a:extLst>
              <a:ext uri="{FF2B5EF4-FFF2-40B4-BE49-F238E27FC236}">
                <a16:creationId xmlns:a16="http://schemas.microsoft.com/office/drawing/2014/main" id="{589DB82E-E57D-4CEA-89B5-6C6F8EF089F7}"/>
              </a:ext>
            </a:extLst>
          </p:cNvPr>
          <p:cNvSpPr txBox="1"/>
          <p:nvPr/>
        </p:nvSpPr>
        <p:spPr>
          <a:xfrm>
            <a:off x="7796713" y="5914323"/>
            <a:ext cx="4395286" cy="646331"/>
          </a:xfrm>
          <a:prstGeom prst="rect">
            <a:avLst/>
          </a:prstGeom>
          <a:noFill/>
          <a:ln>
            <a:solidFill>
              <a:schemeClr val="accent1"/>
            </a:solidFill>
          </a:ln>
        </p:spPr>
        <p:txBody>
          <a:bodyPr wrap="square" rtlCol="0">
            <a:spAutoFit/>
          </a:bodyPr>
          <a:lstStyle/>
          <a:p>
            <a:pPr algn="ctr"/>
            <a:r>
              <a:rPr lang="es-ES">
                <a:solidFill>
                  <a:schemeClr val="accent5">
                    <a:lumMod val="75000"/>
                  </a:schemeClr>
                </a:solidFill>
              </a:rPr>
              <a:t>EPP para evaluar pacientes si no pueden mantener la distancia</a:t>
            </a:r>
          </a:p>
        </p:txBody>
      </p:sp>
      <p:pic>
        <p:nvPicPr>
          <p:cNvPr id="9" name="Picture 8" descr="Imagen de una persona usando un protector facial, una mascarilla, un par de guantes limpios y no estériles y una bata de aislamiento. Cada pieza del EPP está etiquetada. ">
            <a:extLst>
              <a:ext uri="{FF2B5EF4-FFF2-40B4-BE49-F238E27FC236}">
                <a16:creationId xmlns:a16="http://schemas.microsoft.com/office/drawing/2014/main" id="{8749E5F0-F5DD-85CC-F0DC-E18AA6E4E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713" y="1208973"/>
            <a:ext cx="4395287" cy="4705350"/>
          </a:xfrm>
          <a:prstGeom prst="rect">
            <a:avLst/>
          </a:prstGeom>
        </p:spPr>
      </p:pic>
    </p:spTree>
    <p:extLst>
      <p:ext uri="{BB962C8B-B14F-4D97-AF65-F5344CB8AC3E}">
        <p14:creationId xmlns:p14="http://schemas.microsoft.com/office/powerpoint/2010/main" val="13567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n de una persona usando gafas protectoras, una mascarilla, una capucha que cubre el cuello y los hombros puesta sobre la mascarilla, guantes quirúrgicos, un segundo par de guantes de goma, botas de goma y un delantal que cubre desde el cuello hasta debajo de las rodillas. Cada uno de estos artículos del EPP está etiquetado en la imagen.">
            <a:extLst>
              <a:ext uri="{FF2B5EF4-FFF2-40B4-BE49-F238E27FC236}">
                <a16:creationId xmlns:a16="http://schemas.microsoft.com/office/drawing/2014/main" id="{64029489-D194-F4A1-71C2-96D09CD7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933" y="963591"/>
            <a:ext cx="4881167" cy="5546578"/>
          </a:xfrm>
          <a:prstGeom prst="rect">
            <a:avLst/>
          </a:prstGeom>
        </p:spPr>
      </p:pic>
      <p:sp>
        <p:nvSpPr>
          <p:cNvPr id="2" name="Title 1"/>
          <p:cNvSpPr>
            <a:spLocks noGrp="1"/>
          </p:cNvSpPr>
          <p:nvPr>
            <p:ph type="title"/>
          </p:nvPr>
        </p:nvSpPr>
        <p:spPr>
          <a:xfrm>
            <a:off x="487760" y="388092"/>
            <a:ext cx="11216479" cy="923330"/>
          </a:xfrm>
        </p:spPr>
        <p:txBody>
          <a:bodyPr/>
          <a:lstStyle/>
          <a:p>
            <a:pPr>
              <a:lnSpc>
                <a:spcPts val="4000"/>
              </a:lnSpc>
            </a:pPr>
            <a:r>
              <a:rPr lang="es-ES">
                <a:latin typeface="Calibri Light" panose="020F0302020204030204" pitchFamily="34" charset="0"/>
                <a:cs typeface="Calibri Light" panose="020F0302020204030204" pitchFamily="34" charset="0"/>
              </a:rPr>
              <a:t>EPP para la atención de los pacientes y la limpieza ambiental</a:t>
            </a:r>
          </a:p>
        </p:txBody>
      </p:sp>
      <p:sp>
        <p:nvSpPr>
          <p:cNvPr id="3" name="Text Placeholder 2"/>
          <p:cNvSpPr>
            <a:spLocks noGrp="1"/>
          </p:cNvSpPr>
          <p:nvPr>
            <p:ph type="body" sz="quarter" idx="10"/>
          </p:nvPr>
        </p:nvSpPr>
        <p:spPr>
          <a:xfrm>
            <a:off x="707289" y="1498913"/>
            <a:ext cx="6931761" cy="3745116"/>
          </a:xfrm>
        </p:spPr>
        <p:txBody>
          <a:bodyPr>
            <a:normAutofit/>
          </a:bodyPr>
          <a:lstStyle/>
          <a:p>
            <a:pPr>
              <a:buClr>
                <a:schemeClr val="accent2">
                  <a:lumMod val="60000"/>
                  <a:lumOff val="40000"/>
                </a:schemeClr>
              </a:buClr>
              <a:buFont typeface="Arial" panose="020B0604020202020204" pitchFamily="34" charset="0"/>
              <a:buChar char="•"/>
            </a:pPr>
            <a:r>
              <a:rPr lang="es-ES" sz="2300">
                <a:solidFill>
                  <a:srgbClr val="000000"/>
                </a:solidFill>
              </a:rPr>
              <a:t>Dos pares de guantes (un par interior y un par exterior)</a:t>
            </a:r>
          </a:p>
          <a:p>
            <a:pPr>
              <a:buClr>
                <a:schemeClr val="accent2">
                  <a:lumMod val="60000"/>
                  <a:lumOff val="40000"/>
                </a:schemeClr>
              </a:buClr>
              <a:buFont typeface="Arial" panose="020B0604020202020204" pitchFamily="34" charset="0"/>
              <a:buChar char="•"/>
            </a:pPr>
            <a:r>
              <a:rPr lang="es-ES" sz="2300">
                <a:solidFill>
                  <a:srgbClr val="000000"/>
                </a:solidFill>
              </a:rPr>
              <a:t>Bata / overol </a:t>
            </a:r>
          </a:p>
          <a:p>
            <a:pPr>
              <a:buClr>
                <a:schemeClr val="accent2">
                  <a:lumMod val="60000"/>
                  <a:lumOff val="40000"/>
                </a:schemeClr>
              </a:buClr>
              <a:buFont typeface="Arial" panose="020B0604020202020204" pitchFamily="34" charset="0"/>
              <a:buChar char="•"/>
            </a:pPr>
            <a:r>
              <a:rPr lang="es-ES" sz="2300">
                <a:solidFill>
                  <a:srgbClr val="000000"/>
                </a:solidFill>
              </a:rPr>
              <a:t>Delantal </a:t>
            </a:r>
          </a:p>
          <a:p>
            <a:pPr>
              <a:buClr>
                <a:schemeClr val="accent2">
                  <a:lumMod val="60000"/>
                  <a:lumOff val="40000"/>
                </a:schemeClr>
              </a:buClr>
              <a:buFont typeface="Arial" panose="020B0604020202020204" pitchFamily="34" charset="0"/>
              <a:buChar char="•"/>
            </a:pPr>
            <a:r>
              <a:rPr lang="es-ES" sz="2300">
                <a:solidFill>
                  <a:srgbClr val="000000"/>
                </a:solidFill>
              </a:rPr>
              <a:t>Protector para la cabeza </a:t>
            </a:r>
          </a:p>
          <a:p>
            <a:pPr>
              <a:buClr>
                <a:schemeClr val="accent2">
                  <a:lumMod val="60000"/>
                  <a:lumOff val="40000"/>
                </a:schemeClr>
              </a:buClr>
              <a:buFont typeface="Arial" panose="020B0604020202020204" pitchFamily="34" charset="0"/>
              <a:buChar char="•"/>
            </a:pPr>
            <a:r>
              <a:rPr lang="es-ES" sz="2300">
                <a:solidFill>
                  <a:srgbClr val="000000"/>
                </a:solidFill>
              </a:rPr>
              <a:t>Botas impermeables</a:t>
            </a:r>
          </a:p>
          <a:p>
            <a:pPr>
              <a:buClr>
                <a:schemeClr val="accent2">
                  <a:lumMod val="60000"/>
                  <a:lumOff val="40000"/>
                </a:schemeClr>
              </a:buClr>
              <a:buFont typeface="Arial" panose="020B0604020202020204" pitchFamily="34" charset="0"/>
              <a:buChar char="•"/>
            </a:pPr>
            <a:r>
              <a:rPr lang="es-ES" sz="2300">
                <a:solidFill>
                  <a:srgbClr val="000000"/>
                </a:solidFill>
              </a:rPr>
              <a:t>Protección para las membranas mucosas (mascarilla* + protector facial) O (mascarilla* + gafas protectoras)</a:t>
            </a:r>
          </a:p>
        </p:txBody>
      </p:sp>
      <p:sp>
        <p:nvSpPr>
          <p:cNvPr id="4" name="TextBox 3">
            <a:extLst>
              <a:ext uri="{FF2B5EF4-FFF2-40B4-BE49-F238E27FC236}">
                <a16:creationId xmlns:a16="http://schemas.microsoft.com/office/drawing/2014/main" id="{9EFF1A4D-9A76-4C3A-B219-1938819E5D7A}"/>
              </a:ext>
            </a:extLst>
          </p:cNvPr>
          <p:cNvSpPr txBox="1"/>
          <p:nvPr/>
        </p:nvSpPr>
        <p:spPr>
          <a:xfrm>
            <a:off x="487760" y="5333029"/>
            <a:ext cx="7151290" cy="923330"/>
          </a:xfrm>
          <a:prstGeom prst="rect">
            <a:avLst/>
          </a:prstGeom>
          <a:noFill/>
          <a:ln>
            <a:solidFill>
              <a:schemeClr val="accent5">
                <a:lumMod val="75000"/>
              </a:schemeClr>
            </a:solidFill>
          </a:ln>
        </p:spPr>
        <p:txBody>
          <a:bodyPr wrap="square" rtlCol="0">
            <a:spAutoFit/>
          </a:bodyPr>
          <a:lstStyle/>
          <a:p>
            <a:r>
              <a:rPr lang="es-ES">
                <a:solidFill>
                  <a:schemeClr val="accent5">
                    <a:lumMod val="75000"/>
                  </a:schemeClr>
                </a:solidFill>
                <a:latin typeface="Calibri" panose="020F0502020204030204" pitchFamily="34" charset="0"/>
              </a:rPr>
              <a:t>*Se puede usar un respirador en lugar de una mascarilla (la estructura del respirador evita que se arrugue y se caiga al estar empapado con sudor; podría ser preferible usarlo en climas calurosos y húmedos)</a:t>
            </a:r>
          </a:p>
        </p:txBody>
      </p:sp>
    </p:spTree>
    <p:extLst>
      <p:ext uri="{BB962C8B-B14F-4D97-AF65-F5344CB8AC3E}">
        <p14:creationId xmlns:p14="http://schemas.microsoft.com/office/powerpoint/2010/main" val="38151217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1739354" y="2607826"/>
            <a:ext cx="11059884" cy="888672"/>
          </a:xfrm>
        </p:spPr>
        <p:txBody>
          <a:bodyPr vert="horz" lIns="91440" tIns="45720" rIns="91440" bIns="45720" rtlCol="0" anchor="b">
            <a:normAutofit/>
          </a:bodyPr>
          <a:lstStyle/>
          <a:p>
            <a:r>
              <a:rPr lang="es-ES" sz="4400">
                <a:latin typeface="Calibri Light" panose="020F0302020204030204" pitchFamily="34" charset="0"/>
                <a:cs typeface="Calibri Light" panose="020F0302020204030204" pitchFamily="34" charset="0"/>
              </a:rPr>
              <a:t>Cómo usar el EPP de forma correcta</a:t>
            </a:r>
          </a:p>
        </p:txBody>
      </p:sp>
    </p:spTree>
    <p:extLst>
      <p:ext uri="{BB962C8B-B14F-4D97-AF65-F5344CB8AC3E}">
        <p14:creationId xmlns:p14="http://schemas.microsoft.com/office/powerpoint/2010/main" val="37783354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F82978-68B5-4A71-9427-AF3CBBEB352F}"/>
              </a:ext>
            </a:extLst>
          </p:cNvPr>
          <p:cNvSpPr>
            <a:spLocks noGrp="1"/>
          </p:cNvSpPr>
          <p:nvPr>
            <p:ph type="body" sz="quarter" idx="10"/>
          </p:nvPr>
        </p:nvSpPr>
        <p:spPr/>
        <p:txBody>
          <a:bodyPr/>
          <a:lstStyle/>
          <a:p>
            <a:pPr marL="0" indent="0">
              <a:spcBef>
                <a:spcPts val="1800"/>
              </a:spcBef>
              <a:buNone/>
            </a:pPr>
            <a:r>
              <a:rPr lang="es-ES" sz="3200">
                <a:solidFill>
                  <a:srgbClr val="000000"/>
                </a:solidFill>
                <a:latin typeface="Calibri"/>
                <a:cs typeface="Calibri"/>
              </a:rPr>
              <a:t>El EPP ayuda a proteger de las infecciones, pero...</a:t>
            </a:r>
          </a:p>
          <a:p>
            <a:pPr marL="0" indent="0">
              <a:spcBef>
                <a:spcPts val="1800"/>
              </a:spcBef>
              <a:buNone/>
            </a:pPr>
            <a:r>
              <a:rPr lang="es-ES" sz="3200" b="1">
                <a:solidFill>
                  <a:schemeClr val="accent5">
                    <a:lumMod val="75000"/>
                  </a:schemeClr>
                </a:solidFill>
                <a:latin typeface="Calibri"/>
                <a:cs typeface="Calibri"/>
              </a:rPr>
              <a:t>El EPP solo funciona si se lo usa de forma correcta todas las veces.</a:t>
            </a:r>
          </a:p>
          <a:p>
            <a:pPr marL="342265" indent="-342265"/>
            <a:endParaRPr lang="en-US" sz="2400">
              <a:solidFill>
                <a:schemeClr val="tx1">
                  <a:lumMod val="75000"/>
                </a:schemeClr>
              </a:solidFill>
              <a:cs typeface="Calibri" panose="020F0502020204030204" pitchFamily="34" charset="0"/>
            </a:endParaRPr>
          </a:p>
          <a:p>
            <a:pPr marL="342265" indent="-342265"/>
            <a:endParaRPr lang="en-US">
              <a:cs typeface="Calibri" panose="020F0502020204030204" pitchFamily="34" charset="0"/>
            </a:endParaRPr>
          </a:p>
        </p:txBody>
      </p:sp>
      <p:sp>
        <p:nvSpPr>
          <p:cNvPr id="5" name="Title 4">
            <a:extLst>
              <a:ext uri="{FF2B5EF4-FFF2-40B4-BE49-F238E27FC236}">
                <a16:creationId xmlns:a16="http://schemas.microsoft.com/office/drawing/2014/main" id="{4187D935-689C-41F9-865F-6F624F7561D5}"/>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Punto clave sobre el EPP</a:t>
            </a:r>
          </a:p>
        </p:txBody>
      </p:sp>
    </p:spTree>
    <p:extLst>
      <p:ext uri="{BB962C8B-B14F-4D97-AF65-F5344CB8AC3E}">
        <p14:creationId xmlns:p14="http://schemas.microsoft.com/office/powerpoint/2010/main" val="132728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304E-87BD-46EF-AFD4-DFBC10B2230C}"/>
              </a:ext>
            </a:extLst>
          </p:cNvPr>
          <p:cNvSpPr>
            <a:spLocks noGrp="1"/>
          </p:cNvSpPr>
          <p:nvPr>
            <p:ph type="title"/>
          </p:nvPr>
        </p:nvSpPr>
        <p:spPr>
          <a:xfrm>
            <a:off x="609600" y="274639"/>
            <a:ext cx="10972800" cy="893149"/>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Lo que se debe hacer y lo que no se debe hacer </a:t>
            </a:r>
            <a:br>
              <a:rPr lang="es-ES" sz="4000">
                <a:solidFill>
                  <a:schemeClr val="accent5">
                    <a:lumMod val="75000"/>
                  </a:schemeClr>
                </a:solidFill>
                <a:latin typeface="Calibri Light" panose="020F0302020204030204" pitchFamily="34" charset="0"/>
                <a:cs typeface="Calibri Light" panose="020F0302020204030204" pitchFamily="34" charset="0"/>
              </a:rPr>
            </a:br>
            <a:r>
              <a:rPr lang="es-ES" sz="4000">
                <a:solidFill>
                  <a:schemeClr val="accent5">
                    <a:lumMod val="75000"/>
                  </a:schemeClr>
                </a:solidFill>
                <a:latin typeface="Calibri Light" panose="020F0302020204030204" pitchFamily="34" charset="0"/>
                <a:cs typeface="Calibri Light" panose="020F0302020204030204" pitchFamily="34" charset="0"/>
              </a:rPr>
              <a:t>al usar EPP</a:t>
            </a:r>
          </a:p>
        </p:txBody>
      </p:sp>
      <p:sp>
        <p:nvSpPr>
          <p:cNvPr id="3" name="Content Placeholder 2">
            <a:extLst>
              <a:ext uri="{FF2B5EF4-FFF2-40B4-BE49-F238E27FC236}">
                <a16:creationId xmlns:a16="http://schemas.microsoft.com/office/drawing/2014/main" id="{A0247DB0-EA0C-4646-BB57-575CD21EC4BD}"/>
              </a:ext>
            </a:extLst>
          </p:cNvPr>
          <p:cNvSpPr>
            <a:spLocks noGrp="1"/>
          </p:cNvSpPr>
          <p:nvPr>
            <p:ph type="body" sz="quarter" idx="10"/>
          </p:nvPr>
        </p:nvSpPr>
        <p:spPr>
          <a:xfrm>
            <a:off x="609600" y="1167788"/>
            <a:ext cx="5185833" cy="5394960"/>
          </a:xfrm>
          <a:noFill/>
          <a:ln>
            <a:solidFill>
              <a:schemeClr val="accent1"/>
            </a:solidFill>
          </a:ln>
        </p:spPr>
        <p:txBody>
          <a:bodyPr>
            <a:normAutofit/>
          </a:bodyPr>
          <a:lstStyle/>
          <a:p>
            <a:pPr marL="0" indent="0">
              <a:buNone/>
            </a:pPr>
            <a:r>
              <a:rPr lang="es-ES" sz="3200" b="1"/>
              <a:t>LO QUE SE DEBE HACER</a:t>
            </a:r>
          </a:p>
          <a:p>
            <a:pPr>
              <a:spcBef>
                <a:spcPts val="2400"/>
              </a:spcBef>
              <a:buClr>
                <a:schemeClr val="accent6">
                  <a:lumMod val="75000"/>
                </a:schemeClr>
              </a:buClr>
              <a:buFont typeface="Wingdings" panose="05000000000000000000" pitchFamily="2" charset="2"/>
              <a:buChar char="ü"/>
            </a:pPr>
            <a:r>
              <a:rPr lang="es-ES" sz="2600">
                <a:solidFill>
                  <a:schemeClr val="tx1">
                    <a:lumMod val="75000"/>
                  </a:schemeClr>
                </a:solidFill>
                <a:latin typeface="Calibri"/>
                <a:cs typeface="Calibri"/>
              </a:rPr>
              <a:t>Cambiarse el EPP que esté muy contaminado </a:t>
            </a:r>
            <a:r>
              <a:rPr lang="es-ES" sz="2600" b="0">
                <a:latin typeface="Calibri"/>
                <a:cs typeface="Calibri"/>
              </a:rPr>
              <a:t>con sangre u otros líquidos corporales</a:t>
            </a:r>
          </a:p>
          <a:p>
            <a:pPr>
              <a:spcBef>
                <a:spcPts val="2400"/>
              </a:spcBef>
              <a:buClr>
                <a:schemeClr val="accent6">
                  <a:lumMod val="75000"/>
                </a:schemeClr>
              </a:buClr>
              <a:buFont typeface="Wingdings" panose="05000000000000000000" pitchFamily="2" charset="2"/>
              <a:buChar char="ü"/>
            </a:pPr>
            <a:r>
              <a:rPr lang="es-ES" sz="2600">
                <a:solidFill>
                  <a:schemeClr val="tx1">
                    <a:lumMod val="75000"/>
                  </a:schemeClr>
                </a:solidFill>
                <a:latin typeface="Calibri"/>
                <a:cs typeface="Calibri"/>
              </a:rPr>
              <a:t>Cambiarse el EPP si se daña </a:t>
            </a:r>
            <a:r>
              <a:rPr lang="es-ES" sz="2600" b="0">
                <a:latin typeface="Calibri"/>
                <a:cs typeface="Calibri"/>
              </a:rPr>
              <a:t>(p. ej., rasgaduras en los guantes o la bata)</a:t>
            </a:r>
          </a:p>
          <a:p>
            <a:pPr>
              <a:spcBef>
                <a:spcPts val="2400"/>
              </a:spcBef>
              <a:buClr>
                <a:schemeClr val="accent6">
                  <a:lumMod val="75000"/>
                </a:schemeClr>
              </a:buClr>
              <a:buFont typeface="Wingdings" panose="05000000000000000000" pitchFamily="2" charset="2"/>
              <a:buChar char="ü"/>
            </a:pPr>
            <a:r>
              <a:rPr lang="es-ES" sz="2600">
                <a:solidFill>
                  <a:schemeClr val="tx1">
                    <a:lumMod val="75000"/>
                  </a:schemeClr>
                </a:solidFill>
                <a:latin typeface="Calibri"/>
                <a:cs typeface="Calibri"/>
              </a:rPr>
              <a:t>Quitarse el EPP de forma correcta y con cuidado</a:t>
            </a:r>
            <a:r>
              <a:rPr lang="es-ES" sz="2600" b="0">
                <a:solidFill>
                  <a:srgbClr val="000000"/>
                </a:solidFill>
                <a:latin typeface="Calibri"/>
                <a:cs typeface="Calibri"/>
              </a:rPr>
              <a:t>, incluso cuando estén cansados</a:t>
            </a:r>
          </a:p>
          <a:p>
            <a:endParaRPr lang="en-US"/>
          </a:p>
        </p:txBody>
      </p:sp>
      <p:sp>
        <p:nvSpPr>
          <p:cNvPr id="4" name="TextBox 3">
            <a:extLst>
              <a:ext uri="{FF2B5EF4-FFF2-40B4-BE49-F238E27FC236}">
                <a16:creationId xmlns:a16="http://schemas.microsoft.com/office/drawing/2014/main" id="{80FF44AE-CC1E-4EE6-8A19-7B3E566670C2}"/>
              </a:ext>
            </a:extLst>
          </p:cNvPr>
          <p:cNvSpPr txBox="1"/>
          <p:nvPr/>
        </p:nvSpPr>
        <p:spPr>
          <a:xfrm>
            <a:off x="6589486" y="1153165"/>
            <a:ext cx="5317682" cy="5394960"/>
          </a:xfrm>
          <a:prstGeom prst="rect">
            <a:avLst/>
          </a:prstGeom>
          <a:noFill/>
          <a:ln>
            <a:solidFill>
              <a:schemeClr val="accent1"/>
            </a:solidFill>
          </a:ln>
        </p:spPr>
        <p:txBody>
          <a:bodyPr wrap="square" rtlCol="0">
            <a:spAutoFit/>
          </a:bodyPr>
          <a:lstStyle/>
          <a:p>
            <a:pPr marL="342265" indent="-342265"/>
            <a:r>
              <a:rPr lang="es-ES" sz="3200" b="1">
                <a:solidFill>
                  <a:srgbClr val="000000"/>
                </a:solidFill>
                <a:latin typeface="Calibri"/>
                <a:cs typeface="Calibri"/>
              </a:rPr>
              <a:t>LO QUE NO SE DEBE HACER</a:t>
            </a:r>
          </a:p>
          <a:p>
            <a:pPr marL="457200" indent="-457200">
              <a:spcBef>
                <a:spcPts val="2400"/>
              </a:spcBef>
              <a:buBlip>
                <a:blip r:embed="rId3">
                  <a:extLst>
                    <a:ext uri="{96DAC541-7B7A-43D3-8B79-37D633B846F1}">
                      <asvg:svgBlip xmlns:asvg="http://schemas.microsoft.com/office/drawing/2016/SVG/main" r:embed="rId4"/>
                    </a:ext>
                  </a:extLst>
                </a:blip>
              </a:buBlip>
            </a:pPr>
            <a:r>
              <a:rPr lang="es-ES" sz="2400" b="1">
                <a:solidFill>
                  <a:schemeClr val="tx1">
                    <a:lumMod val="75000"/>
                  </a:schemeClr>
                </a:solidFill>
                <a:latin typeface="Calibri" panose="020F0502020204030204" pitchFamily="34" charset="0"/>
                <a:cs typeface="Calibri" panose="020F0502020204030204" pitchFamily="34" charset="0"/>
              </a:rPr>
              <a:t>Tocarse o ajustarse el EPP </a:t>
            </a:r>
            <a:r>
              <a:rPr lang="es-ES" sz="2400">
                <a:solidFill>
                  <a:srgbClr val="000000"/>
                </a:solidFill>
                <a:latin typeface="Calibri" panose="020F0502020204030204" pitchFamily="34" charset="0"/>
                <a:cs typeface="Calibri" panose="020F0502020204030204" pitchFamily="34" charset="0"/>
              </a:rPr>
              <a:t>una vez que lo tengan puesto </a:t>
            </a:r>
          </a:p>
          <a:p>
            <a:pPr marL="457200" indent="-457200">
              <a:spcBef>
                <a:spcPts val="2400"/>
              </a:spcBef>
              <a:buBlip>
                <a:blip r:embed="rId3">
                  <a:extLst>
                    <a:ext uri="{96DAC541-7B7A-43D3-8B79-37D633B846F1}">
                      <asvg:svgBlip xmlns:asvg="http://schemas.microsoft.com/office/drawing/2016/SVG/main" r:embed="rId4"/>
                    </a:ext>
                  </a:extLst>
                </a:blip>
              </a:buBlip>
            </a:pPr>
            <a:r>
              <a:rPr lang="es-ES" sz="2400" b="1">
                <a:solidFill>
                  <a:schemeClr val="tx1">
                    <a:lumMod val="75000"/>
                  </a:schemeClr>
                </a:solidFill>
                <a:latin typeface="Calibri" panose="020F0502020204030204" pitchFamily="34" charset="0"/>
                <a:cs typeface="Calibri" panose="020F0502020204030204" pitchFamily="34" charset="0"/>
              </a:rPr>
              <a:t>Tocarse la cara</a:t>
            </a:r>
          </a:p>
          <a:p>
            <a:pPr marL="457200" indent="-457200">
              <a:spcBef>
                <a:spcPts val="2400"/>
              </a:spcBef>
              <a:buBlip>
                <a:blip r:embed="rId3">
                  <a:extLst>
                    <a:ext uri="{96DAC541-7B7A-43D3-8B79-37D633B846F1}">
                      <asvg:svgBlip xmlns:asvg="http://schemas.microsoft.com/office/drawing/2016/SVG/main" r:embed="rId4"/>
                    </a:ext>
                  </a:extLst>
                </a:blip>
              </a:buBlip>
            </a:pPr>
            <a:r>
              <a:rPr lang="es-ES" sz="2400" b="1">
                <a:solidFill>
                  <a:schemeClr val="tx1">
                    <a:lumMod val="75000"/>
                  </a:schemeClr>
                </a:solidFill>
                <a:latin typeface="Calibri" panose="020F0502020204030204" pitchFamily="34" charset="0"/>
                <a:cs typeface="Calibri" panose="020F0502020204030204" pitchFamily="34" charset="0"/>
              </a:rPr>
              <a:t>Tocar objetos innecesarios, </a:t>
            </a:r>
            <a:r>
              <a:rPr lang="es-ES" sz="2400">
                <a:solidFill>
                  <a:srgbClr val="000000"/>
                </a:solidFill>
                <a:latin typeface="Calibri" panose="020F0502020204030204" pitchFamily="34" charset="0"/>
                <a:cs typeface="Calibri" panose="020F0502020204030204" pitchFamily="34" charset="0"/>
              </a:rPr>
              <a:t>como teléfonos celulares, lápices o bolígrafos, o fichas médicas de los pacientes</a:t>
            </a:r>
          </a:p>
          <a:p>
            <a:pPr marL="457200" indent="-457200">
              <a:spcBef>
                <a:spcPts val="2400"/>
              </a:spcBef>
              <a:buBlip>
                <a:blip r:embed="rId3">
                  <a:extLst>
                    <a:ext uri="{96DAC541-7B7A-43D3-8B79-37D633B846F1}">
                      <asvg:svgBlip xmlns:asvg="http://schemas.microsoft.com/office/drawing/2016/SVG/main" r:embed="rId4"/>
                    </a:ext>
                  </a:extLst>
                </a:blip>
              </a:buBlip>
            </a:pPr>
            <a:r>
              <a:rPr lang="es-ES" sz="2400" b="1">
                <a:solidFill>
                  <a:schemeClr val="tx1">
                    <a:lumMod val="75000"/>
                  </a:schemeClr>
                </a:solidFill>
                <a:latin typeface="Calibri" panose="020F0502020204030204" pitchFamily="34" charset="0"/>
                <a:cs typeface="Calibri" panose="020F0502020204030204" pitchFamily="34" charset="0"/>
              </a:rPr>
              <a:t>Tocar superficies </a:t>
            </a:r>
            <a:r>
              <a:rPr lang="es-ES" sz="2400">
                <a:solidFill>
                  <a:srgbClr val="000000"/>
                </a:solidFill>
                <a:latin typeface="Calibri" panose="020F0502020204030204" pitchFamily="34" charset="0"/>
                <a:cs typeface="Calibri" panose="020F0502020204030204" pitchFamily="34" charset="0"/>
              </a:rPr>
              <a:t>como las barandas de una cama o los mesones, a menos que sea absolutamente necesario</a:t>
            </a:r>
          </a:p>
          <a:p>
            <a:pPr marL="457200" indent="-457200">
              <a:buFont typeface="Arial" panose="020B0604020202020204" pitchFamily="34" charset="0"/>
              <a:buChar char="•"/>
            </a:pPr>
            <a:endParaRPr lang="en-US" sz="2800">
              <a:latin typeface="Calibri"/>
              <a:cs typeface="Calibri"/>
            </a:endParaRPr>
          </a:p>
        </p:txBody>
      </p:sp>
    </p:spTree>
    <p:extLst>
      <p:ext uri="{BB962C8B-B14F-4D97-AF65-F5344CB8AC3E}">
        <p14:creationId xmlns:p14="http://schemas.microsoft.com/office/powerpoint/2010/main" val="4097362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60098"/>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¿Qué hacer si el EPP es limitado?</a:t>
            </a:r>
          </a:p>
        </p:txBody>
      </p:sp>
      <p:sp>
        <p:nvSpPr>
          <p:cNvPr id="3" name="Text Placeholder 2"/>
          <p:cNvSpPr>
            <a:spLocks noGrp="1"/>
          </p:cNvSpPr>
          <p:nvPr>
            <p:ph type="body" sz="quarter" idx="10"/>
          </p:nvPr>
        </p:nvSpPr>
        <p:spPr>
          <a:xfrm>
            <a:off x="609600" y="1266940"/>
            <a:ext cx="10972800" cy="5233012"/>
          </a:xfrm>
        </p:spPr>
        <p:txBody>
          <a:bodyPr vert="horz" lIns="91440" tIns="45720" rIns="91440" bIns="45720" rtlCol="0" anchor="t">
            <a:normAutofit/>
          </a:bodyPr>
          <a:lstStyle/>
          <a:p>
            <a:pPr marL="342265" indent="-342265"/>
            <a:r>
              <a:rPr lang="es-ES" sz="2400">
                <a:solidFill>
                  <a:srgbClr val="000000"/>
                </a:solidFill>
                <a:latin typeface="Calibri"/>
                <a:ea typeface="+mn-lt"/>
                <a:cs typeface="+mn-lt"/>
              </a:rPr>
              <a:t>Priorizar el uso del EPP para las siguientes personas o situaciones:</a:t>
            </a:r>
          </a:p>
          <a:p>
            <a:pPr lvl="1">
              <a:buFont typeface="Wingdings" panose="05000000000000000000" pitchFamily="2" charset="2"/>
              <a:buChar char="§"/>
            </a:pPr>
            <a:r>
              <a:rPr lang="es-ES" sz="2400">
                <a:solidFill>
                  <a:srgbClr val="000000"/>
                </a:solidFill>
                <a:latin typeface="Calibri"/>
                <a:ea typeface="+mn-lt"/>
                <a:cs typeface="+mn-lt"/>
              </a:rPr>
              <a:t>Personal de limpieza</a:t>
            </a:r>
          </a:p>
          <a:p>
            <a:pPr lvl="1">
              <a:buFont typeface="Wingdings" panose="05000000000000000000" pitchFamily="2" charset="2"/>
              <a:buChar char="§"/>
            </a:pPr>
            <a:r>
              <a:rPr lang="es-ES" sz="2400">
                <a:solidFill>
                  <a:srgbClr val="000000"/>
                </a:solidFill>
                <a:latin typeface="Calibri"/>
                <a:ea typeface="+mn-lt"/>
                <a:cs typeface="+mn-lt"/>
              </a:rPr>
              <a:t>Toda interacción con los pacientes donde exista la posibilidad de exposición a líquidos corporales, especialmente la sangre (p. ej., pacientes de maternidad o con traumatismos)</a:t>
            </a:r>
          </a:p>
          <a:p>
            <a:pPr marL="0" indent="0">
              <a:buNone/>
            </a:pPr>
            <a:endParaRPr lang="en-US" sz="2400">
              <a:solidFill>
                <a:srgbClr val="000000"/>
              </a:solidFill>
              <a:latin typeface="Calibri"/>
              <a:ea typeface="+mn-lt"/>
              <a:cs typeface="Calibri Light"/>
            </a:endParaRPr>
          </a:p>
          <a:p>
            <a:pPr marL="342265" indent="-342265"/>
            <a:r>
              <a:rPr lang="es-ES" sz="2400">
                <a:solidFill>
                  <a:srgbClr val="000000"/>
                </a:solidFill>
                <a:latin typeface="Calibri"/>
                <a:cs typeface="Calibri Light"/>
              </a:rPr>
              <a:t>Recuerden que el EPP es </a:t>
            </a:r>
            <a:r>
              <a:rPr lang="es-ES" sz="2400" b="1">
                <a:solidFill>
                  <a:schemeClr val="tx1">
                    <a:lumMod val="75000"/>
                  </a:schemeClr>
                </a:solidFill>
                <a:latin typeface="Calibri"/>
                <a:cs typeface="Calibri Light"/>
              </a:rPr>
              <a:t>un aspecto de las precauciones estándar:</a:t>
            </a:r>
          </a:p>
          <a:p>
            <a:pPr lvl="1">
              <a:buFont typeface="Wingdings" panose="05000000000000000000" pitchFamily="2" charset="2"/>
              <a:buChar char="§"/>
            </a:pPr>
            <a:r>
              <a:rPr lang="es-ES" sz="2400">
                <a:solidFill>
                  <a:srgbClr val="000000"/>
                </a:solidFill>
                <a:latin typeface="Calibri"/>
                <a:cs typeface="Calibri Light"/>
              </a:rPr>
              <a:t>Mantengan al menos 1 metro de distancia (p. ej., un espacio neutral para entregar los medicamentos)</a:t>
            </a:r>
          </a:p>
          <a:p>
            <a:pPr lvl="1">
              <a:buFont typeface="Wingdings" panose="05000000000000000000" pitchFamily="2" charset="2"/>
              <a:buChar char="§"/>
            </a:pPr>
            <a:r>
              <a:rPr lang="es-ES" sz="2400">
                <a:solidFill>
                  <a:srgbClr val="000000"/>
                </a:solidFill>
                <a:latin typeface="Calibri"/>
                <a:cs typeface="Calibri Light"/>
              </a:rPr>
              <a:t>Higienícense las manos según lo indicado</a:t>
            </a:r>
          </a:p>
          <a:p>
            <a:pPr lvl="1">
              <a:buFont typeface="Wingdings" panose="05000000000000000000" pitchFamily="2" charset="2"/>
              <a:buChar char="§"/>
            </a:pPr>
            <a:r>
              <a:rPr lang="es-ES" sz="2400">
                <a:solidFill>
                  <a:srgbClr val="000000"/>
                </a:solidFill>
                <a:latin typeface="Calibri"/>
                <a:cs typeface="Calibri Light"/>
              </a:rPr>
              <a:t>Identifiquen soluciones según el contexto local (adaptaciones a los procedimientos y la vestimenta)</a:t>
            </a:r>
          </a:p>
          <a:p>
            <a:pPr marL="0" indent="0" algn="ctr">
              <a:buNone/>
            </a:pPr>
            <a:r>
              <a:rPr lang="es-ES" sz="2400" b="1" i="1">
                <a:solidFill>
                  <a:schemeClr val="accent4">
                    <a:lumMod val="50000"/>
                  </a:schemeClr>
                </a:solidFill>
              </a:rPr>
              <a:t>	</a:t>
            </a:r>
          </a:p>
        </p:txBody>
      </p:sp>
    </p:spTree>
    <p:extLst>
      <p:ext uri="{BB962C8B-B14F-4D97-AF65-F5344CB8AC3E}">
        <p14:creationId xmlns:p14="http://schemas.microsoft.com/office/powerpoint/2010/main" val="939833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56971"/>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Verificación de conocimientos: EPP</a:t>
            </a:r>
          </a:p>
        </p:txBody>
      </p:sp>
      <p:sp>
        <p:nvSpPr>
          <p:cNvPr id="10" name="Text Placeholder 2">
            <a:extLst>
              <a:ext uri="{FF2B5EF4-FFF2-40B4-BE49-F238E27FC236}">
                <a16:creationId xmlns:a16="http://schemas.microsoft.com/office/drawing/2014/main" id="{B0A7F5E0-4AA2-4529-B184-FFC1AC278C94}"/>
              </a:ext>
            </a:extLst>
          </p:cNvPr>
          <p:cNvSpPr>
            <a:spLocks noGrp="1"/>
          </p:cNvSpPr>
          <p:nvPr>
            <p:ph type="body" sz="quarter" idx="10"/>
          </p:nvPr>
        </p:nvSpPr>
        <p:spPr>
          <a:xfrm>
            <a:off x="609600" y="1182601"/>
            <a:ext cx="10972800" cy="4176467"/>
          </a:xfrm>
        </p:spPr>
        <p:txBody>
          <a:bodyPr>
            <a:noAutofit/>
          </a:bodyPr>
          <a:lstStyle/>
          <a:p>
            <a:pPr marL="0" indent="0">
              <a:buNone/>
            </a:pPr>
            <a:r>
              <a:rPr lang="es-ES" sz="2400">
                <a:solidFill>
                  <a:srgbClr val="000000"/>
                </a:solidFill>
                <a:latin typeface="Calibri"/>
                <a:cs typeface="Calibri Light"/>
              </a:rPr>
              <a:t>Imaginen que estos son sus compañeros de trabajo. Con base en lo que saben sobre el uso adecuado del EPP, ¿qué sugerencias les harían en cada una de estas situaciones para ayudarlos a protegerse mejor?</a:t>
            </a:r>
          </a:p>
        </p:txBody>
      </p:sp>
      <p:pic>
        <p:nvPicPr>
          <p:cNvPr id="6" name="Picture 5" descr="Imagen de un hombre arrodillado afuera en la tierra; tiene puesto un uniforme médico, guantes sucios y una mascarilla colocada en su frente.">
            <a:extLst>
              <a:ext uri="{FF2B5EF4-FFF2-40B4-BE49-F238E27FC236}">
                <a16:creationId xmlns:a16="http://schemas.microsoft.com/office/drawing/2014/main" id="{7D883B32-31CA-4D45-93FA-2BBDB93A5B9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408" r="17291"/>
          <a:stretch/>
        </p:blipFill>
        <p:spPr bwMode="auto">
          <a:xfrm>
            <a:off x="2132765" y="2662760"/>
            <a:ext cx="3219960" cy="3163630"/>
          </a:xfrm>
          <a:prstGeom prst="rect">
            <a:avLst/>
          </a:prstGeom>
          <a:noFill/>
          <a:ln w="254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E618631-DA31-4D68-B757-47E32FB008B8}"/>
              </a:ext>
            </a:extLst>
          </p:cNvPr>
          <p:cNvSpPr txBox="1"/>
          <p:nvPr/>
        </p:nvSpPr>
        <p:spPr>
          <a:xfrm>
            <a:off x="3421469" y="5992373"/>
            <a:ext cx="642552" cy="461665"/>
          </a:xfrm>
          <a:prstGeom prst="rect">
            <a:avLst/>
          </a:prstGeom>
          <a:noFill/>
        </p:spPr>
        <p:txBody>
          <a:bodyPr wrap="square" rtlCol="0">
            <a:spAutoFit/>
          </a:bodyPr>
          <a:lstStyle/>
          <a:p>
            <a:pPr algn="ctr"/>
            <a:r>
              <a:rPr lang="es-ES" sz="2400">
                <a:solidFill>
                  <a:srgbClr val="000000"/>
                </a:solidFill>
                <a:latin typeface="Calibri" panose="020F0502020204030204" pitchFamily="34" charset="0"/>
              </a:rPr>
              <a:t>1</a:t>
            </a:r>
          </a:p>
        </p:txBody>
      </p:sp>
      <p:pic>
        <p:nvPicPr>
          <p:cNvPr id="9" name="Picture 8" descr="Imagen de dos personas sentadas juntas afuera. Ambas tienen puesta una bata, un delantal, guantes de goma, protección para la cabeza y una mascarilla. Una tiene la mascarilla sobre la nariz y la boca. La otra la tiene debajo de la nariz y se está ajustando la protección para la cabeza con ambas manos enguantadas.">
            <a:extLst>
              <a:ext uri="{FF2B5EF4-FFF2-40B4-BE49-F238E27FC236}">
                <a16:creationId xmlns:a16="http://schemas.microsoft.com/office/drawing/2014/main" id="{115C111A-0252-41EA-A78C-2F5BACC43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653" y="2662760"/>
            <a:ext cx="3712103" cy="3163630"/>
          </a:xfrm>
          <a:prstGeom prst="rect">
            <a:avLst/>
          </a:prstGeom>
          <a:ln w="25400">
            <a:solidFill>
              <a:schemeClr val="tx1"/>
            </a:solidFill>
          </a:ln>
        </p:spPr>
      </p:pic>
      <p:sp>
        <p:nvSpPr>
          <p:cNvPr id="8" name="TextBox 7">
            <a:extLst>
              <a:ext uri="{FF2B5EF4-FFF2-40B4-BE49-F238E27FC236}">
                <a16:creationId xmlns:a16="http://schemas.microsoft.com/office/drawing/2014/main" id="{B0652C9A-1E05-4ED3-9687-F5C33A5868D8}"/>
              </a:ext>
            </a:extLst>
          </p:cNvPr>
          <p:cNvSpPr txBox="1"/>
          <p:nvPr/>
        </p:nvSpPr>
        <p:spPr>
          <a:xfrm>
            <a:off x="7485429" y="5992373"/>
            <a:ext cx="642552" cy="461665"/>
          </a:xfrm>
          <a:prstGeom prst="rect">
            <a:avLst/>
          </a:prstGeom>
          <a:noFill/>
        </p:spPr>
        <p:txBody>
          <a:bodyPr wrap="square" rtlCol="0">
            <a:spAutoFit/>
          </a:bodyPr>
          <a:lstStyle/>
          <a:p>
            <a:pPr algn="ctr"/>
            <a:r>
              <a:rPr lang="es-ES" sz="2400">
                <a:solidFill>
                  <a:srgbClr val="000000"/>
                </a:solidFill>
                <a:latin typeface="Calibri" panose="020F0502020204030204" pitchFamily="34" charset="0"/>
              </a:rPr>
              <a:t>2</a:t>
            </a:r>
          </a:p>
        </p:txBody>
      </p:sp>
    </p:spTree>
    <p:extLst>
      <p:ext uri="{BB962C8B-B14F-4D97-AF65-F5344CB8AC3E}">
        <p14:creationId xmlns:p14="http://schemas.microsoft.com/office/powerpoint/2010/main" val="34251482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63" y="214941"/>
            <a:ext cx="10784114" cy="686643"/>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Comentarios: EPP</a:t>
            </a:r>
          </a:p>
        </p:txBody>
      </p:sp>
      <p:sp>
        <p:nvSpPr>
          <p:cNvPr id="6" name="Text Placeholder 2">
            <a:extLst>
              <a:ext uri="{FF2B5EF4-FFF2-40B4-BE49-F238E27FC236}">
                <a16:creationId xmlns:a16="http://schemas.microsoft.com/office/drawing/2014/main" id="{89990740-0E77-424D-8D39-63019E1736AD}"/>
              </a:ext>
            </a:extLst>
          </p:cNvPr>
          <p:cNvSpPr>
            <a:spLocks noGrp="1"/>
          </p:cNvSpPr>
          <p:nvPr>
            <p:ph type="body" sz="quarter" idx="10"/>
          </p:nvPr>
        </p:nvSpPr>
        <p:spPr>
          <a:xfrm>
            <a:off x="609600" y="1045029"/>
            <a:ext cx="7529149" cy="4475990"/>
          </a:xfrm>
        </p:spPr>
        <p:txBody>
          <a:bodyPr vert="horz" lIns="91440" tIns="45720" rIns="91440" bIns="45720" rtlCol="0" anchor="t">
            <a:noAutofit/>
          </a:bodyPr>
          <a:lstStyle/>
          <a:p>
            <a:pPr marL="0" indent="0">
              <a:buNone/>
            </a:pPr>
            <a:r>
              <a:rPr lang="es-ES" sz="2400">
                <a:solidFill>
                  <a:srgbClr val="000000"/>
                </a:solidFill>
                <a:latin typeface="Calibri"/>
                <a:cs typeface="Calibri Light"/>
              </a:rPr>
              <a:t>Foto 1:</a:t>
            </a:r>
          </a:p>
          <a:p>
            <a:pPr>
              <a:buFont typeface="Arial" panose="020B0604020202020204" pitchFamily="34" charset="0"/>
              <a:buChar char="•"/>
            </a:pPr>
            <a:r>
              <a:rPr lang="es-ES" sz="2400">
                <a:solidFill>
                  <a:srgbClr val="000000"/>
                </a:solidFill>
                <a:latin typeface="Calibri"/>
                <a:cs typeface="Calibri Light"/>
              </a:rPr>
              <a:t>Se está usando el EPP fuera de contexto</a:t>
            </a:r>
          </a:p>
          <a:p>
            <a:pPr>
              <a:buFont typeface="Arial" panose="020B0604020202020204" pitchFamily="34" charset="0"/>
              <a:buChar char="•"/>
            </a:pPr>
            <a:r>
              <a:rPr lang="es-ES" sz="2400">
                <a:solidFill>
                  <a:srgbClr val="000000"/>
                </a:solidFill>
                <a:latin typeface="Calibri"/>
                <a:cs typeface="Calibri Light"/>
              </a:rPr>
              <a:t>No se está usando la mascarilla correctamente. Asegúrense de que la mascarilla cubra la nariz y la boca; deben ajustarla</a:t>
            </a:r>
          </a:p>
          <a:p>
            <a:pPr>
              <a:buFont typeface="Arial" panose="020B0604020202020204" pitchFamily="34" charset="0"/>
              <a:buChar char="•"/>
            </a:pPr>
            <a:r>
              <a:rPr lang="es-ES" sz="2400">
                <a:solidFill>
                  <a:srgbClr val="000000"/>
                </a:solidFill>
                <a:latin typeface="Calibri"/>
                <a:cs typeface="Calibri Light"/>
              </a:rPr>
              <a:t>Deben quitarse los guantes que estén demasiado sucios </a:t>
            </a:r>
          </a:p>
          <a:p>
            <a:pPr marL="0" indent="0">
              <a:buNone/>
            </a:pPr>
            <a:r>
              <a:rPr lang="es-ES" sz="2400">
                <a:solidFill>
                  <a:srgbClr val="000000"/>
                </a:solidFill>
                <a:latin typeface="Calibri"/>
                <a:cs typeface="Calibri Light"/>
              </a:rPr>
              <a:t>Foto 2:</a:t>
            </a:r>
          </a:p>
          <a:p>
            <a:r>
              <a:rPr lang="es-ES" sz="2400">
                <a:solidFill>
                  <a:srgbClr val="000000"/>
                </a:solidFill>
                <a:ea typeface="+mn-lt"/>
                <a:cs typeface="+mn-lt"/>
              </a:rPr>
              <a:t>Se está tocando la capucha del overol y los lados de la cara con las manos con guantes</a:t>
            </a:r>
          </a:p>
          <a:p>
            <a:pPr marL="285750" indent="-285750">
              <a:lnSpc>
                <a:spcPct val="100000"/>
              </a:lnSpc>
              <a:spcBef>
                <a:spcPts val="0"/>
              </a:spcBef>
              <a:buFont typeface="Arial,Sans-Serif" panose="020B0604020202020204" pitchFamily="34" charset="0"/>
              <a:buChar char="•"/>
            </a:pPr>
            <a:r>
              <a:rPr lang="es-ES" sz="2400">
                <a:solidFill>
                  <a:srgbClr val="000000"/>
                </a:solidFill>
                <a:ea typeface="+mn-lt"/>
                <a:cs typeface="+mn-lt"/>
              </a:rPr>
              <a:t>La capucha del overol no cubre totalmente el pelo</a:t>
            </a:r>
          </a:p>
          <a:p>
            <a:pPr marL="285750" indent="-285750">
              <a:lnSpc>
                <a:spcPct val="100000"/>
              </a:lnSpc>
              <a:spcBef>
                <a:spcPts val="0"/>
              </a:spcBef>
              <a:buFont typeface="Arial,Sans-Serif" panose="020B0604020202020204" pitchFamily="34" charset="0"/>
              <a:buChar char="•"/>
            </a:pPr>
            <a:r>
              <a:rPr lang="es-ES" sz="2400">
                <a:solidFill>
                  <a:srgbClr val="000000"/>
                </a:solidFill>
                <a:ea typeface="+mn-lt"/>
                <a:cs typeface="+mn-lt"/>
              </a:rPr>
              <a:t>La mascarilla no cubre la nariz</a:t>
            </a:r>
          </a:p>
          <a:p>
            <a:pPr marL="285750" indent="-285750">
              <a:lnSpc>
                <a:spcPct val="100000"/>
              </a:lnSpc>
              <a:spcBef>
                <a:spcPts val="0"/>
              </a:spcBef>
              <a:buFont typeface="Arial,Sans-Serif" panose="020B0604020202020204" pitchFamily="34" charset="0"/>
              <a:buChar char="•"/>
            </a:pPr>
            <a:r>
              <a:rPr lang="es-ES" sz="2400">
                <a:solidFill>
                  <a:srgbClr val="000000"/>
                </a:solidFill>
                <a:ea typeface="+mn-lt"/>
                <a:cs typeface="+mn-lt"/>
              </a:rPr>
              <a:t>No hay protección para los ojos</a:t>
            </a:r>
            <a:r>
              <a:rPr lang="es-ES" sz="2400" b="1" i="1">
                <a:solidFill>
                  <a:schemeClr val="accent4">
                    <a:lumMod val="50000"/>
                  </a:schemeClr>
                </a:solidFill>
              </a:rPr>
              <a:t>	</a:t>
            </a:r>
          </a:p>
        </p:txBody>
      </p:sp>
      <p:pic>
        <p:nvPicPr>
          <p:cNvPr id="3" name="Picture 2" descr="Imagen de un hombre arrodillado afuera en la tierra; tiene puesto un uniforme médico, guantes sucios y una mascarilla colocada en su frente. ">
            <a:extLst>
              <a:ext uri="{FF2B5EF4-FFF2-40B4-BE49-F238E27FC236}">
                <a16:creationId xmlns:a16="http://schemas.microsoft.com/office/drawing/2014/main" id="{59962A12-40EF-D321-AA92-3B2D97496B5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408" r="17291"/>
          <a:stretch/>
        </p:blipFill>
        <p:spPr bwMode="auto">
          <a:xfrm>
            <a:off x="8652832" y="1244906"/>
            <a:ext cx="2415481" cy="2373225"/>
          </a:xfrm>
          <a:prstGeom prst="rect">
            <a:avLst/>
          </a:prstGeom>
          <a:noFill/>
          <a:ln w="254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n de dos personas sentadas juntas afuera. Ambas tienen puesta una bata, un delantal, guantes de goma, protección para la cabeza y una mascarilla. Una tiene la mascarilla sobre la nariz y la boca. La otra la tiene debajo de la nariz y se está ajustando la protección para la cabeza con ambas manos enguantadas.">
            <a:extLst>
              <a:ext uri="{FF2B5EF4-FFF2-40B4-BE49-F238E27FC236}">
                <a16:creationId xmlns:a16="http://schemas.microsoft.com/office/drawing/2014/main" id="{25CF401A-FC47-DE23-11F3-D34EEE4B3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470" y="3892814"/>
            <a:ext cx="2824207" cy="2406923"/>
          </a:xfrm>
          <a:prstGeom prst="rect">
            <a:avLst/>
          </a:prstGeom>
          <a:ln w="25400">
            <a:solidFill>
              <a:schemeClr val="tx1"/>
            </a:solidFill>
          </a:ln>
        </p:spPr>
      </p:pic>
    </p:spTree>
    <p:extLst>
      <p:ext uri="{BB962C8B-B14F-4D97-AF65-F5344CB8AC3E}">
        <p14:creationId xmlns:p14="http://schemas.microsoft.com/office/powerpoint/2010/main" val="37355574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268639" y="119948"/>
            <a:ext cx="11059884" cy="1162051"/>
          </a:xfrm>
          <a:prstGeom prst="rect">
            <a:avLst/>
          </a:prstGeom>
        </p:spPr>
        <p:txBody>
          <a:bodyPr vert="horz" lIns="91440" tIns="45720" rIns="91440" bIns="45720" rtlCol="0" anchor="b">
            <a:normAutofit/>
          </a:bodyPr>
          <a:lstStyle/>
          <a:p>
            <a:pPr algn="l"/>
            <a:r>
              <a:rPr lang="es-ES" sz="4400" b="1">
                <a:solidFill>
                  <a:schemeClr val="bg2"/>
                </a:solidFill>
                <a:latin typeface="Calibri Light" panose="020F0302020204030204" pitchFamily="34" charset="0"/>
                <a:cs typeface="Calibri Light" panose="020F0302020204030204" pitchFamily="34" charset="0"/>
              </a:rPr>
              <a:t>Reflexión</a:t>
            </a:r>
          </a:p>
        </p:txBody>
      </p:sp>
      <p:sp>
        <p:nvSpPr>
          <p:cNvPr id="2" name="TextBox 1">
            <a:extLst>
              <a:ext uri="{FF2B5EF4-FFF2-40B4-BE49-F238E27FC236}">
                <a16:creationId xmlns:a16="http://schemas.microsoft.com/office/drawing/2014/main" id="{7E613D44-27D4-4A0A-9D0F-9DEA03961FBA}"/>
              </a:ext>
            </a:extLst>
          </p:cNvPr>
          <p:cNvSpPr txBox="1"/>
          <p:nvPr/>
        </p:nvSpPr>
        <p:spPr>
          <a:xfrm>
            <a:off x="544322" y="1926276"/>
            <a:ext cx="10508518" cy="5509200"/>
          </a:xfrm>
          <a:prstGeom prst="rect">
            <a:avLst/>
          </a:prstGeom>
          <a:noFill/>
        </p:spPr>
        <p:txBody>
          <a:bodyPr wrap="square" rtlCol="0">
            <a:spAutoFit/>
          </a:bodyPr>
          <a:lstStyle/>
          <a:p>
            <a:pPr marL="457200" indent="-457200">
              <a:buClr>
                <a:schemeClr val="bg2"/>
              </a:buClr>
              <a:buFont typeface="Arial" panose="020B0604020202020204" pitchFamily="34" charset="0"/>
              <a:buChar char="•"/>
            </a:pPr>
            <a:r>
              <a:rPr lang="es-ES" sz="3200">
                <a:solidFill>
                  <a:schemeClr val="bg2"/>
                </a:solidFill>
              </a:rPr>
              <a:t>¿Han tenido escasez o falta de EPP en su centro de atención médica? De ser así, ¿qué hicieron ustedes y sus compañeros de trabajo para protegerse a pesar de esa limitación en el EPP? </a:t>
            </a:r>
          </a:p>
          <a:p>
            <a:pPr marL="457200" indent="-457200">
              <a:buClr>
                <a:schemeClr val="bg2"/>
              </a:buClr>
              <a:buFont typeface="Arial" panose="020B0604020202020204" pitchFamily="34" charset="0"/>
              <a:buChar char="•"/>
            </a:pPr>
            <a:r>
              <a:rPr lang="es-ES" sz="3200">
                <a:solidFill>
                  <a:schemeClr val="bg2"/>
                </a:solidFill>
              </a:rPr>
              <a:t>En el contexto de la enfermedad por el virus de Marburgo, ¿cuáles son algunas adaptaciones que podrían considerar en su centro médico si el EPP es limitado?</a:t>
            </a:r>
          </a:p>
          <a:p>
            <a:endParaRPr lang="en-US" sz="3200">
              <a:solidFill>
                <a:schemeClr val="bg2"/>
              </a:solidFill>
            </a:endParaRPr>
          </a:p>
          <a:p>
            <a:endParaRPr lang="en-US" sz="3200">
              <a:solidFill>
                <a:schemeClr val="bg2"/>
              </a:solidFill>
            </a:endParaRPr>
          </a:p>
          <a:p>
            <a:endParaRPr lang="en-US" sz="3200">
              <a:solidFill>
                <a:schemeClr val="bg2"/>
              </a:solidFill>
            </a:endParaRPr>
          </a:p>
          <a:p>
            <a:endParaRPr lang="en-US" sz="3200">
              <a:solidFill>
                <a:schemeClr val="bg2"/>
              </a:solidFill>
            </a:endParaRPr>
          </a:p>
        </p:txBody>
      </p:sp>
    </p:spTree>
    <p:extLst>
      <p:ext uri="{BB962C8B-B14F-4D97-AF65-F5344CB8AC3E}">
        <p14:creationId xmlns:p14="http://schemas.microsoft.com/office/powerpoint/2010/main" val="4040280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a:xfrm>
            <a:off x="609600" y="1614964"/>
            <a:ext cx="10972800" cy="4176467"/>
          </a:xfrm>
        </p:spPr>
        <p:txBody>
          <a:bodyPr/>
          <a:lstStyle/>
          <a:p>
            <a:pPr marL="0" indent="0">
              <a:buClrTx/>
              <a:buNone/>
            </a:pPr>
            <a:r>
              <a:rPr lang="es-ES" sz="320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Explicar por qué el EPP es importante en el contexto de la EVM</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Elegir el EPP adecuado para ciertas actividades</a:t>
            </a:r>
          </a:p>
          <a:p>
            <a:pPr marL="805180" lvl="1" indent="-457200">
              <a:spcBef>
                <a:spcPts val="1800"/>
              </a:spcBef>
              <a:buClr>
                <a:schemeClr val="accent2">
                  <a:lumMod val="60000"/>
                  <a:lumOff val="40000"/>
                </a:schemeClr>
              </a:buClr>
              <a:buFont typeface="Arial" panose="020B0604020202020204" pitchFamily="34" charset="0"/>
              <a:buChar char="•"/>
            </a:pPr>
            <a:r>
              <a:rPr lang="es-ES" sz="3200">
                <a:solidFill>
                  <a:srgbClr val="000000"/>
                </a:solidFill>
                <a:latin typeface="Calibri"/>
                <a:cs typeface="Calibri"/>
              </a:rPr>
              <a:t>Determinar si el EPP se está usando de forma correcta</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86430"/>
            <a:ext cx="10972800" cy="4414322"/>
          </a:xfrm>
        </p:spPr>
        <p:txBody>
          <a:bodyPr>
            <a:normAutofit/>
          </a:bodyPr>
          <a:lstStyle/>
          <a:p>
            <a:r>
              <a:rPr lang="es-ES" sz="3200">
                <a:latin typeface="Calibri"/>
                <a:cs typeface="Calibri"/>
              </a:rPr>
              <a:t>El </a:t>
            </a:r>
            <a:r>
              <a:rPr lang="es-ES" sz="3200">
                <a:solidFill>
                  <a:srgbClr val="000000"/>
                </a:solidFill>
                <a:latin typeface="Calibri"/>
                <a:cs typeface="Calibri"/>
              </a:rPr>
              <a:t>EPP ayuda</a:t>
            </a:r>
            <a:r>
              <a:rPr lang="es-ES" sz="3200">
                <a:latin typeface="Calibri"/>
                <a:cs typeface="Calibri"/>
              </a:rPr>
              <a:t> a protegerlos de las infecciones. </a:t>
            </a:r>
          </a:p>
          <a:p>
            <a:pPr lvl="1">
              <a:spcBef>
                <a:spcPts val="600"/>
              </a:spcBef>
              <a:buFont typeface="Wingdings" panose="05000000000000000000" pitchFamily="2" charset="2"/>
              <a:buChar char="§"/>
            </a:pPr>
            <a:r>
              <a:rPr lang="es-ES" sz="2800">
                <a:latin typeface="Calibri"/>
                <a:cs typeface="Calibri"/>
              </a:rPr>
              <a:t>Al protegerse ustedes ayudan a proteger a sus pacientes y su comunidad.</a:t>
            </a:r>
          </a:p>
          <a:p>
            <a:pPr lvl="1">
              <a:spcBef>
                <a:spcPts val="600"/>
              </a:spcBef>
              <a:buFont typeface="Wingdings" panose="05000000000000000000" pitchFamily="2" charset="2"/>
              <a:buChar char="§"/>
            </a:pPr>
            <a:r>
              <a:rPr lang="es-ES" sz="2800" b="1">
                <a:solidFill>
                  <a:schemeClr val="accent5">
                    <a:lumMod val="75000"/>
                  </a:schemeClr>
                </a:solidFill>
                <a:latin typeface="Calibri"/>
                <a:cs typeface="Calibri"/>
              </a:rPr>
              <a:t>Pero el EPP solo funciona si se lo usa de forma correcta.</a:t>
            </a:r>
          </a:p>
          <a:p>
            <a:pPr>
              <a:spcBef>
                <a:spcPts val="1800"/>
              </a:spcBef>
            </a:pPr>
            <a:r>
              <a:rPr lang="es-ES" sz="3200">
                <a:latin typeface="Calibri"/>
                <a:cs typeface="Calibri"/>
              </a:rPr>
              <a:t>El EPP es solo un aspecto de las precauciones estándar. </a:t>
            </a:r>
          </a:p>
          <a:p>
            <a:pPr lvl="1">
              <a:buFont typeface="Wingdings" panose="05000000000000000000" pitchFamily="2" charset="2"/>
              <a:buChar char="§"/>
            </a:pPr>
            <a:r>
              <a:rPr lang="es-ES" sz="2800">
                <a:latin typeface="Calibri"/>
                <a:cs typeface="Calibri"/>
              </a:rPr>
              <a:t>La higiene de las manos, la limpieza y desinfección del entorno, y otras precauciones son clave para ayudarse y ayudar a sus pacientes y su comunidad a mantenerse seguros.</a:t>
            </a:r>
          </a:p>
        </p:txBody>
      </p:sp>
    </p:spTree>
    <p:extLst>
      <p:ext uri="{BB962C8B-B14F-4D97-AF65-F5344CB8AC3E}">
        <p14:creationId xmlns:p14="http://schemas.microsoft.com/office/powerpoint/2010/main" val="30011187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5844CC-E662-4B92-C269-EFAB441B4A19}"/>
              </a:ext>
            </a:extLst>
          </p:cNvPr>
          <p:cNvSpPr txBox="1">
            <a:spLocks noGrp="1"/>
          </p:cNvSpPr>
          <p:nvPr>
            <p:ph type="title" idx="4294967295"/>
          </p:nvPr>
        </p:nvSpPr>
        <p:spPr>
          <a:xfrm>
            <a:off x="161544" y="148605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¡Gracias!</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2739104"/>
            <a:ext cx="11059884" cy="948021"/>
          </a:xfrm>
        </p:spPr>
        <p:txBody>
          <a:bodyPr>
            <a:normAutofit fontScale="90000"/>
          </a:bodyPr>
          <a:lstStyle/>
          <a:p>
            <a:r>
              <a:rPr lang="es-ES" sz="4800">
                <a:latin typeface="Calibri Light" panose="020F0302020204030204" pitchFamily="34" charset="0"/>
                <a:cs typeface="Calibri Light" panose="020F0302020204030204" pitchFamily="34" charset="0"/>
              </a:rPr>
              <a:t>¿Qué es el equipo de protección personal (EPP)?</a:t>
            </a:r>
          </a:p>
        </p:txBody>
      </p:sp>
    </p:spTree>
    <p:extLst>
      <p:ext uri="{BB962C8B-B14F-4D97-AF65-F5344CB8AC3E}">
        <p14:creationId xmlns:p14="http://schemas.microsoft.com/office/powerpoint/2010/main" val="22617622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Definición: EPP</a:t>
            </a:r>
          </a:p>
        </p:txBody>
      </p:sp>
      <p:sp>
        <p:nvSpPr>
          <p:cNvPr id="6" name="Text Placeholder 2">
            <a:extLst>
              <a:ext uri="{FF2B5EF4-FFF2-40B4-BE49-F238E27FC236}">
                <a16:creationId xmlns:a16="http://schemas.microsoft.com/office/drawing/2014/main" id="{4081F775-C2F9-4ECB-A747-3D507F0CECA7}"/>
              </a:ext>
            </a:extLst>
          </p:cNvPr>
          <p:cNvSpPr>
            <a:spLocks noGrp="1"/>
          </p:cNvSpPr>
          <p:nvPr>
            <p:ph type="body" sz="quarter" idx="10"/>
          </p:nvPr>
        </p:nvSpPr>
        <p:spPr/>
        <p:txBody>
          <a:bodyPr/>
          <a:lstStyle/>
          <a:p>
            <a:pPr marL="0" indent="0">
              <a:buNone/>
            </a:pPr>
            <a:r>
              <a:rPr lang="es-ES" sz="3000">
                <a:solidFill>
                  <a:srgbClr val="000000"/>
                </a:solidFill>
                <a:latin typeface="Calibri"/>
                <a:cs typeface="Calibri"/>
              </a:rPr>
              <a:t>El EPP es </a:t>
            </a:r>
            <a:r>
              <a:rPr lang="es-ES" sz="3000" b="1">
                <a:solidFill>
                  <a:srgbClr val="000000"/>
                </a:solidFill>
                <a:latin typeface="Calibri"/>
                <a:cs typeface="Calibri"/>
              </a:rPr>
              <a:t>una vestimenta o un equipo especial </a:t>
            </a:r>
            <a:r>
              <a:rPr lang="es-ES" sz="3000">
                <a:solidFill>
                  <a:srgbClr val="000000"/>
                </a:solidFill>
                <a:latin typeface="Calibri"/>
                <a:cs typeface="Calibri"/>
              </a:rPr>
              <a:t>que usan los trabajadores de la salud, que proporciona barreras o capas para protegerse los ojos, la nariz, la boca, la piel y la ropa del contacto con los líquidos corporales de un paciente (sangre, vómitos, orina, heces o sudor). </a:t>
            </a:r>
          </a:p>
          <a:p>
            <a:pPr marL="0" indent="0">
              <a:buNone/>
            </a:pPr>
            <a:endParaRPr lang="en-US" sz="3000">
              <a:solidFill>
                <a:schemeClr val="tx1"/>
              </a:solidFill>
              <a:latin typeface="Calibri"/>
              <a:cs typeface="Calibri"/>
            </a:endParaRPr>
          </a:p>
          <a:p>
            <a:pPr marL="0" indent="0">
              <a:buNone/>
            </a:pPr>
            <a:r>
              <a:rPr lang="es-ES" sz="3000" b="1">
                <a:solidFill>
                  <a:schemeClr val="accent5">
                    <a:lumMod val="75000"/>
                  </a:schemeClr>
                </a:solidFill>
                <a:latin typeface="Calibri"/>
                <a:cs typeface="Calibri"/>
              </a:rPr>
              <a:t>El uso correcto del EPP ayuda a protegerlos de las infecciones.</a:t>
            </a:r>
          </a:p>
          <a:p>
            <a:pPr marL="0" indent="0">
              <a:buNone/>
            </a:pPr>
            <a:endParaRPr lang="en-US" sz="2800">
              <a:solidFill>
                <a:schemeClr val="tx1"/>
              </a:solidFill>
              <a:latin typeface="Calibri"/>
              <a:cs typeface="Calibri"/>
            </a:endParaRPr>
          </a:p>
          <a:p>
            <a:pPr marL="0" indent="0">
              <a:buNone/>
            </a:pPr>
            <a:endParaRPr lang="en-US" sz="2800">
              <a:solidFill>
                <a:schemeClr val="tx1"/>
              </a:solidFill>
              <a:latin typeface="Calibri"/>
              <a:cs typeface="Calibri"/>
            </a:endParaRPr>
          </a:p>
          <a:p>
            <a:pPr marL="342265" indent="-342265"/>
            <a:endParaRPr lang="en-US">
              <a:solidFill>
                <a:schemeClr val="accent4">
                  <a:lumMod val="50000"/>
                </a:schemeClr>
              </a:solidFill>
              <a:cs typeface="Calibri" panose="020F0502020204030204" pitchFamily="34" charset="0"/>
            </a:endParaRPr>
          </a:p>
          <a:p>
            <a:pPr marL="342265" indent="-342265"/>
            <a:endParaRPr lang="en-US">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29486567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619" y="308074"/>
            <a:ext cx="10464800" cy="720855"/>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Artículos de EPP</a:t>
            </a:r>
          </a:p>
        </p:txBody>
      </p:sp>
      <p:sp>
        <p:nvSpPr>
          <p:cNvPr id="23" name="TextBox 24"/>
          <p:cNvSpPr txBox="1">
            <a:spLocks noChangeArrowheads="1"/>
          </p:cNvSpPr>
          <p:nvPr/>
        </p:nvSpPr>
        <p:spPr bwMode="auto">
          <a:xfrm>
            <a:off x="1923860" y="1224917"/>
            <a:ext cx="170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Protección para la cabeza</a:t>
            </a:r>
          </a:p>
        </p:txBody>
      </p:sp>
      <p:pic>
        <p:nvPicPr>
          <p:cNvPr id="13" name="Picture 14" descr="Foto de una cobertura para el pel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3860" y="1868488"/>
            <a:ext cx="1700212" cy="1466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9"/>
          <p:cNvSpPr txBox="1">
            <a:spLocks noChangeArrowheads="1"/>
          </p:cNvSpPr>
          <p:nvPr/>
        </p:nvSpPr>
        <p:spPr bwMode="auto">
          <a:xfrm>
            <a:off x="1923860" y="3322638"/>
            <a:ext cx="1661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Cabeza + pelo</a:t>
            </a:r>
          </a:p>
        </p:txBody>
      </p:sp>
      <p:sp>
        <p:nvSpPr>
          <p:cNvPr id="24" name="TextBox 25"/>
          <p:cNvSpPr txBox="1">
            <a:spLocks noChangeArrowheads="1"/>
          </p:cNvSpPr>
          <p:nvPr/>
        </p:nvSpPr>
        <p:spPr bwMode="auto">
          <a:xfrm>
            <a:off x="4068572" y="1238237"/>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Gafas protectoras</a:t>
            </a:r>
          </a:p>
        </p:txBody>
      </p:sp>
      <p:pic>
        <p:nvPicPr>
          <p:cNvPr id="6" name="Picture 7" descr=" Foto de unas gafas protectora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8573" y="1868489"/>
            <a:ext cx="1846263" cy="1436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8"/>
          <p:cNvSpPr txBox="1">
            <a:spLocks noChangeArrowheads="1"/>
          </p:cNvSpPr>
          <p:nvPr/>
        </p:nvSpPr>
        <p:spPr bwMode="auto">
          <a:xfrm>
            <a:off x="4068572" y="3335119"/>
            <a:ext cx="184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Ojos</a:t>
            </a:r>
          </a:p>
        </p:txBody>
      </p:sp>
      <p:sp>
        <p:nvSpPr>
          <p:cNvPr id="7" name="TextBox 8"/>
          <p:cNvSpPr txBox="1">
            <a:spLocks noChangeArrowheads="1"/>
          </p:cNvSpPr>
          <p:nvPr/>
        </p:nvSpPr>
        <p:spPr bwMode="auto">
          <a:xfrm>
            <a:off x="6257566" y="1497489"/>
            <a:ext cx="1757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Mascarilla</a:t>
            </a:r>
          </a:p>
        </p:txBody>
      </p:sp>
      <p:pic>
        <p:nvPicPr>
          <p:cNvPr id="12" name="Picture 13" descr="Foto de una mascarilla de pape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7168" y="1868488"/>
            <a:ext cx="1738313" cy="1422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7"/>
          <p:cNvSpPr txBox="1">
            <a:spLocks noChangeArrowheads="1"/>
          </p:cNvSpPr>
          <p:nvPr/>
        </p:nvSpPr>
        <p:spPr bwMode="auto">
          <a:xfrm>
            <a:off x="6257566" y="3335119"/>
            <a:ext cx="1757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Nariz + boca</a:t>
            </a:r>
          </a:p>
        </p:txBody>
      </p:sp>
      <p:sp>
        <p:nvSpPr>
          <p:cNvPr id="10" name="Rectangle 11"/>
          <p:cNvSpPr>
            <a:spLocks noChangeArrowheads="1"/>
          </p:cNvSpPr>
          <p:nvPr/>
        </p:nvSpPr>
        <p:spPr bwMode="auto">
          <a:xfrm>
            <a:off x="8396864" y="1252045"/>
            <a:ext cx="159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Protector facial</a:t>
            </a:r>
          </a:p>
        </p:txBody>
      </p:sp>
      <p:pic>
        <p:nvPicPr>
          <p:cNvPr id="11" name="Picture 12" descr="Foto de 2 protectores faciale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8439" y="1868488"/>
            <a:ext cx="1584325" cy="14589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6"/>
          <p:cNvSpPr txBox="1">
            <a:spLocks noChangeArrowheads="1"/>
          </p:cNvSpPr>
          <p:nvPr/>
        </p:nvSpPr>
        <p:spPr bwMode="auto">
          <a:xfrm>
            <a:off x="8139595" y="3345001"/>
            <a:ext cx="2309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Ojos + nariz + boca</a:t>
            </a:r>
          </a:p>
        </p:txBody>
      </p:sp>
      <p:sp>
        <p:nvSpPr>
          <p:cNvPr id="27" name="TextBox 28"/>
          <p:cNvSpPr txBox="1">
            <a:spLocks noChangeArrowheads="1"/>
          </p:cNvSpPr>
          <p:nvPr/>
        </p:nvSpPr>
        <p:spPr bwMode="auto">
          <a:xfrm>
            <a:off x="1817430" y="3883221"/>
            <a:ext cx="113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Bata</a:t>
            </a:r>
          </a:p>
        </p:txBody>
      </p:sp>
      <p:pic>
        <p:nvPicPr>
          <p:cNvPr id="4" name="Picture 5" descr="Foto de una bata. "/>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17431" y="4265173"/>
            <a:ext cx="1119187" cy="1814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21"/>
          <p:cNvSpPr txBox="1">
            <a:spLocks noChangeArrowheads="1"/>
          </p:cNvSpPr>
          <p:nvPr/>
        </p:nvSpPr>
        <p:spPr bwMode="auto">
          <a:xfrm>
            <a:off x="1797763" y="6079025"/>
            <a:ext cx="118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Cuerpo</a:t>
            </a:r>
          </a:p>
        </p:txBody>
      </p:sp>
      <p:sp>
        <p:nvSpPr>
          <p:cNvPr id="30" name="TextBox 29"/>
          <p:cNvSpPr txBox="1">
            <a:spLocks noChangeArrowheads="1"/>
          </p:cNvSpPr>
          <p:nvPr/>
        </p:nvSpPr>
        <p:spPr bwMode="auto">
          <a:xfrm>
            <a:off x="3316296" y="3883816"/>
            <a:ext cx="1249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Overol</a:t>
            </a:r>
          </a:p>
        </p:txBody>
      </p:sp>
      <p:pic>
        <p:nvPicPr>
          <p:cNvPr id="28" name="Picture 27" descr="Foto de un overol. ">
            <a:extLst>
              <a:ext uri="{FF2B5EF4-FFF2-40B4-BE49-F238E27FC236}">
                <a16:creationId xmlns:a16="http://schemas.microsoft.com/office/drawing/2014/main" id="{9A42CBC7-8D49-D04B-8578-9C90FE2A6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96" y="4265174"/>
            <a:ext cx="1249707" cy="1813849"/>
          </a:xfrm>
          <a:prstGeom prst="rect">
            <a:avLst/>
          </a:prstGeom>
          <a:ln w="12700">
            <a:solidFill>
              <a:srgbClr val="000000"/>
            </a:solidFill>
          </a:ln>
        </p:spPr>
      </p:pic>
      <p:sp>
        <p:nvSpPr>
          <p:cNvPr id="29" name="TextBox 21"/>
          <p:cNvSpPr txBox="1">
            <a:spLocks noChangeArrowheads="1"/>
          </p:cNvSpPr>
          <p:nvPr/>
        </p:nvSpPr>
        <p:spPr bwMode="auto">
          <a:xfrm>
            <a:off x="3316296" y="6075092"/>
            <a:ext cx="118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Cuerpo</a:t>
            </a:r>
          </a:p>
        </p:txBody>
      </p:sp>
      <p:sp>
        <p:nvSpPr>
          <p:cNvPr id="25" name="TextBox 26"/>
          <p:cNvSpPr txBox="1">
            <a:spLocks noChangeArrowheads="1"/>
          </p:cNvSpPr>
          <p:nvPr/>
        </p:nvSpPr>
        <p:spPr bwMode="auto">
          <a:xfrm>
            <a:off x="4986390" y="3793250"/>
            <a:ext cx="1457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Delantal de protección</a:t>
            </a:r>
          </a:p>
        </p:txBody>
      </p:sp>
      <p:pic>
        <p:nvPicPr>
          <p:cNvPr id="5" name="Picture 6" descr="Foto de un delantal."/>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24256" y="4421833"/>
            <a:ext cx="1600200" cy="1600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3"/>
          <p:cNvSpPr txBox="1">
            <a:spLocks noChangeArrowheads="1"/>
          </p:cNvSpPr>
          <p:nvPr/>
        </p:nvSpPr>
        <p:spPr bwMode="auto">
          <a:xfrm>
            <a:off x="5255173" y="5981723"/>
            <a:ext cx="118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Cuerpo</a:t>
            </a:r>
          </a:p>
        </p:txBody>
      </p:sp>
      <p:sp>
        <p:nvSpPr>
          <p:cNvPr id="8" name="TextBox 9"/>
          <p:cNvSpPr txBox="1">
            <a:spLocks noChangeArrowheads="1"/>
          </p:cNvSpPr>
          <p:nvPr/>
        </p:nvSpPr>
        <p:spPr bwMode="auto">
          <a:xfrm>
            <a:off x="6844336" y="4013455"/>
            <a:ext cx="1571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Guantes</a:t>
            </a:r>
          </a:p>
        </p:txBody>
      </p:sp>
      <p:pic>
        <p:nvPicPr>
          <p:cNvPr id="14" name="Picture 15" descr="Foto de unos guantes quirúrgico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44336" y="4397227"/>
            <a:ext cx="1625600" cy="16017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20"/>
          <p:cNvSpPr txBox="1">
            <a:spLocks noChangeArrowheads="1"/>
          </p:cNvSpPr>
          <p:nvPr/>
        </p:nvSpPr>
        <p:spPr bwMode="auto">
          <a:xfrm>
            <a:off x="6925850" y="5985623"/>
            <a:ext cx="1451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Manos</a:t>
            </a:r>
          </a:p>
        </p:txBody>
      </p:sp>
      <p:sp>
        <p:nvSpPr>
          <p:cNvPr id="26" name="TextBox 27"/>
          <p:cNvSpPr txBox="1">
            <a:spLocks noChangeArrowheads="1"/>
          </p:cNvSpPr>
          <p:nvPr/>
        </p:nvSpPr>
        <p:spPr bwMode="auto">
          <a:xfrm>
            <a:off x="8815845" y="4002025"/>
            <a:ext cx="1633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Botas</a:t>
            </a:r>
          </a:p>
        </p:txBody>
      </p:sp>
      <p:pic>
        <p:nvPicPr>
          <p:cNvPr id="9" name="Picture 10" descr="Fotos de unas botas de goma."/>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850770" y="4386285"/>
            <a:ext cx="1563688" cy="15954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2"/>
          <p:cNvSpPr txBox="1">
            <a:spLocks noChangeArrowheads="1"/>
          </p:cNvSpPr>
          <p:nvPr/>
        </p:nvSpPr>
        <p:spPr bwMode="auto">
          <a:xfrm>
            <a:off x="8864461" y="5981723"/>
            <a:ext cx="1563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s-ES" sz="1800" b="1">
                <a:solidFill>
                  <a:schemeClr val="accent4">
                    <a:lumMod val="50000"/>
                  </a:schemeClr>
                </a:solidFill>
                <a:latin typeface="Calibri" panose="020F0502020204030204" pitchFamily="34" charset="0"/>
                <a:cs typeface="Calibri" panose="020F0502020204030204" pitchFamily="34" charset="0"/>
              </a:rPr>
              <a:t>Pies</a:t>
            </a:r>
          </a:p>
        </p:txBody>
      </p:sp>
    </p:spTree>
    <p:extLst>
      <p:ext uri="{BB962C8B-B14F-4D97-AF65-F5344CB8AC3E}">
        <p14:creationId xmlns:p14="http://schemas.microsoft.com/office/powerpoint/2010/main" val="38314370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A75772B-28C3-43A0-879A-25C0416C03FD}"/>
              </a:ext>
            </a:extLst>
          </p:cNvPr>
          <p:cNvSpPr>
            <a:spLocks noGrp="1"/>
          </p:cNvSpPr>
          <p:nvPr>
            <p:ph type="body" sz="quarter" idx="10"/>
          </p:nvPr>
        </p:nvSpPr>
        <p:spPr>
          <a:xfrm>
            <a:off x="609600" y="1340766"/>
            <a:ext cx="10972800" cy="4176467"/>
          </a:xfrm>
        </p:spPr>
        <p:txBody>
          <a:bodyPr>
            <a:normAutofit fontScale="85000" lnSpcReduction="10000"/>
          </a:bodyPr>
          <a:lstStyle/>
          <a:p>
            <a:pPr marL="0" indent="0">
              <a:buNone/>
            </a:pPr>
            <a:r>
              <a:rPr lang="es-ES" sz="3200">
                <a:solidFill>
                  <a:srgbClr val="000000"/>
                </a:solidFill>
                <a:latin typeface="Calibri"/>
                <a:cs typeface="Calibri"/>
              </a:rPr>
              <a:t>La EVM se puede propagar por el contacto directo (como por medio de la piel abierta o las membranas mucosas en los ojos, la nariz o la boca) con lo siguiente: </a:t>
            </a:r>
          </a:p>
          <a:p>
            <a:r>
              <a:rPr lang="es-ES" sz="3200" b="1">
                <a:latin typeface="Calibri"/>
                <a:cs typeface="Calibri"/>
              </a:rPr>
              <a:t>La</a:t>
            </a:r>
            <a:r>
              <a:rPr lang="es-ES" sz="3200">
                <a:latin typeface="Calibri"/>
                <a:cs typeface="Calibri"/>
              </a:rPr>
              <a:t> </a:t>
            </a:r>
            <a:r>
              <a:rPr lang="es-ES" sz="3200" b="1">
                <a:latin typeface="Calibri"/>
                <a:cs typeface="Calibri"/>
              </a:rPr>
              <a:t>sangre u otros líquidos corporales</a:t>
            </a:r>
            <a:r>
              <a:rPr lang="es-ES" sz="3200">
                <a:latin typeface="Calibri"/>
                <a:cs typeface="Calibri"/>
              </a:rPr>
              <a:t> de una persona enferma o que murió a causa de la EVM.</a:t>
            </a:r>
          </a:p>
          <a:p>
            <a:r>
              <a:rPr lang="es-ES" sz="3200" b="1">
                <a:latin typeface="Calibri"/>
                <a:cs typeface="Calibri"/>
              </a:rPr>
              <a:t>Objetos contaminados con la sangre u otros líquidos corporales</a:t>
            </a:r>
            <a:r>
              <a:rPr lang="es-ES" sz="3200">
                <a:latin typeface="Calibri"/>
                <a:cs typeface="Calibri"/>
              </a:rPr>
              <a:t> de una persona enferma o que murió a causa de la EVM.</a:t>
            </a:r>
          </a:p>
          <a:p>
            <a:pPr marL="0" indent="0">
              <a:buNone/>
            </a:pPr>
            <a:endParaRPr lang="en-US" sz="3200">
              <a:solidFill>
                <a:srgbClr val="000000"/>
              </a:solidFill>
              <a:latin typeface="Calibri"/>
              <a:cs typeface="Calibri"/>
            </a:endParaRPr>
          </a:p>
          <a:p>
            <a:pPr marL="0" indent="0">
              <a:buNone/>
            </a:pPr>
            <a:r>
              <a:rPr lang="es-ES" sz="3200">
                <a:solidFill>
                  <a:srgbClr val="000000"/>
                </a:solidFill>
                <a:latin typeface="Calibri"/>
                <a:cs typeface="Calibri"/>
              </a:rPr>
              <a:t>El EPP funciona como una </a:t>
            </a:r>
            <a:r>
              <a:rPr lang="es-ES" sz="3200" b="1">
                <a:solidFill>
                  <a:schemeClr val="accent5">
                    <a:lumMod val="75000"/>
                  </a:schemeClr>
                </a:solidFill>
                <a:latin typeface="Calibri"/>
                <a:cs typeface="Calibri"/>
              </a:rPr>
              <a:t>barrera</a:t>
            </a:r>
            <a:r>
              <a:rPr lang="es-ES" sz="3200">
                <a:latin typeface="Calibri"/>
                <a:cs typeface="Calibri"/>
              </a:rPr>
              <a:t> para proteger los ojos, la nariz, la boca, la piel y la ropa del contacto con los líquidos corporales de un paciente.</a:t>
            </a:r>
          </a:p>
          <a:p>
            <a:pPr marL="0" indent="0">
              <a:buNone/>
            </a:pPr>
            <a:endParaRPr lang="en-US" sz="3200">
              <a:solidFill>
                <a:schemeClr val="tx1"/>
              </a:solidFill>
              <a:latin typeface="Calibri"/>
              <a:cs typeface="Calibri"/>
            </a:endParaRPr>
          </a:p>
          <a:p>
            <a:endParaRPr lang="en-US"/>
          </a:p>
        </p:txBody>
      </p:sp>
      <p:sp>
        <p:nvSpPr>
          <p:cNvPr id="9" name="Title 8">
            <a:extLst>
              <a:ext uri="{FF2B5EF4-FFF2-40B4-BE49-F238E27FC236}">
                <a16:creationId xmlns:a16="http://schemas.microsoft.com/office/drawing/2014/main" id="{7CF20234-6348-44D7-8AE9-955629B923B3}"/>
              </a:ext>
            </a:extLst>
          </p:cNvPr>
          <p:cNvSpPr>
            <a:spLocks noGrp="1"/>
          </p:cNvSpPr>
          <p:nvPr>
            <p:ph type="title"/>
          </p:nvPr>
        </p:nvSpPr>
        <p:spPr>
          <a:xfrm>
            <a:off x="609600" y="274639"/>
            <a:ext cx="10972800" cy="827048"/>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¿Por qué usar EPP?</a:t>
            </a:r>
          </a:p>
        </p:txBody>
      </p:sp>
    </p:spTree>
    <p:extLst>
      <p:ext uri="{BB962C8B-B14F-4D97-AF65-F5344CB8AC3E}">
        <p14:creationId xmlns:p14="http://schemas.microsoft.com/office/powerpoint/2010/main" val="17341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1915183" y="2380873"/>
            <a:ext cx="11059884" cy="888672"/>
          </a:xfrm>
        </p:spPr>
        <p:txBody>
          <a:bodyPr vert="horz" lIns="91440" tIns="45720" rIns="91440" bIns="45720" rtlCol="0" anchor="b">
            <a:normAutofit/>
          </a:bodyPr>
          <a:lstStyle/>
          <a:p>
            <a:r>
              <a:rPr lang="es-ES" sz="4400">
                <a:latin typeface="Calibri Light" panose="020F0302020204030204" pitchFamily="34" charset="0"/>
                <a:cs typeface="Calibri Light" panose="020F0302020204030204" pitchFamily="34" charset="0"/>
              </a:rPr>
              <a:t>Cuándo usar EPP</a:t>
            </a:r>
          </a:p>
        </p:txBody>
      </p:sp>
    </p:spTree>
    <p:extLst>
      <p:ext uri="{BB962C8B-B14F-4D97-AF65-F5344CB8AC3E}">
        <p14:creationId xmlns:p14="http://schemas.microsoft.com/office/powerpoint/2010/main" val="18865811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68998"/>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Precauciones estándar</a:t>
            </a:r>
          </a:p>
        </p:txBody>
      </p:sp>
      <p:sp>
        <p:nvSpPr>
          <p:cNvPr id="6" name="Text Placeholder 2">
            <a:extLst>
              <a:ext uri="{FF2B5EF4-FFF2-40B4-BE49-F238E27FC236}">
                <a16:creationId xmlns:a16="http://schemas.microsoft.com/office/drawing/2014/main" id="{D479219F-C396-8C51-78CF-8C83FBEC3FA7}"/>
              </a:ext>
            </a:extLst>
          </p:cNvPr>
          <p:cNvSpPr txBox="1">
            <a:spLocks/>
          </p:cNvSpPr>
          <p:nvPr/>
        </p:nvSpPr>
        <p:spPr>
          <a:xfrm>
            <a:off x="480001" y="1342888"/>
            <a:ext cx="11232001" cy="1471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60000"/>
                  <a:lumOff val="40000"/>
                </a:schemeClr>
              </a:buClr>
            </a:pPr>
            <a:r>
              <a:rPr lang="es-ES" sz="2400">
                <a:solidFill>
                  <a:srgbClr val="000000"/>
                </a:solidFill>
              </a:rPr>
              <a:t>Se toman en </a:t>
            </a:r>
            <a:r>
              <a:rPr lang="es-ES" sz="2400" b="1" u="sng">
                <a:solidFill>
                  <a:schemeClr val="accent5">
                    <a:lumMod val="75000"/>
                  </a:schemeClr>
                </a:solidFill>
              </a:rPr>
              <a:t>todo tipo de cuidado de pacientes</a:t>
            </a:r>
          </a:p>
          <a:p>
            <a:pPr>
              <a:buClr>
                <a:schemeClr val="accent2">
                  <a:lumMod val="60000"/>
                  <a:lumOff val="40000"/>
                </a:schemeClr>
              </a:buClr>
            </a:pPr>
            <a:r>
              <a:rPr lang="es-ES" sz="2400">
                <a:solidFill>
                  <a:srgbClr val="000000"/>
                </a:solidFill>
              </a:rPr>
              <a:t>Protegen a los trabajadores de la salud de las infecciones y previenen la propagación de infecciones de un paciente a otro</a:t>
            </a:r>
          </a:p>
        </p:txBody>
      </p:sp>
      <p:grpSp>
        <p:nvGrpSpPr>
          <p:cNvPr id="8" name="Group 7" descr="Imagen de una gotita de líquido cayendo a una mano con las palabras &quot;Higiene de las manos.&quot;">
            <a:extLst>
              <a:ext uri="{FF2B5EF4-FFF2-40B4-BE49-F238E27FC236}">
                <a16:creationId xmlns:a16="http://schemas.microsoft.com/office/drawing/2014/main" id="{7CEA8E23-7CD5-82A2-0347-2BD561493809}"/>
              </a:ext>
            </a:extLst>
          </p:cNvPr>
          <p:cNvGrpSpPr/>
          <p:nvPr/>
        </p:nvGrpSpPr>
        <p:grpSpPr>
          <a:xfrm>
            <a:off x="480001" y="2742231"/>
            <a:ext cx="3409828" cy="955767"/>
            <a:chOff x="694134" y="3768912"/>
            <a:chExt cx="3119542" cy="955767"/>
          </a:xfrm>
        </p:grpSpPr>
        <p:pic>
          <p:nvPicPr>
            <p:cNvPr id="9" name="Picture 8">
              <a:extLst>
                <a:ext uri="{FF2B5EF4-FFF2-40B4-BE49-F238E27FC236}">
                  <a16:creationId xmlns:a16="http://schemas.microsoft.com/office/drawing/2014/main" id="{8303432A-971A-4E64-32C8-3A652638C514}"/>
                </a:ext>
              </a:extLst>
            </p:cNvPr>
            <p:cNvPicPr>
              <a:picLocks noChangeAspect="1"/>
            </p:cNvPicPr>
            <p:nvPr/>
          </p:nvPicPr>
          <p:blipFill>
            <a:blip r:embed="rId3"/>
            <a:stretch>
              <a:fillRect/>
            </a:stretch>
          </p:blipFill>
          <p:spPr>
            <a:xfrm>
              <a:off x="694134" y="3768912"/>
              <a:ext cx="865521" cy="722696"/>
            </a:xfrm>
            <a:prstGeom prst="rect">
              <a:avLst/>
            </a:prstGeom>
          </p:spPr>
        </p:pic>
        <p:sp>
          <p:nvSpPr>
            <p:cNvPr id="10" name="TextBox 9" descr="Imagen de una gotita de líquido cayendo a una mano y el texto &quot;Higiene de las manos.&quot; ">
              <a:extLst>
                <a:ext uri="{FF2B5EF4-FFF2-40B4-BE49-F238E27FC236}">
                  <a16:creationId xmlns:a16="http://schemas.microsoft.com/office/drawing/2014/main" id="{A6854C44-AD92-3BDF-1874-92DF11F868CB}"/>
                </a:ext>
              </a:extLst>
            </p:cNvPr>
            <p:cNvSpPr txBox="1"/>
            <p:nvPr/>
          </p:nvSpPr>
          <p:spPr>
            <a:xfrm>
              <a:off x="1559655" y="4016793"/>
              <a:ext cx="2254021" cy="707886"/>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Higiene de las manos</a:t>
              </a:r>
            </a:p>
          </p:txBody>
        </p:sp>
      </p:grpSp>
      <p:grpSp>
        <p:nvGrpSpPr>
          <p:cNvPr id="11" name="Group 10" descr="Imagen de una persona usando una mascarilla que cubre la nariz y la boca y las palabras &quot;Equipo de protección personal (EPP) según el riesgo de exposición.&quot;&#10;">
            <a:extLst>
              <a:ext uri="{FF2B5EF4-FFF2-40B4-BE49-F238E27FC236}">
                <a16:creationId xmlns:a16="http://schemas.microsoft.com/office/drawing/2014/main" id="{5E6AF9D4-27C4-C128-1D2C-607A20263894}"/>
              </a:ext>
            </a:extLst>
          </p:cNvPr>
          <p:cNvGrpSpPr/>
          <p:nvPr/>
        </p:nvGrpSpPr>
        <p:grpSpPr>
          <a:xfrm>
            <a:off x="336785" y="3553776"/>
            <a:ext cx="5096252" cy="1000125"/>
            <a:chOff x="366085" y="4604295"/>
            <a:chExt cx="5096252" cy="1000125"/>
          </a:xfrm>
        </p:grpSpPr>
        <p:pic>
          <p:nvPicPr>
            <p:cNvPr id="12" name="Picture 11">
              <a:extLst>
                <a:ext uri="{FF2B5EF4-FFF2-40B4-BE49-F238E27FC236}">
                  <a16:creationId xmlns:a16="http://schemas.microsoft.com/office/drawing/2014/main" id="{B7BF7AD2-4A05-491D-CC5A-360E9ED40523}"/>
                </a:ext>
              </a:extLst>
            </p:cNvPr>
            <p:cNvPicPr>
              <a:picLocks noChangeAspect="1"/>
            </p:cNvPicPr>
            <p:nvPr/>
          </p:nvPicPr>
          <p:blipFill>
            <a:blip r:embed="rId4"/>
            <a:stretch>
              <a:fillRect/>
            </a:stretch>
          </p:blipFill>
          <p:spPr>
            <a:xfrm>
              <a:off x="366085" y="4604295"/>
              <a:ext cx="904875" cy="1000125"/>
            </a:xfrm>
            <a:prstGeom prst="rect">
              <a:avLst/>
            </a:prstGeom>
          </p:spPr>
        </p:pic>
        <p:sp>
          <p:nvSpPr>
            <p:cNvPr id="13" name="TextBox 12">
              <a:extLst>
                <a:ext uri="{FF2B5EF4-FFF2-40B4-BE49-F238E27FC236}">
                  <a16:creationId xmlns:a16="http://schemas.microsoft.com/office/drawing/2014/main" id="{30F804FD-1CC5-82F2-544A-ECAF9E678F3C}"/>
                </a:ext>
              </a:extLst>
            </p:cNvPr>
            <p:cNvSpPr txBox="1"/>
            <p:nvPr/>
          </p:nvSpPr>
          <p:spPr>
            <a:xfrm>
              <a:off x="1391305" y="4878336"/>
              <a:ext cx="4071032" cy="707886"/>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Equipo de protección personal (EPP)</a:t>
              </a:r>
            </a:p>
            <a:p>
              <a:r>
                <a:rPr lang="es-ES" sz="2000" i="1">
                  <a:solidFill>
                    <a:srgbClr val="000000"/>
                  </a:solidFill>
                  <a:latin typeface="Calibri" panose="020F0502020204030204" pitchFamily="34" charset="0"/>
                  <a:cs typeface="Calibri" panose="020F0502020204030204" pitchFamily="34" charset="0"/>
                </a:rPr>
                <a:t>según el riesgo de exposición</a:t>
              </a:r>
            </a:p>
          </p:txBody>
        </p:sp>
      </p:grpSp>
      <p:grpSp>
        <p:nvGrpSpPr>
          <p:cNvPr id="26" name="Group 25" descr="Imagen de una aguja en una jeringa y el texto &quot;Prácticas de inyección seguras.&quot;">
            <a:extLst>
              <a:ext uri="{FF2B5EF4-FFF2-40B4-BE49-F238E27FC236}">
                <a16:creationId xmlns:a16="http://schemas.microsoft.com/office/drawing/2014/main" id="{CD5B1F4E-1A4C-8EBF-84F5-C8905CB0A5D4}"/>
              </a:ext>
            </a:extLst>
          </p:cNvPr>
          <p:cNvGrpSpPr/>
          <p:nvPr/>
        </p:nvGrpSpPr>
        <p:grpSpPr>
          <a:xfrm>
            <a:off x="480001" y="4779519"/>
            <a:ext cx="5866897" cy="795831"/>
            <a:chOff x="5422566" y="5649468"/>
            <a:chExt cx="5866897" cy="795831"/>
          </a:xfrm>
        </p:grpSpPr>
        <p:pic>
          <p:nvPicPr>
            <p:cNvPr id="27" name="Picture 26">
              <a:extLst>
                <a:ext uri="{FF2B5EF4-FFF2-40B4-BE49-F238E27FC236}">
                  <a16:creationId xmlns:a16="http://schemas.microsoft.com/office/drawing/2014/main" id="{1DBAA029-0DDF-57D2-39EB-0355D0EBA7D1}"/>
                </a:ext>
              </a:extLst>
            </p:cNvPr>
            <p:cNvPicPr>
              <a:picLocks noChangeAspect="1"/>
            </p:cNvPicPr>
            <p:nvPr/>
          </p:nvPicPr>
          <p:blipFill>
            <a:blip r:embed="rId5"/>
            <a:stretch>
              <a:fillRect/>
            </a:stretch>
          </p:blipFill>
          <p:spPr>
            <a:xfrm>
              <a:off x="5422566" y="5649468"/>
              <a:ext cx="762545" cy="795831"/>
            </a:xfrm>
            <a:prstGeom prst="rect">
              <a:avLst/>
            </a:prstGeom>
          </p:spPr>
        </p:pic>
        <p:sp>
          <p:nvSpPr>
            <p:cNvPr id="28" name="TextBox 27">
              <a:extLst>
                <a:ext uri="{FF2B5EF4-FFF2-40B4-BE49-F238E27FC236}">
                  <a16:creationId xmlns:a16="http://schemas.microsoft.com/office/drawing/2014/main" id="{FD666F68-CDF7-630B-47DD-F08BBB24CA1A}"/>
                </a:ext>
              </a:extLst>
            </p:cNvPr>
            <p:cNvSpPr txBox="1"/>
            <p:nvPr/>
          </p:nvSpPr>
          <p:spPr>
            <a:xfrm>
              <a:off x="6239771" y="5872482"/>
              <a:ext cx="5049692" cy="400110"/>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Prácticas de inyección seguras</a:t>
              </a:r>
            </a:p>
          </p:txBody>
        </p:sp>
      </p:grpSp>
      <p:grpSp>
        <p:nvGrpSpPr>
          <p:cNvPr id="29" name="Group 28">
            <a:extLst>
              <a:ext uri="{FF2B5EF4-FFF2-40B4-BE49-F238E27FC236}">
                <a16:creationId xmlns:a16="http://schemas.microsoft.com/office/drawing/2014/main" id="{5DA31219-2AED-C252-3BA8-98AB397DAE45}"/>
              </a:ext>
              <a:ext uri="{C183D7F6-B498-43B3-948B-1728B52AA6E4}">
                <adec:decorative xmlns:adec="http://schemas.microsoft.com/office/drawing/2017/decorative" val="1"/>
              </a:ext>
            </a:extLst>
          </p:cNvPr>
          <p:cNvGrpSpPr/>
          <p:nvPr/>
        </p:nvGrpSpPr>
        <p:grpSpPr>
          <a:xfrm>
            <a:off x="343325" y="5636921"/>
            <a:ext cx="6059135" cy="909171"/>
            <a:chOff x="281772" y="5893014"/>
            <a:chExt cx="6059135" cy="909171"/>
          </a:xfrm>
        </p:grpSpPr>
        <p:pic>
          <p:nvPicPr>
            <p:cNvPr id="30" name="Picture 29">
              <a:extLst>
                <a:ext uri="{FF2B5EF4-FFF2-40B4-BE49-F238E27FC236}">
                  <a16:creationId xmlns:a16="http://schemas.microsoft.com/office/drawing/2014/main" id="{69058882-7196-3AF3-D5F2-2034BDBCAF26}"/>
                </a:ext>
              </a:extLst>
            </p:cNvPr>
            <p:cNvPicPr>
              <a:picLocks noChangeAspect="1"/>
            </p:cNvPicPr>
            <p:nvPr/>
          </p:nvPicPr>
          <p:blipFill>
            <a:blip r:embed="rId6"/>
            <a:stretch>
              <a:fillRect/>
            </a:stretch>
          </p:blipFill>
          <p:spPr>
            <a:xfrm>
              <a:off x="281772" y="5893014"/>
              <a:ext cx="885335" cy="909171"/>
            </a:xfrm>
            <a:prstGeom prst="rect">
              <a:avLst/>
            </a:prstGeom>
          </p:spPr>
        </p:pic>
        <p:sp>
          <p:nvSpPr>
            <p:cNvPr id="31" name="TextBox 30" descr="Imagen de un bisturí y el texto&quot;Seguridad con objetos cortopunzantes.&quot;">
              <a:extLst>
                <a:ext uri="{FF2B5EF4-FFF2-40B4-BE49-F238E27FC236}">
                  <a16:creationId xmlns:a16="http://schemas.microsoft.com/office/drawing/2014/main" id="{922C9B93-EE0B-2CEA-94F8-DBCFEC0C841E}"/>
                </a:ext>
              </a:extLst>
            </p:cNvPr>
            <p:cNvSpPr txBox="1"/>
            <p:nvPr/>
          </p:nvSpPr>
          <p:spPr>
            <a:xfrm>
              <a:off x="1291215" y="6098198"/>
              <a:ext cx="5049692" cy="400110"/>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Seguridad con objetos cortopunzantes</a:t>
              </a:r>
            </a:p>
          </p:txBody>
        </p:sp>
      </p:grpSp>
      <p:grpSp>
        <p:nvGrpSpPr>
          <p:cNvPr id="14" name="Group 13">
            <a:extLst>
              <a:ext uri="{FF2B5EF4-FFF2-40B4-BE49-F238E27FC236}">
                <a16:creationId xmlns:a16="http://schemas.microsoft.com/office/drawing/2014/main" id="{D9277709-0900-7406-D3CF-F86FC2689ED1}"/>
              </a:ext>
              <a:ext uri="{C183D7F6-B498-43B3-948B-1728B52AA6E4}">
                <adec:decorative xmlns:adec="http://schemas.microsoft.com/office/drawing/2017/decorative" val="1"/>
              </a:ext>
            </a:extLst>
          </p:cNvPr>
          <p:cNvGrpSpPr/>
          <p:nvPr/>
        </p:nvGrpSpPr>
        <p:grpSpPr>
          <a:xfrm>
            <a:off x="5433037" y="2593606"/>
            <a:ext cx="5342024" cy="1000125"/>
            <a:chOff x="288663" y="5523673"/>
            <a:chExt cx="5342024" cy="1000125"/>
          </a:xfrm>
        </p:grpSpPr>
        <p:pic>
          <p:nvPicPr>
            <p:cNvPr id="15" name="Picture 14">
              <a:extLst>
                <a:ext uri="{FF2B5EF4-FFF2-40B4-BE49-F238E27FC236}">
                  <a16:creationId xmlns:a16="http://schemas.microsoft.com/office/drawing/2014/main" id="{2AECDEFE-9C9B-7038-07D1-5583025023CF}"/>
                </a:ext>
              </a:extLst>
            </p:cNvPr>
            <p:cNvPicPr>
              <a:picLocks noChangeAspect="1"/>
            </p:cNvPicPr>
            <p:nvPr/>
          </p:nvPicPr>
          <p:blipFill>
            <a:blip r:embed="rId7"/>
            <a:stretch>
              <a:fillRect/>
            </a:stretch>
          </p:blipFill>
          <p:spPr>
            <a:xfrm>
              <a:off x="288663" y="5523673"/>
              <a:ext cx="1270992" cy="1000125"/>
            </a:xfrm>
            <a:prstGeom prst="rect">
              <a:avLst/>
            </a:prstGeom>
          </p:spPr>
        </p:pic>
        <p:sp>
          <p:nvSpPr>
            <p:cNvPr id="16" name="TextBox 15" descr="Imagen de una persona tosiendo y cubriéndose la boca con la mano y el texto &quot;Cubrirse la nariz y la boca al toser / higiene respiratoria.&quot;">
              <a:extLst>
                <a:ext uri="{FF2B5EF4-FFF2-40B4-BE49-F238E27FC236}">
                  <a16:creationId xmlns:a16="http://schemas.microsoft.com/office/drawing/2014/main" id="{68FFD05B-01DC-C6F3-A784-9C026D917CCB}"/>
                </a:ext>
              </a:extLst>
            </p:cNvPr>
            <p:cNvSpPr txBox="1"/>
            <p:nvPr/>
          </p:nvSpPr>
          <p:spPr>
            <a:xfrm>
              <a:off x="1559655" y="5819598"/>
              <a:ext cx="4071032" cy="400110"/>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Cubrirse la nariz y la boca al toser / higiene respiratoria</a:t>
              </a:r>
            </a:p>
          </p:txBody>
        </p:sp>
      </p:grpSp>
      <p:grpSp>
        <p:nvGrpSpPr>
          <p:cNvPr id="17" name="Group 16">
            <a:extLst>
              <a:ext uri="{FF2B5EF4-FFF2-40B4-BE49-F238E27FC236}">
                <a16:creationId xmlns:a16="http://schemas.microsoft.com/office/drawing/2014/main" id="{5782962A-F578-BBC0-D9D3-02237644A340}"/>
              </a:ext>
              <a:ext uri="{C183D7F6-B498-43B3-948B-1728B52AA6E4}">
                <adec:decorative xmlns:adec="http://schemas.microsoft.com/office/drawing/2017/decorative" val="1"/>
              </a:ext>
            </a:extLst>
          </p:cNvPr>
          <p:cNvGrpSpPr/>
          <p:nvPr/>
        </p:nvGrpSpPr>
        <p:grpSpPr>
          <a:xfrm>
            <a:off x="5553382" y="3744860"/>
            <a:ext cx="6301832" cy="1137043"/>
            <a:chOff x="5874626" y="3875537"/>
            <a:chExt cx="6301832" cy="1137043"/>
          </a:xfrm>
        </p:grpSpPr>
        <p:pic>
          <p:nvPicPr>
            <p:cNvPr id="18" name="Picture 17">
              <a:extLst>
                <a:ext uri="{FF2B5EF4-FFF2-40B4-BE49-F238E27FC236}">
                  <a16:creationId xmlns:a16="http://schemas.microsoft.com/office/drawing/2014/main" id="{5CF6783A-68A9-BA81-588D-1FCB76343DC7}"/>
                </a:ext>
              </a:extLst>
            </p:cNvPr>
            <p:cNvPicPr>
              <a:picLocks noChangeAspect="1"/>
            </p:cNvPicPr>
            <p:nvPr/>
          </p:nvPicPr>
          <p:blipFill>
            <a:blip r:embed="rId8"/>
            <a:stretch>
              <a:fillRect/>
            </a:stretch>
          </p:blipFill>
          <p:spPr>
            <a:xfrm>
              <a:off x="5874626" y="3875537"/>
              <a:ext cx="717976" cy="835627"/>
            </a:xfrm>
            <a:prstGeom prst="rect">
              <a:avLst/>
            </a:prstGeom>
          </p:spPr>
        </p:pic>
        <p:sp>
          <p:nvSpPr>
            <p:cNvPr id="19" name="TextBox 18" descr="Imagen de un estetoscopio con el texto&quot;Limpiar y desinfectar el equipo y los instrumentos que se usan para el cuidado de los pacientes.&quot;">
              <a:extLst>
                <a:ext uri="{FF2B5EF4-FFF2-40B4-BE49-F238E27FC236}">
                  <a16:creationId xmlns:a16="http://schemas.microsoft.com/office/drawing/2014/main" id="{7DD43BBB-4FC6-C1B7-08B8-79ADB1BBC7BB}"/>
                </a:ext>
              </a:extLst>
            </p:cNvPr>
            <p:cNvSpPr txBox="1"/>
            <p:nvPr/>
          </p:nvSpPr>
          <p:spPr>
            <a:xfrm>
              <a:off x="6837507" y="3996917"/>
              <a:ext cx="5338951" cy="1015663"/>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Li </a:t>
              </a:r>
              <a:r>
                <a:rPr lang="es-ES" sz="2000" err="1">
                  <a:solidFill>
                    <a:srgbClr val="000000"/>
                  </a:solidFill>
                  <a:latin typeface="Calibri" panose="020F0502020204030204" pitchFamily="34" charset="0"/>
                  <a:cs typeface="Calibri" panose="020F0502020204030204" pitchFamily="34" charset="0"/>
                </a:rPr>
                <a:t>mpiar</a:t>
              </a:r>
              <a:r>
                <a:rPr lang="es-ES" sz="2000">
                  <a:solidFill>
                    <a:srgbClr val="000000"/>
                  </a:solidFill>
                  <a:latin typeface="Calibri" panose="020F0502020204030204" pitchFamily="34" charset="0"/>
                  <a:cs typeface="Calibri" panose="020F0502020204030204" pitchFamily="34" charset="0"/>
                </a:rPr>
                <a:t> y desinfectar el equipo y los instrumentos que se usan para el cuidado de los pacientes</a:t>
              </a:r>
            </a:p>
          </p:txBody>
        </p:sp>
      </p:grpSp>
      <p:grpSp>
        <p:nvGrpSpPr>
          <p:cNvPr id="20" name="Group 19">
            <a:extLst>
              <a:ext uri="{FF2B5EF4-FFF2-40B4-BE49-F238E27FC236}">
                <a16:creationId xmlns:a16="http://schemas.microsoft.com/office/drawing/2014/main" id="{F9347092-C409-2F15-4ACD-60D0B1689C23}"/>
              </a:ext>
              <a:ext uri="{C183D7F6-B498-43B3-948B-1728B52AA6E4}">
                <adec:decorative xmlns:adec="http://schemas.microsoft.com/office/drawing/2017/decorative" val="1"/>
              </a:ext>
            </a:extLst>
          </p:cNvPr>
          <p:cNvGrpSpPr/>
          <p:nvPr/>
        </p:nvGrpSpPr>
        <p:grpSpPr>
          <a:xfrm>
            <a:off x="5532906" y="4779519"/>
            <a:ext cx="6012574" cy="834844"/>
            <a:chOff x="5378025" y="4071256"/>
            <a:chExt cx="6012574" cy="834844"/>
          </a:xfrm>
        </p:grpSpPr>
        <p:pic>
          <p:nvPicPr>
            <p:cNvPr id="21" name="Picture 20">
              <a:extLst>
                <a:ext uri="{FF2B5EF4-FFF2-40B4-BE49-F238E27FC236}">
                  <a16:creationId xmlns:a16="http://schemas.microsoft.com/office/drawing/2014/main" id="{DFB25941-B42F-0C9E-C465-3CF26C4B3BBC}"/>
                </a:ext>
              </a:extLst>
            </p:cNvPr>
            <p:cNvPicPr>
              <a:picLocks noChangeAspect="1"/>
            </p:cNvPicPr>
            <p:nvPr/>
          </p:nvPicPr>
          <p:blipFill>
            <a:blip r:embed="rId9"/>
            <a:stretch>
              <a:fillRect/>
            </a:stretch>
          </p:blipFill>
          <p:spPr>
            <a:xfrm>
              <a:off x="5378025" y="4071256"/>
              <a:ext cx="662964" cy="834844"/>
            </a:xfrm>
            <a:prstGeom prst="rect">
              <a:avLst/>
            </a:prstGeom>
          </p:spPr>
        </p:pic>
        <p:sp>
          <p:nvSpPr>
            <p:cNvPr id="22" name="TextBox 21" descr=" Imagen de un balde lleno con jabón y el texto &quot;Limpiar y desinfectar el entorno de atención médica.&quot;">
              <a:extLst>
                <a:ext uri="{FF2B5EF4-FFF2-40B4-BE49-F238E27FC236}">
                  <a16:creationId xmlns:a16="http://schemas.microsoft.com/office/drawing/2014/main" id="{20E0A123-65F7-ACEB-0407-6E8C6EB3BF40}"/>
                </a:ext>
              </a:extLst>
            </p:cNvPr>
            <p:cNvSpPr txBox="1"/>
            <p:nvPr/>
          </p:nvSpPr>
          <p:spPr>
            <a:xfrm>
              <a:off x="6340907" y="4161478"/>
              <a:ext cx="5049692" cy="400110"/>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Limpiar y desinfectar el entorno de atención médica</a:t>
              </a:r>
            </a:p>
          </p:txBody>
        </p:sp>
      </p:grpSp>
      <p:grpSp>
        <p:nvGrpSpPr>
          <p:cNvPr id="23" name="Group 22" descr="Imagen del símbolo de lavado de telas con el texto &quot;Manipular las telas y la ropa de cama con cuidado.&quot;">
            <a:extLst>
              <a:ext uri="{FF2B5EF4-FFF2-40B4-BE49-F238E27FC236}">
                <a16:creationId xmlns:a16="http://schemas.microsoft.com/office/drawing/2014/main" id="{03FC4224-883E-2EE0-EB08-37436C164BDA}"/>
              </a:ext>
            </a:extLst>
          </p:cNvPr>
          <p:cNvGrpSpPr/>
          <p:nvPr/>
        </p:nvGrpSpPr>
        <p:grpSpPr>
          <a:xfrm>
            <a:off x="5389046" y="5800706"/>
            <a:ext cx="6232634" cy="723421"/>
            <a:chOff x="5205219" y="5001258"/>
            <a:chExt cx="6232634" cy="723421"/>
          </a:xfrm>
        </p:grpSpPr>
        <p:pic>
          <p:nvPicPr>
            <p:cNvPr id="24" name="Picture 23">
              <a:extLst>
                <a:ext uri="{FF2B5EF4-FFF2-40B4-BE49-F238E27FC236}">
                  <a16:creationId xmlns:a16="http://schemas.microsoft.com/office/drawing/2014/main" id="{4901BE80-7A90-F4B8-88CC-4D0FD9C815F3}"/>
                </a:ext>
              </a:extLst>
            </p:cNvPr>
            <p:cNvPicPr>
              <a:picLocks noChangeAspect="1"/>
            </p:cNvPicPr>
            <p:nvPr/>
          </p:nvPicPr>
          <p:blipFill>
            <a:blip r:embed="rId10"/>
            <a:stretch>
              <a:fillRect/>
            </a:stretch>
          </p:blipFill>
          <p:spPr>
            <a:xfrm>
              <a:off x="5205219" y="5001258"/>
              <a:ext cx="1197241" cy="723421"/>
            </a:xfrm>
            <a:prstGeom prst="rect">
              <a:avLst/>
            </a:prstGeom>
          </p:spPr>
        </p:pic>
        <p:sp>
          <p:nvSpPr>
            <p:cNvPr id="25" name="TextBox 24">
              <a:extLst>
                <a:ext uri="{FF2B5EF4-FFF2-40B4-BE49-F238E27FC236}">
                  <a16:creationId xmlns:a16="http://schemas.microsoft.com/office/drawing/2014/main" id="{A386330A-3127-9A15-B762-3DC8447B5D1E}"/>
                </a:ext>
              </a:extLst>
            </p:cNvPr>
            <p:cNvSpPr txBox="1"/>
            <p:nvPr/>
          </p:nvSpPr>
          <p:spPr>
            <a:xfrm>
              <a:off x="6388161" y="5153629"/>
              <a:ext cx="5049692" cy="400110"/>
            </a:xfrm>
            <a:prstGeom prst="rect">
              <a:avLst/>
            </a:prstGeom>
            <a:noFill/>
          </p:spPr>
          <p:txBody>
            <a:bodyPr wrap="square" rtlCol="0">
              <a:spAutoFit/>
            </a:bodyPr>
            <a:lstStyle/>
            <a:p>
              <a:r>
                <a:rPr lang="es-ES" sz="2000">
                  <a:solidFill>
                    <a:srgbClr val="000000"/>
                  </a:solidFill>
                  <a:latin typeface="Calibri" panose="020F0502020204030204" pitchFamily="34" charset="0"/>
                  <a:cs typeface="Calibri" panose="020F0502020204030204" pitchFamily="34" charset="0"/>
                </a:rPr>
                <a:t>Manipular las telas y la ropa de cama con cuidado</a:t>
              </a:r>
            </a:p>
          </p:txBody>
        </p:sp>
      </p:grpSp>
    </p:spTree>
    <p:extLst>
      <p:ext uri="{BB962C8B-B14F-4D97-AF65-F5344CB8AC3E}">
        <p14:creationId xmlns:p14="http://schemas.microsoft.com/office/powerpoint/2010/main" val="31828929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7CED-F1C0-4C26-8415-C26688DBE167}"/>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Punto clave sobre el EPP</a:t>
            </a:r>
          </a:p>
        </p:txBody>
      </p:sp>
      <p:sp>
        <p:nvSpPr>
          <p:cNvPr id="3" name="Content Placeholder 2">
            <a:extLst>
              <a:ext uri="{FF2B5EF4-FFF2-40B4-BE49-F238E27FC236}">
                <a16:creationId xmlns:a16="http://schemas.microsoft.com/office/drawing/2014/main" id="{81BE3DC4-42A7-42F0-995D-02D9AC2A32AD}"/>
              </a:ext>
            </a:extLst>
          </p:cNvPr>
          <p:cNvSpPr>
            <a:spLocks noGrp="1"/>
          </p:cNvSpPr>
          <p:nvPr>
            <p:ph type="body" sz="quarter" idx="10"/>
          </p:nvPr>
        </p:nvSpPr>
        <p:spPr/>
        <p:txBody>
          <a:bodyPr/>
          <a:lstStyle/>
          <a:p>
            <a:pPr marL="0" indent="0">
              <a:spcBef>
                <a:spcPts val="1200"/>
              </a:spcBef>
              <a:buNone/>
            </a:pPr>
            <a:r>
              <a:rPr lang="es-ES" sz="2800" b="1">
                <a:solidFill>
                  <a:schemeClr val="accent5">
                    <a:lumMod val="75000"/>
                  </a:schemeClr>
                </a:solidFill>
                <a:latin typeface="Calibri"/>
                <a:cs typeface="Calibri"/>
              </a:rPr>
              <a:t>El EPP por sí solo no es suficiente.</a:t>
            </a:r>
            <a:r>
              <a:rPr lang="es-ES" sz="2800">
                <a:solidFill>
                  <a:schemeClr val="accent5">
                    <a:lumMod val="75000"/>
                  </a:schemeClr>
                </a:solidFill>
                <a:latin typeface="Calibri"/>
                <a:cs typeface="Calibri"/>
              </a:rPr>
              <a:t> </a:t>
            </a:r>
            <a:r>
              <a:rPr lang="es-ES" sz="2800">
                <a:latin typeface="Calibri"/>
                <a:cs typeface="Calibri"/>
              </a:rPr>
              <a:t>El cuidado seguro de los pacientes durante un brote de la EVM requiere todas las precauciones estándar, entre ellas: </a:t>
            </a:r>
          </a:p>
          <a:p>
            <a:pPr>
              <a:spcBef>
                <a:spcPts val="1200"/>
              </a:spcBef>
            </a:pPr>
            <a:r>
              <a:rPr lang="es-ES" sz="2800">
                <a:solidFill>
                  <a:srgbClr val="000000"/>
                </a:solidFill>
                <a:latin typeface="Calibri"/>
                <a:cs typeface="Calibri"/>
              </a:rPr>
              <a:t>Evaluación y aislamiento</a:t>
            </a:r>
          </a:p>
          <a:p>
            <a:pPr>
              <a:spcBef>
                <a:spcPts val="1200"/>
              </a:spcBef>
            </a:pPr>
            <a:r>
              <a:rPr lang="es-ES" sz="2800">
                <a:solidFill>
                  <a:srgbClr val="000000"/>
                </a:solidFill>
                <a:latin typeface="Calibri"/>
                <a:cs typeface="Calibri"/>
              </a:rPr>
              <a:t>Higiene de las manos</a:t>
            </a:r>
          </a:p>
          <a:p>
            <a:r>
              <a:rPr lang="es-ES">
                <a:solidFill>
                  <a:srgbClr val="000000"/>
                </a:solidFill>
                <a:latin typeface="Calibri"/>
                <a:cs typeface="Calibri"/>
              </a:rPr>
              <a:t>Limpieza ambiental</a:t>
            </a:r>
          </a:p>
          <a:p>
            <a:pPr marL="0" indent="0">
              <a:buNone/>
            </a:pPr>
            <a:endParaRPr lang="en-US"/>
          </a:p>
        </p:txBody>
      </p:sp>
    </p:spTree>
    <p:extLst>
      <p:ext uri="{BB962C8B-B14F-4D97-AF65-F5344CB8AC3E}">
        <p14:creationId xmlns:p14="http://schemas.microsoft.com/office/powerpoint/2010/main" val="3545201296"/>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c5e71a-92c4-4f6d-817f-dfbfbdb6be1d" xsi:nil="true"/>
    <lcf76f155ced4ddcb4097134ff3c332f xmlns="be3c1013-821e-4e98-bbfa-76f80fde421a">
      <Terms xmlns="http://schemas.microsoft.com/office/infopath/2007/PartnerControls"/>
    </lcf76f155ced4ddcb4097134ff3c332f>
    <SharedWithUsers xmlns="4dc5e71a-92c4-4f6d-817f-dfbfbdb6be1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FD07D-3804-4130-AA4B-713B249F31AF}">
  <ds:schemaRefs>
    <ds:schemaRef ds:uri="4dc5e71a-92c4-4f6d-817f-dfbfbdb6be1d"/>
    <ds:schemaRef ds:uri="be3c1013-821e-4e98-bbfa-76f80fde4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B247AF-8DAB-41B4-94E8-66FCAE0DCA75}">
  <ds:schemaRefs>
    <ds:schemaRef ds:uri="http://schemas.microsoft.com/sharepoint/v3/contenttype/forms"/>
  </ds:schemaRefs>
</ds:datastoreItem>
</file>

<file path=customXml/itemProps3.xml><?xml version="1.0" encoding="utf-8"?>
<ds:datastoreItem xmlns:ds="http://schemas.openxmlformats.org/officeDocument/2006/customXml" ds:itemID="{16088BE8-D227-4DA5-B228-2832F683B24F}">
  <ds:schemaRefs>
    <ds:schemaRef ds:uri="4dc5e71a-92c4-4f6d-817f-dfbfbdb6be1d"/>
    <ds:schemaRef ds:uri="be3c1013-821e-4e98-bbfa-76f80fde4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DHQP_ATSDR Combined</Template>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DHQP_ATSDR Combined</vt:lpstr>
      <vt:lpstr>Prevención y control de infecciones: enfermedad por el virus de Marburgo (EVM) Parte 1 sobre el equipo de protección personal (EPP).  Conceptos básicos: qué, cuándo y por qué usar EPP</vt:lpstr>
      <vt:lpstr>Objetivos de aprendizaje</vt:lpstr>
      <vt:lpstr>¿Qué es el equipo de protección personal (EPP)?</vt:lpstr>
      <vt:lpstr>Definición: EPP</vt:lpstr>
      <vt:lpstr>Artículos de EPP</vt:lpstr>
      <vt:lpstr>¿Por qué usar EPP?</vt:lpstr>
      <vt:lpstr>Cuándo usar EPP</vt:lpstr>
      <vt:lpstr>Precauciones estándar</vt:lpstr>
      <vt:lpstr>Punto clave sobre el EPP</vt:lpstr>
      <vt:lpstr>El EPP y las precauciones estándar durante un brote de la EVM</vt:lpstr>
      <vt:lpstr>EPP para evaluar si alguien tiene la EVM</vt:lpstr>
      <vt:lpstr>EPP para la atención de los pacientes y la limpieza ambiental</vt:lpstr>
      <vt:lpstr>Cómo usar el EPP de forma correcta</vt:lpstr>
      <vt:lpstr>Punto clave sobre el EPP</vt:lpstr>
      <vt:lpstr>Lo que se debe hacer y lo que no se debe hacer  al usar EPP</vt:lpstr>
      <vt:lpstr>¿Qué hacer si el EPP es limitado?</vt:lpstr>
      <vt:lpstr>Verificación de conocimientos: EPP</vt:lpstr>
      <vt:lpstr>Comentarios: EPP</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Marilyn (CDC/DDID/NCEZID/DHQP) (CTR)</dc:creator>
  <cp:revision>1</cp:revision>
  <dcterms:created xsi:type="dcterms:W3CDTF">2022-11-18T21:35:24Z</dcterms:created>
  <dcterms:modified xsi:type="dcterms:W3CDTF">2023-11-22T15:44:57Z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2022-11-18T22:03:48Z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e7d19a9d-008c-492b-8057-f668ea46276d</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43900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