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4-2 illustrates an approach for acute and chronic hepatitis C case ascertainment and classification. The flow chart begins with receipt of a provider report, laboratory report, or other report indicating hepatitis C virus infection and walks through follow-up and case classification decisions based on available information. Recommended follow-up activities are color-coded based on if they are minimum-to-moderate resource or high resource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454C-70A6-484B-A18A-4A2F432C8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4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n.ymaws.com/www.cste.org/resource/resmgr/2019ps/final/19-ID-06_HepatitisC_final_7.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6398-C268-BA4B-B6CF-A1BFD87A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4-2. Process for acute and chronic hepatitis C case ascertainment and classification</a:t>
            </a:r>
          </a:p>
        </p:txBody>
      </p:sp>
      <p:pic>
        <p:nvPicPr>
          <p:cNvPr id="4" name="Figure 4-2" descr="Figure 4-2 illustrates an approach for acute and chronic hepatitis C case ascertainment and classification. The flow chart begins with receipt of a provider report, laboratory report, or other report indicating hepatitis C virus infection and walks through follow-up and case classification decisions based on available information. Recommended follow-up activities are color-coded based on if they are minimum-to-moderate resource or high resource activities.">
            <a:extLst>
              <a:ext uri="{FF2B5EF4-FFF2-40B4-BE49-F238E27FC236}">
                <a16:creationId xmlns:a16="http://schemas.microsoft.com/office/drawing/2014/main" id="{EA64CF2F-F27D-FD4D-9D8A-284A1BDA8B3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26" y="1702478"/>
            <a:ext cx="7048499" cy="39937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06A13-AFDE-8042-A372-EDEE4FB54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0680" y="1702478"/>
            <a:ext cx="3975787" cy="5480283"/>
          </a:xfrm>
        </p:spPr>
        <p:txBody>
          <a:bodyPr/>
          <a:lstStyle/>
          <a:p>
            <a:pPr marL="38100" marR="219075">
              <a:lnSpc>
                <a:spcPts val="950"/>
              </a:lnSpc>
              <a:spcBef>
                <a:spcPts val="190"/>
              </a:spcBef>
            </a:pPr>
            <a:r>
              <a:rPr lang="en-US" sz="900" spc="-30" dirty="0">
                <a:solidFill>
                  <a:srgbClr val="595959"/>
                </a:solidFill>
              </a:rPr>
              <a:t>*A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child &lt;36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months of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age whose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mode of</a:t>
            </a:r>
            <a:r>
              <a:rPr lang="en-US" sz="900" spc="-5" dirty="0">
                <a:solidFill>
                  <a:srgbClr val="595959"/>
                </a:solidFill>
              </a:rPr>
              <a:t> exposure</a:t>
            </a:r>
            <a:r>
              <a:rPr lang="en-US" sz="900" dirty="0">
                <a:solidFill>
                  <a:srgbClr val="595959"/>
                </a:solidFill>
              </a:rPr>
              <a:t> is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not perinatal</a:t>
            </a:r>
            <a:r>
              <a:rPr lang="en-US" sz="900" spc="-5" dirty="0">
                <a:solidFill>
                  <a:srgbClr val="595959"/>
                </a:solidFill>
              </a:rPr>
              <a:t> (e.g.,</a:t>
            </a:r>
            <a:r>
              <a:rPr lang="en-US" sz="900" dirty="0">
                <a:solidFill>
                  <a:srgbClr val="595959"/>
                </a:solidFill>
              </a:rPr>
              <a:t> health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care-acquired) should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be classified under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the 2020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acute or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chronic hepatitis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C case definition.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 child 2–36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months of age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whose mode of</a:t>
            </a:r>
            <a:r>
              <a:rPr lang="en-US" sz="900" spc="-5" dirty="0">
                <a:solidFill>
                  <a:srgbClr val="595959"/>
                </a:solidFill>
              </a:rPr>
              <a:t> exposure</a:t>
            </a:r>
            <a:r>
              <a:rPr lang="en-US" sz="900" dirty="0">
                <a:solidFill>
                  <a:srgbClr val="595959"/>
                </a:solidFill>
              </a:rPr>
              <a:t> is perinatal should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be classified under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the 2018 perinatal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hepatitis C case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definition.</a:t>
            </a:r>
          </a:p>
          <a:p>
            <a:pPr marL="38100" marR="30480">
              <a:lnSpc>
                <a:spcPts val="950"/>
              </a:lnSpc>
              <a:spcBef>
                <a:spcPts val="215"/>
              </a:spcBef>
            </a:pPr>
            <a:r>
              <a:rPr lang="en-US" sz="900" spc="-5" dirty="0">
                <a:solidFill>
                  <a:srgbClr val="595959"/>
                </a:solidFill>
              </a:rPr>
              <a:t>†Surveillance </a:t>
            </a:r>
            <a:r>
              <a:rPr lang="en-US" sz="900" dirty="0">
                <a:solidFill>
                  <a:srgbClr val="595959"/>
                </a:solidFill>
              </a:rPr>
              <a:t>programs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should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provide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prevention programs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with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information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on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people who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have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positive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test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outcomes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for post-test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counseling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and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referral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to treatment and </a:t>
            </a:r>
            <a:r>
              <a:rPr lang="en-US" sz="900" spc="-5" dirty="0">
                <a:solidFill>
                  <a:srgbClr val="595959"/>
                </a:solidFill>
              </a:rPr>
              <a:t>care,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as </a:t>
            </a:r>
            <a:r>
              <a:rPr lang="en-US" sz="900" spc="-5" dirty="0">
                <a:solidFill>
                  <a:srgbClr val="595959"/>
                </a:solidFill>
              </a:rPr>
              <a:t>appropriate.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HCV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detection testing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includes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nucleic acid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testing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for HCV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RNA (including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qualitative,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quantitative,</a:t>
            </a:r>
            <a:r>
              <a:rPr lang="en-US" sz="900" dirty="0">
                <a:solidFill>
                  <a:srgbClr val="595959"/>
                </a:solidFill>
              </a:rPr>
              <a:t> or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genotype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testing) or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test indicating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the presence of HCV antigen. </a:t>
            </a:r>
            <a:r>
              <a:rPr lang="en-US" sz="900" spc="-5" dirty="0">
                <a:solidFill>
                  <a:srgbClr val="595959"/>
                </a:solidFill>
              </a:rPr>
              <a:t>At </a:t>
            </a:r>
            <a:r>
              <a:rPr lang="en-US" sz="900" dirty="0">
                <a:solidFill>
                  <a:srgbClr val="595959"/>
                </a:solidFill>
              </a:rPr>
              <a:t>present, no HCV antigen tests are approved by the US Food and Drug </a:t>
            </a:r>
            <a:r>
              <a:rPr lang="en-US" sz="900" spc="-5" dirty="0">
                <a:solidFill>
                  <a:srgbClr val="595959"/>
                </a:solidFill>
              </a:rPr>
              <a:t>Administration (FDA). </a:t>
            </a:r>
            <a:r>
              <a:rPr lang="en-US" sz="900" dirty="0">
                <a:solidFill>
                  <a:srgbClr val="595959"/>
                </a:solidFill>
              </a:rPr>
              <a:t>These tests will be acceptable laboratory criteria, equivalent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to HCV RNA testing, when an </a:t>
            </a:r>
            <a:r>
              <a:rPr lang="en-US" sz="900" spc="-5" dirty="0">
                <a:solidFill>
                  <a:srgbClr val="595959"/>
                </a:solidFill>
              </a:rPr>
              <a:t>FDA-approved</a:t>
            </a:r>
            <a:r>
              <a:rPr lang="en-US" sz="900" dirty="0">
                <a:solidFill>
                  <a:srgbClr val="595959"/>
                </a:solidFill>
              </a:rPr>
              <a:t> test becomes </a:t>
            </a:r>
            <a:r>
              <a:rPr lang="en-US" sz="900" spc="-5" dirty="0">
                <a:solidFill>
                  <a:srgbClr val="595959"/>
                </a:solidFill>
              </a:rPr>
              <a:t>available.</a:t>
            </a:r>
            <a:endParaRPr lang="en-US" sz="900" dirty="0">
              <a:solidFill>
                <a:srgbClr val="595959"/>
              </a:solidFill>
            </a:endParaRPr>
          </a:p>
          <a:p>
            <a:pPr marL="38100" marR="73025">
              <a:lnSpc>
                <a:spcPts val="950"/>
              </a:lnSpc>
              <a:spcBef>
                <a:spcPts val="215"/>
              </a:spcBef>
            </a:pPr>
            <a:r>
              <a:rPr lang="en-US" sz="900" spc="-20" dirty="0">
                <a:solidFill>
                  <a:srgbClr val="595959"/>
                </a:solidFill>
              </a:rPr>
              <a:t>‡May </a:t>
            </a:r>
            <a:r>
              <a:rPr lang="en-US" sz="900" spc="-10" dirty="0">
                <a:solidFill>
                  <a:srgbClr val="595959"/>
                </a:solidFill>
              </a:rPr>
              <a:t>re-classify </a:t>
            </a:r>
            <a:r>
              <a:rPr lang="en-US" sz="900" spc="-5" dirty="0">
                <a:solidFill>
                  <a:srgbClr val="595959"/>
                </a:solidFill>
              </a:rPr>
              <a:t>as </a:t>
            </a:r>
            <a:r>
              <a:rPr lang="en-US" sz="900" spc="-10" dirty="0">
                <a:solidFill>
                  <a:srgbClr val="595959"/>
                </a:solidFill>
              </a:rPr>
              <a:t>confirmed </a:t>
            </a:r>
            <a:r>
              <a:rPr lang="en-US" sz="900" spc="-5" dirty="0">
                <a:solidFill>
                  <a:srgbClr val="595959"/>
                </a:solidFill>
              </a:rPr>
              <a:t>if </a:t>
            </a:r>
            <a:r>
              <a:rPr lang="en-US" sz="900" dirty="0">
                <a:solidFill>
                  <a:srgbClr val="595959"/>
                </a:solidFill>
              </a:rPr>
              <a:t>a </a:t>
            </a:r>
            <a:r>
              <a:rPr lang="en-US" sz="900" spc="-10" dirty="0">
                <a:solidFill>
                  <a:srgbClr val="595959"/>
                </a:solidFill>
              </a:rPr>
              <a:t>positive HCV detection test </a:t>
            </a:r>
            <a:r>
              <a:rPr lang="en-US" sz="900" spc="-5" dirty="0">
                <a:solidFill>
                  <a:srgbClr val="595959"/>
                </a:solidFill>
              </a:rPr>
              <a:t>is </a:t>
            </a:r>
            <a:r>
              <a:rPr lang="en-US" sz="900" spc="-10" dirty="0">
                <a:solidFill>
                  <a:srgbClr val="595959"/>
                </a:solidFill>
              </a:rPr>
              <a:t>later received before the National Notifiable Diseases Surveillance System (NNDSS) close-out date for national notification</a:t>
            </a:r>
            <a:r>
              <a:rPr lang="en-US" sz="900" spc="-20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purposes.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Jurisdictions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with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longitudinal</a:t>
            </a:r>
            <a:r>
              <a:rPr lang="en-US" sz="900" spc="-20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system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can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update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probable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cases</a:t>
            </a:r>
            <a:r>
              <a:rPr lang="en-US" sz="900" spc="-20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to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confirmed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within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their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system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at</a:t>
            </a:r>
            <a:r>
              <a:rPr lang="en-US" sz="900" spc="-20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any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time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regardless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of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the</a:t>
            </a:r>
            <a:r>
              <a:rPr lang="en-US" sz="900" spc="-20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NNDSS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close-out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date.</a:t>
            </a:r>
            <a:endParaRPr lang="en-US" sz="900" dirty="0">
              <a:solidFill>
                <a:srgbClr val="595959"/>
              </a:solidFill>
            </a:endParaRP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en-US" sz="900" spc="-7" baseline="33333" dirty="0">
                <a:solidFill>
                  <a:srgbClr val="595959"/>
                </a:solidFill>
              </a:rPr>
              <a:t>§</a:t>
            </a:r>
            <a:r>
              <a:rPr lang="en-US" sz="900" spc="-5" dirty="0">
                <a:solidFill>
                  <a:srgbClr val="595959"/>
                </a:solidFill>
              </a:rPr>
              <a:t>May</a:t>
            </a:r>
            <a:r>
              <a:rPr lang="en-US" sz="900" spc="-10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include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evidence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of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acute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liver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injury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from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infectious,</a:t>
            </a:r>
            <a:r>
              <a:rPr lang="en-US" sz="900" spc="-5" dirty="0">
                <a:solidFill>
                  <a:srgbClr val="595959"/>
                </a:solidFill>
              </a:rPr>
              <a:t> autoimmune, </a:t>
            </a:r>
            <a:r>
              <a:rPr lang="en-US" sz="900" dirty="0">
                <a:solidFill>
                  <a:srgbClr val="595959"/>
                </a:solidFill>
              </a:rPr>
              <a:t>metabolic,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drug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or</a:t>
            </a:r>
            <a:r>
              <a:rPr lang="en-US" sz="900" spc="-5" dirty="0">
                <a:solidFill>
                  <a:srgbClr val="595959"/>
                </a:solidFill>
              </a:rPr>
              <a:t> toxin exposure, </a:t>
            </a:r>
            <a:r>
              <a:rPr lang="en-US" sz="900" dirty="0">
                <a:solidFill>
                  <a:srgbClr val="595959"/>
                </a:solidFill>
              </a:rPr>
              <a:t>neoplastic,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circulatory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thromboembolic,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idiopathic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causes.</a:t>
            </a:r>
          </a:p>
          <a:p>
            <a:pPr marL="38100" marR="33020">
              <a:lnSpc>
                <a:spcPts val="950"/>
              </a:lnSpc>
              <a:spcBef>
                <a:spcPts val="240"/>
              </a:spcBef>
            </a:pPr>
            <a:r>
              <a:rPr lang="en-US" sz="900" spc="-7" baseline="33333" dirty="0">
                <a:solidFill>
                  <a:srgbClr val="595959"/>
                </a:solidFill>
              </a:rPr>
              <a:t>¶</a:t>
            </a:r>
            <a:r>
              <a:rPr lang="en-US" sz="900" spc="-5" dirty="0">
                <a:solidFill>
                  <a:srgbClr val="595959"/>
                </a:solidFill>
              </a:rPr>
              <a:t>A </a:t>
            </a:r>
            <a:r>
              <a:rPr lang="en-US" sz="900" spc="-10" dirty="0">
                <a:solidFill>
                  <a:srgbClr val="595959"/>
                </a:solidFill>
              </a:rPr>
              <a:t>documented negative HCV antibody followed within </a:t>
            </a:r>
            <a:r>
              <a:rPr lang="en-US" sz="900" spc="-5" dirty="0">
                <a:solidFill>
                  <a:srgbClr val="595959"/>
                </a:solidFill>
              </a:rPr>
              <a:t>12 </a:t>
            </a:r>
            <a:r>
              <a:rPr lang="en-US" sz="900" spc="-10" dirty="0">
                <a:solidFill>
                  <a:srgbClr val="595959"/>
                </a:solidFill>
              </a:rPr>
              <a:t>months </a:t>
            </a:r>
            <a:r>
              <a:rPr lang="en-US" sz="900" spc="-5" dirty="0">
                <a:solidFill>
                  <a:srgbClr val="595959"/>
                </a:solidFill>
              </a:rPr>
              <a:t>by </a:t>
            </a:r>
            <a:r>
              <a:rPr lang="en-US" sz="900" dirty="0">
                <a:solidFill>
                  <a:srgbClr val="595959"/>
                </a:solidFill>
              </a:rPr>
              <a:t>a </a:t>
            </a:r>
            <a:r>
              <a:rPr lang="en-US" sz="900" spc="-10" dirty="0">
                <a:solidFill>
                  <a:srgbClr val="595959"/>
                </a:solidFill>
              </a:rPr>
              <a:t>positive HCV antibody test (anti-HCV test conversion) </a:t>
            </a:r>
            <a:r>
              <a:rPr lang="en-US" sz="900" spc="-5" dirty="0">
                <a:solidFill>
                  <a:srgbClr val="595959"/>
                </a:solidFill>
              </a:rPr>
              <a:t>OR </a:t>
            </a:r>
            <a:r>
              <a:rPr lang="en-US" sz="900" dirty="0">
                <a:solidFill>
                  <a:srgbClr val="595959"/>
                </a:solidFill>
              </a:rPr>
              <a:t>a </a:t>
            </a:r>
            <a:r>
              <a:rPr lang="en-US" sz="900" spc="-10" dirty="0">
                <a:solidFill>
                  <a:srgbClr val="595959"/>
                </a:solidFill>
              </a:rPr>
              <a:t>documented negative HCV antibody OR negative</a:t>
            </a:r>
            <a:r>
              <a:rPr lang="en-US" sz="900" spc="-20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HCV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detection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test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(in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someone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without</a:t>
            </a:r>
            <a:r>
              <a:rPr lang="en-US" sz="900" spc="-20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prior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diagnosis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of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HCV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infection)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followed</a:t>
            </a:r>
            <a:r>
              <a:rPr lang="en-US" sz="900" spc="-20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within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12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months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by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positive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HCV</a:t>
            </a:r>
            <a:r>
              <a:rPr lang="en-US" sz="900" spc="-20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detection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test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(HCV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detection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test</a:t>
            </a:r>
            <a:r>
              <a:rPr lang="en-US" sz="900" spc="-1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conversion).</a:t>
            </a:r>
            <a:endParaRPr lang="en-US" sz="900" dirty="0">
              <a:solidFill>
                <a:srgbClr val="595959"/>
              </a:solidFill>
            </a:endParaRPr>
          </a:p>
          <a:p>
            <a:pPr marL="38100" marR="34290">
              <a:lnSpc>
                <a:spcPts val="950"/>
              </a:lnSpc>
              <a:spcBef>
                <a:spcPts val="215"/>
              </a:spcBef>
            </a:pPr>
            <a:r>
              <a:rPr lang="en-US" sz="900" spc="-15" baseline="33333" dirty="0">
                <a:solidFill>
                  <a:srgbClr val="595959"/>
                </a:solidFill>
              </a:rPr>
              <a:t>#</a:t>
            </a:r>
            <a:r>
              <a:rPr lang="en-US" sz="900" spc="-10" dirty="0">
                <a:solidFill>
                  <a:srgbClr val="595959"/>
                </a:solidFill>
              </a:rPr>
              <a:t>A </a:t>
            </a:r>
            <a:r>
              <a:rPr lang="en-US" sz="900" spc="-30" dirty="0">
                <a:solidFill>
                  <a:srgbClr val="595959"/>
                </a:solidFill>
              </a:rPr>
              <a:t>new, </a:t>
            </a:r>
            <a:r>
              <a:rPr lang="en-US" sz="900" spc="-20" dirty="0">
                <a:solidFill>
                  <a:srgbClr val="595959"/>
                </a:solidFill>
              </a:rPr>
              <a:t>acute </a:t>
            </a:r>
            <a:r>
              <a:rPr lang="en-US" sz="900" spc="-25" dirty="0">
                <a:solidFill>
                  <a:srgbClr val="595959"/>
                </a:solidFill>
              </a:rPr>
              <a:t>hepatitis </a:t>
            </a:r>
            <a:r>
              <a:rPr lang="en-US" sz="900" dirty="0">
                <a:solidFill>
                  <a:srgbClr val="595959"/>
                </a:solidFill>
              </a:rPr>
              <a:t>C </a:t>
            </a:r>
            <a:r>
              <a:rPr lang="en-US" sz="900" spc="-20" dirty="0">
                <a:solidFill>
                  <a:srgbClr val="595959"/>
                </a:solidFill>
              </a:rPr>
              <a:t>case </a:t>
            </a:r>
            <a:r>
              <a:rPr lang="en-US" sz="900" spc="-15" dirty="0">
                <a:solidFill>
                  <a:srgbClr val="595959"/>
                </a:solidFill>
              </a:rPr>
              <a:t>is </a:t>
            </a:r>
            <a:r>
              <a:rPr lang="en-US" sz="900" spc="-25" dirty="0">
                <a:solidFill>
                  <a:srgbClr val="595959"/>
                </a:solidFill>
              </a:rPr>
              <a:t>either </a:t>
            </a:r>
            <a:r>
              <a:rPr lang="en-US" sz="900" spc="-15" dirty="0">
                <a:solidFill>
                  <a:srgbClr val="595959"/>
                </a:solidFill>
              </a:rPr>
              <a:t>an </a:t>
            </a:r>
            <a:r>
              <a:rPr lang="en-US" sz="900" spc="-25" dirty="0">
                <a:solidFill>
                  <a:srgbClr val="595959"/>
                </a:solidFill>
              </a:rPr>
              <a:t>incident </a:t>
            </a:r>
            <a:r>
              <a:rPr lang="en-US" sz="900" spc="-20" dirty="0">
                <a:solidFill>
                  <a:srgbClr val="595959"/>
                </a:solidFill>
              </a:rPr>
              <a:t>case that has not been </a:t>
            </a:r>
            <a:r>
              <a:rPr lang="en-US" sz="900" spc="-25" dirty="0">
                <a:solidFill>
                  <a:srgbClr val="595959"/>
                </a:solidFill>
              </a:rPr>
              <a:t>previously reported </a:t>
            </a:r>
            <a:r>
              <a:rPr lang="en-US" sz="900" spc="-15" dirty="0">
                <a:solidFill>
                  <a:srgbClr val="595959"/>
                </a:solidFill>
              </a:rPr>
              <a:t>or </a:t>
            </a:r>
            <a:r>
              <a:rPr lang="en-US" sz="900" dirty="0">
                <a:solidFill>
                  <a:srgbClr val="595959"/>
                </a:solidFill>
              </a:rPr>
              <a:t>a </a:t>
            </a:r>
            <a:r>
              <a:rPr lang="en-US" sz="900" spc="-20" dirty="0">
                <a:solidFill>
                  <a:srgbClr val="595959"/>
                </a:solidFill>
              </a:rPr>
              <a:t>case among </a:t>
            </a:r>
            <a:r>
              <a:rPr lang="en-US" sz="900" spc="-25" dirty="0">
                <a:solidFill>
                  <a:srgbClr val="595959"/>
                </a:solidFill>
              </a:rPr>
              <a:t>someone previously reported </a:t>
            </a:r>
            <a:r>
              <a:rPr lang="en-US" sz="900" spc="-15" dirty="0">
                <a:solidFill>
                  <a:srgbClr val="595959"/>
                </a:solidFill>
              </a:rPr>
              <a:t>as </a:t>
            </a:r>
            <a:r>
              <a:rPr lang="en-US" sz="900" spc="-25" dirty="0">
                <a:solidFill>
                  <a:srgbClr val="595959"/>
                </a:solidFill>
              </a:rPr>
              <a:t>having hepatitis </a:t>
            </a:r>
            <a:r>
              <a:rPr lang="en-US" sz="900" dirty="0">
                <a:solidFill>
                  <a:srgbClr val="595959"/>
                </a:solidFill>
              </a:rPr>
              <a:t>C </a:t>
            </a:r>
            <a:r>
              <a:rPr lang="en-US" sz="900" spc="-20" dirty="0">
                <a:solidFill>
                  <a:srgbClr val="595959"/>
                </a:solidFill>
              </a:rPr>
              <a:t>who has </a:t>
            </a:r>
            <a:r>
              <a:rPr lang="en-US" sz="900" spc="-25" dirty="0">
                <a:solidFill>
                  <a:srgbClr val="595959"/>
                </a:solidFill>
              </a:rPr>
              <a:t>laboratory evidence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15" dirty="0">
                <a:solidFill>
                  <a:srgbClr val="595959"/>
                </a:solidFill>
              </a:rPr>
              <a:t>of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reinfection</a:t>
            </a:r>
            <a:r>
              <a:rPr lang="en-US" sz="900" spc="-37" baseline="33333" dirty="0">
                <a:solidFill>
                  <a:srgbClr val="595959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(14)</a:t>
            </a:r>
            <a:r>
              <a:rPr lang="en-US" sz="900" spc="-25" dirty="0">
                <a:solidFill>
                  <a:srgbClr val="595959"/>
                </a:solidFill>
              </a:rPr>
              <a:t>.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20" dirty="0">
                <a:solidFill>
                  <a:srgbClr val="595959"/>
                </a:solidFill>
              </a:rPr>
              <a:t>Some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jurisdictions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20" dirty="0">
                <a:solidFill>
                  <a:srgbClr val="595959"/>
                </a:solidFill>
              </a:rPr>
              <a:t>are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creating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20" dirty="0">
                <a:solidFill>
                  <a:srgbClr val="595959"/>
                </a:solidFill>
              </a:rPr>
              <a:t>local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condition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20" dirty="0">
                <a:solidFill>
                  <a:srgbClr val="595959"/>
                </a:solidFill>
              </a:rPr>
              <a:t>specific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0" dirty="0">
                <a:solidFill>
                  <a:srgbClr val="595959"/>
                </a:solidFill>
              </a:rPr>
              <a:t>for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reinfection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15" dirty="0">
                <a:solidFill>
                  <a:srgbClr val="595959"/>
                </a:solidFill>
              </a:rPr>
              <a:t>as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opposed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15" dirty="0">
                <a:solidFill>
                  <a:srgbClr val="595959"/>
                </a:solidFill>
              </a:rPr>
              <a:t>to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creating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20" dirty="0">
                <a:solidFill>
                  <a:srgbClr val="595959"/>
                </a:solidFill>
              </a:rPr>
              <a:t>new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0" dirty="0">
                <a:solidFill>
                  <a:srgbClr val="595959"/>
                </a:solidFill>
              </a:rPr>
              <a:t>acute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condition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15" dirty="0">
                <a:solidFill>
                  <a:srgbClr val="595959"/>
                </a:solidFill>
              </a:rPr>
              <a:t>to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maintain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</a:t>
            </a:r>
            <a:r>
              <a:rPr lang="en-US" sz="900" spc="-35" dirty="0">
                <a:solidFill>
                  <a:srgbClr val="595959"/>
                </a:solidFill>
              </a:rPr>
              <a:t> </a:t>
            </a:r>
            <a:r>
              <a:rPr lang="en-US" sz="900" spc="-25" dirty="0">
                <a:solidFill>
                  <a:srgbClr val="595959"/>
                </a:solidFill>
              </a:rPr>
              <a:t>deduplicated</a:t>
            </a:r>
            <a:r>
              <a:rPr lang="en-US" sz="900" spc="-40" dirty="0">
                <a:solidFill>
                  <a:srgbClr val="595959"/>
                </a:solidFill>
              </a:rPr>
              <a:t> </a:t>
            </a:r>
            <a:r>
              <a:rPr lang="en-US" sz="900" spc="-30" dirty="0">
                <a:solidFill>
                  <a:srgbClr val="595959"/>
                </a:solidFill>
              </a:rPr>
              <a:t>registry.</a:t>
            </a:r>
            <a:endParaRPr lang="en-US" sz="900" dirty="0">
              <a:solidFill>
                <a:srgbClr val="595959"/>
              </a:solidFill>
            </a:endParaRP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en-US" sz="900" spc="-5" dirty="0">
                <a:solidFill>
                  <a:srgbClr val="595959"/>
                </a:solidFill>
              </a:rPr>
              <a:t>Reference:</a:t>
            </a:r>
            <a:endParaRPr lang="en-US" sz="900" dirty="0">
              <a:solidFill>
                <a:srgbClr val="595959"/>
              </a:solidFill>
            </a:endParaRPr>
          </a:p>
          <a:p>
            <a:pPr marL="38100" marR="175260">
              <a:lnSpc>
                <a:spcPts val="950"/>
              </a:lnSpc>
              <a:spcBef>
                <a:spcPts val="130"/>
              </a:spcBef>
            </a:pPr>
            <a:r>
              <a:rPr lang="en-US" sz="900" dirty="0">
                <a:solidFill>
                  <a:srgbClr val="595959"/>
                </a:solidFill>
              </a:rPr>
              <a:t>14. Council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of </a:t>
            </a:r>
            <a:r>
              <a:rPr lang="en-US" sz="900" spc="-5" dirty="0">
                <a:solidFill>
                  <a:srgbClr val="595959"/>
                </a:solidFill>
              </a:rPr>
              <a:t>State</a:t>
            </a:r>
            <a:r>
              <a:rPr lang="en-US" sz="900" dirty="0">
                <a:solidFill>
                  <a:srgbClr val="595959"/>
                </a:solidFill>
              </a:rPr>
              <a:t> and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spc="-10" dirty="0">
                <a:solidFill>
                  <a:srgbClr val="595959"/>
                </a:solidFill>
              </a:rPr>
              <a:t>Territorial</a:t>
            </a:r>
            <a:r>
              <a:rPr lang="en-US" sz="900" dirty="0">
                <a:solidFill>
                  <a:srgbClr val="595959"/>
                </a:solidFill>
              </a:rPr>
              <a:t> Epidemiologists.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Position</a:t>
            </a:r>
            <a:r>
              <a:rPr lang="en-US" sz="900" dirty="0">
                <a:solidFill>
                  <a:srgbClr val="595959"/>
                </a:solidFill>
              </a:rPr>
              <a:t> statement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19-ID-06: revision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of the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case definition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for hepatitis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C.</a:t>
            </a:r>
            <a:r>
              <a:rPr lang="en-US" sz="900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Available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at: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u="sng" spc="-5" dirty="0">
                <a:solidFill>
                  <a:srgbClr val="0563C1"/>
                </a:solidFill>
                <a:uFill>
                  <a:solidFill>
                    <a:srgbClr val="205E9E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https://cdn.ymaws.com/www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US" sz="900" u="sng" spc="-5" dirty="0">
                <a:solidFill>
                  <a:srgbClr val="0563C1"/>
                </a:solidFill>
                <a:uFill>
                  <a:solidFill>
                    <a:srgbClr val="205E9E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cste.org/resource/resmgr/2019ps/final/19-ID-06_HepatitisC_final_7..p</a:t>
            </a:r>
            <a:r>
              <a:rPr lang="en-US" u="sng" spc="-5" dirty="0">
                <a:solidFill>
                  <a:srgbClr val="0563C1"/>
                </a:solidFill>
                <a:uFill>
                  <a:solidFill>
                    <a:srgbClr val="205E9E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Accessed</a:t>
            </a:r>
            <a:r>
              <a:rPr lang="en-US" sz="900" dirty="0">
                <a:solidFill>
                  <a:srgbClr val="595959"/>
                </a:solidFill>
              </a:rPr>
              <a:t> on January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16, </a:t>
            </a:r>
            <a:r>
              <a:rPr lang="en-US" sz="900" spc="-5" dirty="0">
                <a:solidFill>
                  <a:srgbClr val="595959"/>
                </a:solidFill>
              </a:rPr>
              <a:t>2020.</a:t>
            </a:r>
            <a:endParaRPr lang="en-US" sz="900" dirty="0">
              <a:solidFill>
                <a:srgbClr val="59595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4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516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Figure 4-2. Process for acute and chronic hepatitis C case ascertainment and classification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DVH_Guidance_for_VH_Surveillance_Figure_4-2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2021-08-27T15:04:50Z</dcterms:modified>
  <cp:category/>
</cp:coreProperties>
</file>