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147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CF3EB15-BBD3-99A4-0359-63AB68FC5583}" name="Hume, Hannah (WAS-WSW)" initials="H(" userId="S::hhume@webershandwick.com::1bb01234-e597-429e-a4f3-0d568afa47d5" providerId="AD"/>
  <p188:author id="{584AB69A-6491-6A07-0B1E-2AC16A3C1D23}" name="Kelly, Stephen (NYC-RSD)" initials="K(" userId="S::stephen.kelly@resolute.com::b14b489e-cdff-4591-8fac-e12f79eda3e7" providerId="AD"/>
  <p188:author id="{41C2BACC-10A2-F589-CDB7-D648C0EDC9E7}" name="Gruber, Mark (BUF-RSD)" initials="MG" userId="Gruber, Mark (BUF-RSD)" providerId="None"/>
  <p188:author id="{4A3819CD-B176-3C91-3CE2-D277CDC17572}" name="Lemos, Pam" initials="OSH" userId="Lemos, Pam" providerId="None"/>
  <p188:author id="{E8D0B9D4-F70F-BEA7-87F7-DC905F0488A0}" name="Sporrong, Katari (NYC-RSD)" initials="SK(R" userId="S::katari.sporrong@resolute.com::34da16c7-c116-4814-8e7a-e4fd6891184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EDC8"/>
    <a:srgbClr val="497D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17" d="100"/>
          <a:sy n="117" d="100"/>
        </p:scale>
        <p:origin x="8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8/10/relationships/authors" Target="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katari.sporrong\Dropbox%20(Resolute%20Digital)\Creative\CDC\CDC_Hepatitis_Surveillance\01-Assets\PPT%20and%20PDF%20Assets\Data\3_HepC_Data_Table_Figures_NNDSS2020_July14_2022-Char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doughnut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chemeClr val="accent2">
                  <a:shade val="6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FC2-8742-90FD-9F575EEB748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FC2-8742-90FD-9F575EEB7487}"/>
              </c:ext>
            </c:extLst>
          </c:dPt>
          <c:dPt>
            <c:idx val="2"/>
            <c:bubble3D val="0"/>
            <c:spPr>
              <a:solidFill>
                <a:schemeClr val="accent2">
                  <a:tint val="6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FC2-8742-90FD-9F575EEB7487}"/>
              </c:ext>
            </c:extLst>
          </c:dPt>
          <c:cat>
            <c:strRef>
              <c:f>'Fig3.7'!$B$4:$B$6</c:f>
              <c:strCache>
                <c:ptCount val="3"/>
                <c:pt idx="0">
                  <c:v>Risk identified*</c:v>
                </c:pt>
                <c:pt idx="1">
                  <c:v>No risk identified</c:v>
                </c:pt>
                <c:pt idx="2">
                  <c:v>Risk data missing</c:v>
                </c:pt>
              </c:strCache>
            </c:strRef>
          </c:cat>
          <c:val>
            <c:numRef>
              <c:f>'Fig3.7'!$C$4:$C$6</c:f>
              <c:numCache>
                <c:formatCode>General</c:formatCode>
                <c:ptCount val="3"/>
                <c:pt idx="0">
                  <c:v>1278</c:v>
                </c:pt>
                <c:pt idx="1">
                  <c:v>482</c:v>
                </c:pt>
                <c:pt idx="2">
                  <c:v>3038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FC2-8742-90FD-9F575EEB74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0868765678781651"/>
          <c:y val="0.39509626085851912"/>
          <c:w val="0.19131231269554888"/>
          <c:h val="0.1911566845350408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29C5D-02AB-5F42-9AD3-11C8416AE42E}" type="datetimeFigureOut">
              <a:rPr lang="en-US" smtClean="0"/>
              <a:t>1/26/23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67CC9-5E4A-1847-A444-D6A280072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466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4" name="Chart Placeholder 6">
            <a:extLst>
              <a:ext uri="{FF2B5EF4-FFF2-40B4-BE49-F238E27FC236}">
                <a16:creationId xmlns:a16="http://schemas.microsoft.com/office/drawing/2014/main" id="{C80933AD-D2DD-A9E2-8D34-33EEF4674503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BB14DA59-0A5E-644C-8337-E9CE1AC1E9D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600356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3522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Hep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4" name="Chart Placeholder 6">
            <a:extLst>
              <a:ext uri="{FF2B5EF4-FFF2-40B4-BE49-F238E27FC236}">
                <a16:creationId xmlns:a16="http://schemas.microsoft.com/office/drawing/2014/main" id="{1C4A26B3-F4FE-9EB9-8DF7-D9EA7E5D0263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7390F0AC-781B-4F55-644D-295E7803003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8959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Hep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7390F0AC-781B-4F55-644D-295E7803003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hart Placeholder 1">
            <a:extLst>
              <a:ext uri="{FF2B5EF4-FFF2-40B4-BE49-F238E27FC236}">
                <a16:creationId xmlns:a16="http://schemas.microsoft.com/office/drawing/2014/main" id="{6ABFD9B3-D7C6-9A7A-A7BC-03431B7451C7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</p:spTree>
    <p:extLst>
      <p:ext uri="{BB962C8B-B14F-4D97-AF65-F5344CB8AC3E}">
        <p14:creationId xmlns:p14="http://schemas.microsoft.com/office/powerpoint/2010/main" val="184625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Hep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2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7383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7" name="Chart Placeholder 1">
            <a:extLst>
              <a:ext uri="{FF2B5EF4-FFF2-40B4-BE49-F238E27FC236}">
                <a16:creationId xmlns:a16="http://schemas.microsoft.com/office/drawing/2014/main" id="{E7DBF9DB-7D7A-E8F3-66C7-AE6631A2C05F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39F508C-DB97-C41C-39F3-08C81E19E47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600356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2004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982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4888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Hep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rgbClr val="497D0C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13A1AD42-0BB7-E320-8206-1D9FF4F98264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208DF79-0411-CD8E-6751-AF460FE5FE0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600356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551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Hep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rgbClr val="497D0C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208DF79-0411-CD8E-6751-AF460FE5FE0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5" name="Chart Placeholder 1">
            <a:extLst>
              <a:ext uri="{FF2B5EF4-FFF2-40B4-BE49-F238E27FC236}">
                <a16:creationId xmlns:a16="http://schemas.microsoft.com/office/drawing/2014/main" id="{30AB71F8-E431-CD0D-21C3-13878CF0030B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</p:spTree>
    <p:extLst>
      <p:ext uri="{BB962C8B-B14F-4D97-AF65-F5344CB8AC3E}">
        <p14:creationId xmlns:p14="http://schemas.microsoft.com/office/powerpoint/2010/main" val="3476343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Hep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4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rgbClr val="497D0C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8804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6161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Hep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4" name="Chart Placeholder 6">
            <a:extLst>
              <a:ext uri="{FF2B5EF4-FFF2-40B4-BE49-F238E27FC236}">
                <a16:creationId xmlns:a16="http://schemas.microsoft.com/office/drawing/2014/main" id="{6FB2E7C6-3AA9-7531-3698-9412310F5F01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B2CDC1F8-DB48-2640-3FAE-198A428BA83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3902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Hep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B2CDC1F8-DB48-2640-3FAE-198A428BA83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hart Placeholder 1">
            <a:extLst>
              <a:ext uri="{FF2B5EF4-FFF2-40B4-BE49-F238E27FC236}">
                <a16:creationId xmlns:a16="http://schemas.microsoft.com/office/drawing/2014/main" id="{B5FED8DF-4B16-1B4D-C138-AEAE4A5147FA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</p:spTree>
    <p:extLst>
      <p:ext uri="{BB962C8B-B14F-4D97-AF65-F5344CB8AC3E}">
        <p14:creationId xmlns:p14="http://schemas.microsoft.com/office/powerpoint/2010/main" val="2381757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Hep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3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3084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DA5914-F582-127A-A0C0-BEEAE6340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593E62-6399-6690-3C9D-789FA53EE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A8DD37-4D67-3133-9238-8D45E9F812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CCB6D-DABD-754A-8426-905EF76E08FB}" type="datetimeFigureOut">
              <a:rPr lang="en-US" smtClean="0"/>
              <a:t>1/26/23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CEF80A-7254-2D67-59AC-FAAF77ED43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D70E55-1FF7-27E7-1FE4-B9F7F83989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DF645-D866-8748-B450-53C9FCD6D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791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73" r:id="rId2"/>
    <p:sldLayoutId id="2147483664" r:id="rId3"/>
    <p:sldLayoutId id="2147483666" r:id="rId4"/>
    <p:sldLayoutId id="2147483672" r:id="rId5"/>
    <p:sldLayoutId id="2147483667" r:id="rId6"/>
    <p:sldLayoutId id="2147483668" r:id="rId7"/>
    <p:sldLayoutId id="2147483674" r:id="rId8"/>
    <p:sldLayoutId id="2147483669" r:id="rId9"/>
    <p:sldLayoutId id="2147483670" r:id="rId10"/>
    <p:sldLayoutId id="2147483675" r:id="rId11"/>
    <p:sldLayoutId id="214748367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hepatitis/statistics/2020surveillance/index.htm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DB7B2F9-6165-7697-F68A-A8B6BF36C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000"/>
              <a:t>Figure 3.7 </a:t>
            </a:r>
            <a:br>
              <a:rPr lang="en-US"/>
            </a:br>
            <a:r>
              <a:rPr lang="en-US" sz="2200" b="1"/>
              <a:t>Availability of information on risk behaviors or exposures* associated with reported cases of acute hepatitis C virus infection </a:t>
            </a:r>
            <a:br>
              <a:rPr lang="en-US" sz="2200" b="1"/>
            </a:br>
            <a:r>
              <a:rPr lang="en-US" sz="2200" b="1"/>
              <a:t>United States, 2020	</a:t>
            </a:r>
            <a:endParaRPr lang="en-US" b="1"/>
          </a:p>
        </p:txBody>
      </p:sp>
      <p:graphicFrame>
        <p:nvGraphicFramePr>
          <p:cNvPr id="14" name="Chart 13" descr="Information regarding the availability of risk behaviors or exposure information for reported cases of acute hepatitis C during 2020. Risk data were missing for 63.6% of cases; at least one risk behavior or exposure was identified for 26.6% of cases; and no risk was identified for 10.0% of cases. ">
            <a:extLst>
              <a:ext uri="{FF2B5EF4-FFF2-40B4-BE49-F238E27FC236}">
                <a16:creationId xmlns:a16="http://schemas.microsoft.com/office/drawing/2014/main" id="{F26A49F6-9ED5-7BD2-CE44-DE655FCADC6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5703654"/>
              </p:ext>
            </p:extLst>
          </p:nvPr>
        </p:nvGraphicFramePr>
        <p:xfrm>
          <a:off x="2577593" y="1642453"/>
          <a:ext cx="8092567" cy="40856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62C5CF5F-4280-52EB-1444-5699DF24C79B}"/>
              </a:ext>
            </a:extLst>
          </p:cNvPr>
          <p:cNvSpPr txBox="1"/>
          <p:nvPr/>
        </p:nvSpPr>
        <p:spPr>
          <a:xfrm>
            <a:off x="2936178" y="3278743"/>
            <a:ext cx="9279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3,038</a:t>
            </a:r>
          </a:p>
          <a:p>
            <a:pPr algn="ctr"/>
            <a:r>
              <a:rPr lang="en-US"/>
              <a:t>(63.3%)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B3D828F-6192-E6CD-5739-447600148C25}"/>
              </a:ext>
            </a:extLst>
          </p:cNvPr>
          <p:cNvSpPr txBox="1"/>
          <p:nvPr/>
        </p:nvSpPr>
        <p:spPr>
          <a:xfrm>
            <a:off x="7505316" y="1895737"/>
            <a:ext cx="9351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1,278</a:t>
            </a:r>
          </a:p>
          <a:p>
            <a:pPr algn="ctr"/>
            <a:r>
              <a:rPr lang="en-US"/>
              <a:t>(26.6%)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D97F0F-0DBE-CAC6-0D4F-39F42A679F7B}"/>
              </a:ext>
            </a:extLst>
          </p:cNvPr>
          <p:cNvSpPr txBox="1"/>
          <p:nvPr/>
        </p:nvSpPr>
        <p:spPr>
          <a:xfrm>
            <a:off x="7543024" y="4169153"/>
            <a:ext cx="9351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482</a:t>
            </a:r>
          </a:p>
          <a:p>
            <a:pPr algn="ctr"/>
            <a:r>
              <a:rPr lang="en-US"/>
              <a:t>(10.0%)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4A4220-DB97-CA41-B443-6389473FE35F}"/>
              </a:ext>
            </a:extLst>
          </p:cNvPr>
          <p:cNvSpPr txBox="1"/>
          <p:nvPr/>
        </p:nvSpPr>
        <p:spPr>
          <a:xfrm>
            <a:off x="462147" y="5932981"/>
            <a:ext cx="543588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00" dirty="0"/>
              <a:t>* Case reports with at least one of the following risk behaviors/exposures reported 6 weeks to 6 months prior to symptom onset or documented seroconversion if asymptomatic: 1) injection drug use; 2) multiple sexual partners; 3) underwent surgery; 4) men who have sex with men; 5) sexual contact with suspected/confirmed hepatitis C case; 6) sustained a percutaneous injury; 7) household contact with suspected/confirmed hepatitis C case; 8) occupational exposure to blood; 9) dialysis; and 10) transfusion. Reported cases may include more than one risk behavior/exposure</a:t>
            </a:r>
            <a:r>
              <a:rPr lang="en-US" sz="800"/>
              <a:t>. 		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7DA4D6B-5ACB-6348-5466-578822CEF229}"/>
              </a:ext>
            </a:extLst>
          </p:cNvPr>
          <p:cNvSpPr txBox="1"/>
          <p:nvPr/>
        </p:nvSpPr>
        <p:spPr>
          <a:xfrm>
            <a:off x="6513813" y="5932680"/>
            <a:ext cx="3995692" cy="83099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800"/>
              <a:t>Source: CDC, National Notifiable Diseases Surveillance System.</a:t>
            </a:r>
          </a:p>
          <a:p>
            <a:endParaRPr lang="en-US" sz="800"/>
          </a:p>
          <a:p>
            <a:r>
              <a:rPr lang="en-US" sz="800">
                <a:ea typeface="+mn-lt"/>
                <a:cs typeface="+mn-lt"/>
              </a:rPr>
              <a:t>Centers for Disease Control and Prevention. Viral Hepatitis Surveillance Report – United States, 2020. </a:t>
            </a:r>
            <a:r>
              <a:rPr lang="en-US" sz="800">
                <a:ea typeface="+mn-lt"/>
                <a:cs typeface="+mn-lt"/>
                <a:hlinkClick r:id="rId3"/>
              </a:rPr>
              <a:t>https://www.cdc.gov/hepatitis/statistics/2020surveillance/index.htm</a:t>
            </a:r>
            <a:r>
              <a:rPr lang="en-US" sz="800">
                <a:ea typeface="+mn-lt"/>
                <a:cs typeface="+mn-lt"/>
              </a:rPr>
              <a:t>. </a:t>
            </a:r>
            <a:br>
              <a:rPr lang="en-US" sz="800">
                <a:ea typeface="+mn-lt"/>
                <a:cs typeface="+mn-lt"/>
              </a:rPr>
            </a:br>
            <a:r>
              <a:rPr lang="en-US" sz="800">
                <a:ea typeface="+mn-lt"/>
                <a:cs typeface="+mn-lt"/>
              </a:rPr>
              <a:t>Published September 2022.</a:t>
            </a:r>
            <a:endParaRPr lang="en-US">
              <a:ea typeface="+mn-lt"/>
              <a:cs typeface="+mn-lt"/>
            </a:endParaRPr>
          </a:p>
          <a:p>
            <a:endParaRPr lang="en-US" sz="800"/>
          </a:p>
        </p:txBody>
      </p:sp>
    </p:spTree>
    <p:extLst>
      <p:ext uri="{BB962C8B-B14F-4D97-AF65-F5344CB8AC3E}">
        <p14:creationId xmlns:p14="http://schemas.microsoft.com/office/powerpoint/2010/main" val="107992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Hep-All-v2">
      <a:dk1>
        <a:srgbClr val="000000"/>
      </a:dk1>
      <a:lt1>
        <a:srgbClr val="FFFFFF"/>
      </a:lt1>
      <a:dk2>
        <a:srgbClr val="FFFFFF"/>
      </a:dk2>
      <a:lt2>
        <a:srgbClr val="83BC49"/>
      </a:lt2>
      <a:accent1>
        <a:srgbClr val="28434E"/>
      </a:accent1>
      <a:accent2>
        <a:srgbClr val="26418F"/>
      </a:accent2>
      <a:accent3>
        <a:srgbClr val="004940"/>
      </a:accent3>
      <a:accent4>
        <a:srgbClr val="497D0C"/>
      </a:accent4>
      <a:accent5>
        <a:srgbClr val="92A6DD"/>
      </a:accent5>
      <a:accent6>
        <a:srgbClr val="4EBAAA"/>
      </a:accent6>
      <a:hlink>
        <a:srgbClr val="0F56DC"/>
      </a:hlink>
      <a:folHlink>
        <a:srgbClr val="3077F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A0E967F181BB4799F61530F57313A7" ma:contentTypeVersion="15" ma:contentTypeDescription="Create a new document." ma:contentTypeScope="" ma:versionID="ebb4b786c50db4e938002a6b96886c64">
  <xsd:schema xmlns:xsd="http://www.w3.org/2001/XMLSchema" xmlns:xs="http://www.w3.org/2001/XMLSchema" xmlns:p="http://schemas.microsoft.com/office/2006/metadata/properties" xmlns:ns2="e6129190-2502-4b9b-a176-45f32946105d" xmlns:ns3="43a61471-335a-4812-b149-2392b70c09ae" targetNamespace="http://schemas.microsoft.com/office/2006/metadata/properties" ma:root="true" ma:fieldsID="10f67f884fe6e0e42b0e6e56111affd8" ns2:_="" ns3:_="">
    <xsd:import namespace="e6129190-2502-4b9b-a176-45f32946105d"/>
    <xsd:import namespace="43a61471-335a-4812-b149-2392b70c09a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129190-2502-4b9b-a176-45f32946105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a7d435f-bc0a-452e-b7b2-4cb57826a06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a61471-335a-4812-b149-2392b70c09ae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0b61f6f9-9dac-4657-a88a-c3c23afc2975}" ma:internalName="TaxCatchAll" ma:showField="CatchAllData" ma:web="43a61471-335a-4812-b149-2392b70c09a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3a61471-335a-4812-b149-2392b70c09ae" xsi:nil="true"/>
    <lcf76f155ced4ddcb4097134ff3c332f xmlns="e6129190-2502-4b9b-a176-45f32946105d">
      <Terms xmlns="http://schemas.microsoft.com/office/infopath/2007/PartnerControls"/>
    </lcf76f155ced4ddcb4097134ff3c332f>
    <SharedWithUsers xmlns="43a61471-335a-4812-b149-2392b70c09ae">
      <UserInfo>
        <DisplayName/>
        <AccountId xsi:nil="true"/>
        <AccountType/>
      </UserInfo>
    </SharedWithUsers>
    <MediaLengthInSeconds xmlns="e6129190-2502-4b9b-a176-45f32946105d" xsi:nil="true"/>
  </documentManagement>
</p:properties>
</file>

<file path=customXml/itemProps1.xml><?xml version="1.0" encoding="utf-8"?>
<ds:datastoreItem xmlns:ds="http://schemas.openxmlformats.org/officeDocument/2006/customXml" ds:itemID="{B569B53A-F81D-42F9-86B6-31365665533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B41D885-B296-4CCA-A2B5-14CA9F82D792}"/>
</file>

<file path=customXml/itemProps3.xml><?xml version="1.0" encoding="utf-8"?>
<ds:datastoreItem xmlns:ds="http://schemas.openxmlformats.org/officeDocument/2006/customXml" ds:itemID="{DE9434D5-4D44-4090-9F30-B85933BA4D4D}">
  <ds:schemaRefs>
    <ds:schemaRef ds:uri="http://purl.org/dc/terms/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0bf74ea8-196f-4ed0-acda-4d1b8eb91222"/>
    <ds:schemaRef ds:uri="a5db0dc4-de41-4547-9920-1aed1993f095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207</Words>
  <Application>Microsoft Macintosh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Figure 3.7  Availability of information on risk behaviors or exposures* associated with reported cases of acute hepatitis C virus infection  United States, 2020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Sporrong, Katari (NYC-RSD)</dc:creator>
  <cp:lastModifiedBy>Pachilis, Allison (NYC-RSD)</cp:lastModifiedBy>
  <cp:revision>38</cp:revision>
  <dcterms:created xsi:type="dcterms:W3CDTF">2022-08-02T19:32:21Z</dcterms:created>
  <dcterms:modified xsi:type="dcterms:W3CDTF">2023-01-26T15:35:37Z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0x01010016A0E967F181BB4799F61530F57313A7</vt:lpwstr>
  </property>
  <property fmtid="{D5CDD505-2E9C-101B-9397-08002B2CF9AE}" pid="3" name="MediaServiceImageTags">
    <vt:lpwstr/>
  </property>
  <property fmtid="{D5CDD505-2E9C-101B-9397-08002B2CF9AE}" pid="4" name="Order">
    <vt:r8>323400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  <property fmtid="{D5CDD505-2E9C-101B-9397-08002B2CF9AE}" pid="11" name="_SharedFileIndex">
    <vt:lpwstr/>
  </property>
  <property fmtid="{D5CDD505-2E9C-101B-9397-08002B2CF9AE}" pid="12" name="_SourceUrl">
    <vt:lpwstr/>
  </property>
  <property fmtid="{D5CDD505-2E9C-101B-9397-08002B2CF9AE}" pid="13" name="MSIP_Label_8af03ff0-41c5-4c41-b55e-fabb8fae94be_Name">
    <vt:lpwstr>8af03ff0-41c5-4c41-b55e-fabb8fae94be</vt:lpwstr>
  </property>
  <property fmtid="{D5CDD505-2E9C-101B-9397-08002B2CF9AE}" pid="14" name="MSIP_Label_8af03ff0-41c5-4c41-b55e-fabb8fae94be_Enabled">
    <vt:lpwstr>true</vt:lpwstr>
  </property>
  <property fmtid="{D5CDD505-2E9C-101B-9397-08002B2CF9AE}" pid="15" name="MSIP_Label_8af03ff0-41c5-4c41-b55e-fabb8fae94be_SetDate">
    <vt:lpwstr>2022-09-26T18:12:39Z</vt:lpwstr>
  </property>
  <property fmtid="{D5CDD505-2E9C-101B-9397-08002B2CF9AE}" pid="16" name="MSIP_Label_8af03ff0-41c5-4c41-b55e-fabb8fae94be_SiteId">
    <vt:lpwstr>9ce70869-60db-44fd-abe8-d2767077fc8f</vt:lpwstr>
  </property>
  <property fmtid="{D5CDD505-2E9C-101B-9397-08002B2CF9AE}" pid="17" name="MSIP_Label_8af03ff0-41c5-4c41-b55e-fabb8fae94be_Method">
    <vt:lpwstr>Privileged</vt:lpwstr>
  </property>
  <property fmtid="{D5CDD505-2E9C-101B-9397-08002B2CF9AE}" pid="18" name="MSIP_Label_8af03ff0-41c5-4c41-b55e-fabb8fae94be_ContentBits">
    <vt:lpwstr>0</vt:lpwstr>
  </property>
  <property fmtid="{D5CDD505-2E9C-101B-9397-08002B2CF9AE}" pid="19" name="MSIP_Label_8af03ff0-41c5-4c41-b55e-fabb8fae94be_ActionId">
    <vt:lpwstr>0889dd41-5272-4998-baba-61054e125ce3</vt:lpwstr>
  </property>
</Properties>
</file>