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p:sldMasterIdLst>
    <p:sldMasterId id="2147483808" r:id="rId4"/>
    <p:sldMasterId id="2147483831" r:id="rId5"/>
    <p:sldMasterId id="2147483834" r:id="rId6"/>
  </p:sldMasterIdLst>
  <p:notesMasterIdLst>
    <p:notesMasterId r:id="rId30"/>
  </p:notesMasterIdLst>
  <p:handoutMasterIdLst>
    <p:handoutMasterId r:id="rId31"/>
  </p:handoutMasterIdLst>
  <p:sldIdLst>
    <p:sldId id="258" r:id="rId7"/>
    <p:sldId id="314" r:id="rId8"/>
    <p:sldId id="494" r:id="rId9"/>
    <p:sldId id="497" r:id="rId10"/>
    <p:sldId id="469" r:id="rId11"/>
    <p:sldId id="471" r:id="rId12"/>
    <p:sldId id="449" r:id="rId13"/>
    <p:sldId id="478" r:id="rId14"/>
    <p:sldId id="479" r:id="rId15"/>
    <p:sldId id="480" r:id="rId16"/>
    <p:sldId id="487" r:id="rId17"/>
    <p:sldId id="484" r:id="rId18"/>
    <p:sldId id="485" r:id="rId19"/>
    <p:sldId id="444" r:id="rId20"/>
    <p:sldId id="491" r:id="rId21"/>
    <p:sldId id="477" r:id="rId22"/>
    <p:sldId id="474" r:id="rId23"/>
    <p:sldId id="489" r:id="rId24"/>
    <p:sldId id="492" r:id="rId25"/>
    <p:sldId id="475" r:id="rId26"/>
    <p:sldId id="495" r:id="rId27"/>
    <p:sldId id="496" r:id="rId28"/>
    <p:sldId id="445" r:id="rId29"/>
  </p:sldIdLst>
  <p:sldSz cx="9144000" cy="5143500" type="screen16x9"/>
  <p:notesSz cx="7010400" cy="9296400"/>
  <p:embeddedFontLst>
    <p:embeddedFont>
      <p:font typeface="Calibri" panose="020F0502020204030204" pitchFamily="34" charset="0"/>
      <p:regular r:id="rId32"/>
      <p:bold r:id="rId33"/>
      <p:italic r:id="rId34"/>
      <p:boldItalic r:id="rId35"/>
    </p:embeddedFont>
    <p:embeddedFont>
      <p:font typeface="Myriad Pro" panose="020B0503030403020204" pitchFamily="34" charset="0"/>
      <p:regular r:id="rId36"/>
      <p:bold r:id="rId37"/>
      <p:italic r:id="rId38"/>
      <p:boldItalic r:id="rId39"/>
    </p:embeddedFont>
    <p:embeddedFont>
      <p:font typeface="Myriad Web Pro" panose="020B0604020202020204" charset="0"/>
      <p:regular r:id="rId40"/>
      <p:bold r:id="rId41"/>
      <p:italic r:id="rId42"/>
    </p:embeddedFont>
    <p:embeddedFont>
      <p:font typeface="Open Sans" panose="020B0606030504020204" pitchFamily="34" charset="0"/>
      <p:regular r:id="rId43"/>
      <p:bold r:id="rId44"/>
      <p:italic r:id="rId45"/>
      <p:boldItalic r:id="rId46"/>
    </p:embeddedFont>
    <p:embeddedFont>
      <p:font typeface="Verdana" panose="020B0604030504040204" pitchFamily="34" charset="0"/>
      <p:regular r:id="rId47"/>
      <p:bold r:id="rId48"/>
      <p:italic r:id="rId49"/>
      <p:boldItalic r:id="rId50"/>
    </p:embeddedFont>
  </p:embeddedFontLst>
  <p:defaultTextStyle>
    <a:defPPr>
      <a:defRPr lang="en-US"/>
    </a:defPPr>
    <a:lvl1pPr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1pPr>
    <a:lvl2pPr marL="4572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2pPr>
    <a:lvl3pPr marL="9144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3pPr>
    <a:lvl4pPr marL="13716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4pPr>
    <a:lvl5pPr marL="18288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5pPr>
    <a:lvl6pPr marL="2286000" algn="l" defTabSz="914400" rtl="0" eaLnBrk="1" latinLnBrk="0" hangingPunct="1">
      <a:defRPr kern="1200">
        <a:solidFill>
          <a:schemeClr val="tx1"/>
        </a:solidFill>
        <a:latin typeface="Myriad Web Pro" panose="020B0503030403020204" pitchFamily="34" charset="0"/>
        <a:ea typeface="+mn-ea"/>
        <a:cs typeface="+mn-cs"/>
      </a:defRPr>
    </a:lvl6pPr>
    <a:lvl7pPr marL="2743200" algn="l" defTabSz="914400" rtl="0" eaLnBrk="1" latinLnBrk="0" hangingPunct="1">
      <a:defRPr kern="1200">
        <a:solidFill>
          <a:schemeClr val="tx1"/>
        </a:solidFill>
        <a:latin typeface="Myriad Web Pro" panose="020B0503030403020204" pitchFamily="34" charset="0"/>
        <a:ea typeface="+mn-ea"/>
        <a:cs typeface="+mn-cs"/>
      </a:defRPr>
    </a:lvl7pPr>
    <a:lvl8pPr marL="3200400" algn="l" defTabSz="914400" rtl="0" eaLnBrk="1" latinLnBrk="0" hangingPunct="1">
      <a:defRPr kern="1200">
        <a:solidFill>
          <a:schemeClr val="tx1"/>
        </a:solidFill>
        <a:latin typeface="Myriad Web Pro" panose="020B0503030403020204" pitchFamily="34" charset="0"/>
        <a:ea typeface="+mn-ea"/>
        <a:cs typeface="+mn-cs"/>
      </a:defRPr>
    </a:lvl8pPr>
    <a:lvl9pPr marL="3657600" algn="l" defTabSz="914400" rtl="0" eaLnBrk="1" latinLnBrk="0" hangingPunct="1">
      <a:defRPr kern="1200">
        <a:solidFill>
          <a:schemeClr val="tx1"/>
        </a:solidFill>
        <a:latin typeface="Myriad Web Pro" panose="020B0503030403020204" pitchFamily="34" charset="0"/>
        <a:ea typeface="+mn-ea"/>
        <a:cs typeface="+mn-cs"/>
      </a:defRPr>
    </a:lvl9pPr>
  </p:defaultTextStyle>
  <p:extLst>
    <p:ext uri="{521415D9-36F7-43E2-AB2F-B90AF26B5E84}">
      <p14:sectionLst xmlns:p14="http://schemas.microsoft.com/office/powerpoint/2010/main">
        <p14:section name="Presenters" id="{1F3BFB55-6B5B-4FD7-B377-0CC85D567061}">
          <p14:sldIdLst>
            <p14:sldId id="258"/>
            <p14:sldId id="314"/>
            <p14:sldId id="494"/>
            <p14:sldId id="497"/>
            <p14:sldId id="469"/>
            <p14:sldId id="471"/>
            <p14:sldId id="449"/>
            <p14:sldId id="478"/>
            <p14:sldId id="479"/>
            <p14:sldId id="480"/>
            <p14:sldId id="487"/>
            <p14:sldId id="484"/>
            <p14:sldId id="485"/>
            <p14:sldId id="444"/>
            <p14:sldId id="491"/>
            <p14:sldId id="477"/>
            <p14:sldId id="474"/>
            <p14:sldId id="489"/>
            <p14:sldId id="492"/>
            <p14:sldId id="475"/>
            <p14:sldId id="495"/>
            <p14:sldId id="496"/>
            <p14:sldId id="445"/>
          </p14:sldIdLst>
        </p14:section>
        <p14:section name="Archive" id="{26F54062-2FD9-4538-A09D-5BE42BB68E5C}">
          <p14:sldIdLst/>
        </p14:section>
      </p14:sectionLst>
    </p:ext>
    <p:ext uri="{EFAFB233-063F-42B5-8137-9DF3F51BA10A}">
      <p15:sldGuideLst xmlns:p15="http://schemas.microsoft.com/office/powerpoint/2012/main">
        <p15:guide id="1" orient="horz" pos="1644" userDrawn="1">
          <p15:clr>
            <a:srgbClr val="A4A3A4"/>
          </p15:clr>
        </p15:guide>
        <p15:guide id="2" pos="2880">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Jones, Madeline (CDC/DDNID/NCEH/DEHSP)" initials="JM(" lastIdx="77" clrIdx="7">
    <p:extLst>
      <p:ext uri="{19B8F6BF-5375-455C-9EA6-DF929625EA0E}">
        <p15:presenceInfo xmlns:p15="http://schemas.microsoft.com/office/powerpoint/2012/main" userId="S::qko4@cdc.gov::59f84707-92a4-478a-9538-d638149d42d5" providerId="AD"/>
      </p:ext>
    </p:extLst>
  </p:cmAuthor>
  <p:cmAuthor id="1" name="Mary Beth Hance" initials="MBH" lastIdx="1" clrIdx="4">
    <p:extLst>
      <p:ext uri="{19B8F6BF-5375-455C-9EA6-DF929625EA0E}">
        <p15:presenceInfo xmlns:p15="http://schemas.microsoft.com/office/powerpoint/2012/main" userId="S-1-5-21-4095628063-3556742122-3606576086-8293" providerId="AD"/>
      </p:ext>
    </p:extLst>
  </p:cmAuthor>
  <p:cmAuthor id="8" name="Omisore, Shannon L. (CDC/DDNID/NCEH/DEHSP)" initials="O(" lastIdx="4" clrIdx="8">
    <p:extLst>
      <p:ext uri="{19B8F6BF-5375-455C-9EA6-DF929625EA0E}">
        <p15:presenceInfo xmlns:p15="http://schemas.microsoft.com/office/powerpoint/2012/main" userId="S::hyl5@cdc.gov::5921db0e-f2c8-4d85-a0b1-d2d075371b42" providerId="AD"/>
      </p:ext>
    </p:extLst>
  </p:cmAuthor>
  <p:cmAuthor id="2" name="Office of Science " initials=":) " lastIdx="8" clrIdx="1">
    <p:extLst>
      <p:ext uri="{19B8F6BF-5375-455C-9EA6-DF929625EA0E}">
        <p15:presenceInfo xmlns:p15="http://schemas.microsoft.com/office/powerpoint/2012/main" userId="Office of Science " providerId="None"/>
      </p:ext>
    </p:extLst>
  </p:cmAuthor>
  <p:cmAuthor id="9" name="Ruckart, Perri (CDC/DDNID/NCEH/DEHSP)" initials="RP(" lastIdx="49" clrIdx="9">
    <p:extLst>
      <p:ext uri="{19B8F6BF-5375-455C-9EA6-DF929625EA0E}">
        <p15:presenceInfo xmlns:p15="http://schemas.microsoft.com/office/powerpoint/2012/main" userId="S::afp4@cdc.gov::98e024f2-4fed-487a-95af-8ee6420d6ca9" providerId="AD"/>
      </p:ext>
    </p:extLst>
  </p:cmAuthor>
  <p:cmAuthor id="3" name="jad4" initials="jad4" lastIdx="6" clrIdx="2">
    <p:extLst>
      <p:ext uri="{19B8F6BF-5375-455C-9EA6-DF929625EA0E}">
        <p15:presenceInfo xmlns:p15="http://schemas.microsoft.com/office/powerpoint/2012/main" userId="jad4" providerId="None"/>
      </p:ext>
    </p:extLst>
  </p:cmAuthor>
  <p:cmAuthor id="10" name="Allwood, Paul (CDC/DDNID/NCEH/DEHSP)" initials="AP(" lastIdx="26" clrIdx="10">
    <p:extLst>
      <p:ext uri="{19B8F6BF-5375-455C-9EA6-DF929625EA0E}">
        <p15:presenceInfo xmlns:p15="http://schemas.microsoft.com/office/powerpoint/2012/main" userId="S::iko1@cdc.gov::891b13a0-5b33-49b8-bf16-4998245aef80" providerId="AD"/>
      </p:ext>
    </p:extLst>
  </p:cmAuthor>
  <p:cmAuthor id="4" name="Buchanan, Sharunda D. (CDC/ONDIEH/NCEH)" initials="BSD(" lastIdx="8" clrIdx="3">
    <p:extLst>
      <p:ext uri="{19B8F6BF-5375-455C-9EA6-DF929625EA0E}">
        <p15:presenceInfo xmlns:p15="http://schemas.microsoft.com/office/powerpoint/2012/main" userId="S-1-5-21-1207783550-2075000910-922709458-173313" providerId="AD"/>
      </p:ext>
    </p:extLst>
  </p:cmAuthor>
  <p:cmAuthor id="11" name="Courtney, Joseph (CDC/DDNID/NCEH/DEHSP)" initials="CJ(" lastIdx="1" clrIdx="11">
    <p:extLst>
      <p:ext uri="{19B8F6BF-5375-455C-9EA6-DF929625EA0E}">
        <p15:presenceInfo xmlns:p15="http://schemas.microsoft.com/office/powerpoint/2012/main" userId="S::hzc2@cdc.gov::beed9ea7-be17-4d78-abe0-3ed7fb14df4c" providerId="AD"/>
      </p:ext>
    </p:extLst>
  </p:cmAuthor>
  <p:cmAuthor id="5" name="Ettinger, Adrienne (CDC/ONDIEH/NCEH)" initials="abe7" lastIdx="5" clrIdx="5">
    <p:extLst>
      <p:ext uri="{19B8F6BF-5375-455C-9EA6-DF929625EA0E}">
        <p15:presenceInfo xmlns:p15="http://schemas.microsoft.com/office/powerpoint/2012/main" userId="Ettinger, Adrienne (CDC/ONDIEH/NCEH)" providerId="None"/>
      </p:ext>
    </p:extLst>
  </p:cmAuthor>
  <p:cmAuthor id="12" name="Chew, Ginger L. (CDC/DDNID/NCEH/DEHSP)" initials="CGL(" lastIdx="6" clrIdx="12">
    <p:extLst>
      <p:ext uri="{19B8F6BF-5375-455C-9EA6-DF929625EA0E}">
        <p15:presenceInfo xmlns:p15="http://schemas.microsoft.com/office/powerpoint/2012/main" userId="S::GJC0@cdc.gov::7d81ca8a-0b31-4382-b446-2e37ed5a8409" providerId="AD"/>
      </p:ext>
    </p:extLst>
  </p:cmAuthor>
  <p:cmAuthor id="6" name="Wilder, Lynn (CDC/ONDIEH/NCEH)" initials="WL(" lastIdx="7" clrIdx="6">
    <p:extLst>
      <p:ext uri="{19B8F6BF-5375-455C-9EA6-DF929625EA0E}">
        <p15:presenceInfo xmlns:p15="http://schemas.microsoft.com/office/powerpoint/2012/main" userId="S-1-5-21-1207783550-2075000910-922709458-16917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DAA"/>
    <a:srgbClr val="000000"/>
    <a:srgbClr val="075290"/>
    <a:srgbClr val="008265"/>
    <a:srgbClr val="76AE99"/>
    <a:srgbClr val="007D57"/>
    <a:srgbClr val="4E987A"/>
    <a:srgbClr val="EEB111"/>
    <a:srgbClr val="B0B579"/>
    <a:srgbClr val="76B8A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CB9493E-2266-8166-4490-4BDA3B378C8D}" v="43" dt="2021-10-27T01:10:44.209"/>
    <p1510:client id="{98F6D047-3C82-4AAC-8D89-57E20D5B6A77}" v="407" dt="2021-10-27T14:07:06.617"/>
    <p1510:client id="{9EF08ACF-EBB9-2C35-392C-B95735AC1B5C}" v="16" dt="2021-10-27T15:13:40.606"/>
    <p1510:client id="{AC97BCA7-092F-3F63-7795-1A070AD01848}" v="7" dt="2021-10-27T16:20:30.29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4" d="100"/>
          <a:sy n="84" d="100"/>
        </p:scale>
        <p:origin x="120" y="582"/>
      </p:cViewPr>
      <p:guideLst>
        <p:guide orient="horz" pos="1644"/>
        <p:guide pos="2880"/>
      </p:guideLst>
    </p:cSldViewPr>
  </p:slideViewPr>
  <p:notesTextViewPr>
    <p:cViewPr>
      <p:scale>
        <a:sx n="1" d="1"/>
        <a:sy n="1" d="1"/>
      </p:scale>
      <p:origin x="0" y="0"/>
    </p:cViewPr>
  </p:notesTextViewPr>
  <p:notesViewPr>
    <p:cSldViewPr snapToGrid="0">
      <p:cViewPr>
        <p:scale>
          <a:sx n="1" d="2"/>
          <a:sy n="1" d="2"/>
        </p:scale>
        <p:origin x="0" y="0"/>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font" Target="fonts/font8.fntdata"/><Relationship Id="rId21" Type="http://schemas.openxmlformats.org/officeDocument/2006/relationships/slide" Target="slides/slide15.xml"/><Relationship Id="rId34" Type="http://schemas.openxmlformats.org/officeDocument/2006/relationships/font" Target="fonts/font3.fntdata"/><Relationship Id="rId42" Type="http://schemas.openxmlformats.org/officeDocument/2006/relationships/font" Target="fonts/font11.fntdata"/><Relationship Id="rId47" Type="http://schemas.openxmlformats.org/officeDocument/2006/relationships/font" Target="fonts/font16.fntdata"/><Relationship Id="rId50" Type="http://schemas.openxmlformats.org/officeDocument/2006/relationships/font" Target="fonts/font19.fntdata"/><Relationship Id="rId55" Type="http://schemas.openxmlformats.org/officeDocument/2006/relationships/tableStyles" Target="tableStyles.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font" Target="fonts/font1.fntdata"/><Relationship Id="rId37" Type="http://schemas.openxmlformats.org/officeDocument/2006/relationships/font" Target="fonts/font6.fntdata"/><Relationship Id="rId40" Type="http://schemas.openxmlformats.org/officeDocument/2006/relationships/font" Target="fonts/font9.fntdata"/><Relationship Id="rId45" Type="http://schemas.openxmlformats.org/officeDocument/2006/relationships/font" Target="fonts/font14.fntdata"/><Relationship Id="rId53" Type="http://schemas.openxmlformats.org/officeDocument/2006/relationships/viewProps" Target="viewProps.xml"/><Relationship Id="rId5" Type="http://schemas.openxmlformats.org/officeDocument/2006/relationships/slideMaster" Target="slideMasters/slideMaster2.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handoutMaster" Target="handoutMasters/handoutMaster1.xml"/><Relationship Id="rId44" Type="http://schemas.openxmlformats.org/officeDocument/2006/relationships/font" Target="fonts/font13.fntdata"/><Relationship Id="rId52"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notesMaster" Target="notesMasters/notesMaster1.xml"/><Relationship Id="rId35" Type="http://schemas.openxmlformats.org/officeDocument/2006/relationships/font" Target="fonts/font4.fntdata"/><Relationship Id="rId43" Type="http://schemas.openxmlformats.org/officeDocument/2006/relationships/font" Target="fonts/font12.fntdata"/><Relationship Id="rId48" Type="http://schemas.openxmlformats.org/officeDocument/2006/relationships/font" Target="fonts/font17.fntdata"/><Relationship Id="rId56" Type="http://schemas.microsoft.com/office/2015/10/relationships/revisionInfo" Target="revisionInfo.xml"/><Relationship Id="rId8" Type="http://schemas.openxmlformats.org/officeDocument/2006/relationships/slide" Target="slides/slide2.xml"/><Relationship Id="rId51" Type="http://schemas.openxmlformats.org/officeDocument/2006/relationships/commentAuthors" Target="commentAuthors.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font" Target="fonts/font2.fntdata"/><Relationship Id="rId38" Type="http://schemas.openxmlformats.org/officeDocument/2006/relationships/font" Target="fonts/font7.fntdata"/><Relationship Id="rId46" Type="http://schemas.openxmlformats.org/officeDocument/2006/relationships/font" Target="fonts/font15.fntdata"/><Relationship Id="rId20" Type="http://schemas.openxmlformats.org/officeDocument/2006/relationships/slide" Target="slides/slide14.xml"/><Relationship Id="rId41" Type="http://schemas.openxmlformats.org/officeDocument/2006/relationships/font" Target="fonts/font10.fntdata"/><Relationship Id="rId54"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font" Target="fonts/font5.fntdata"/><Relationship Id="rId49" Type="http://schemas.openxmlformats.org/officeDocument/2006/relationships/font" Target="fonts/font18.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145" cy="465743"/>
          </a:xfrm>
          <a:prstGeom prst="rect">
            <a:avLst/>
          </a:prstGeom>
        </p:spPr>
        <p:txBody>
          <a:bodyPr vert="horz" lIns="88139" tIns="44070" rIns="88139" bIns="44070" rtlCol="0"/>
          <a:lstStyle>
            <a:lvl1pPr algn="l">
              <a:defRPr sz="1200"/>
            </a:lvl1pPr>
          </a:lstStyle>
          <a:p>
            <a:endParaRPr lang="en-US"/>
          </a:p>
        </p:txBody>
      </p:sp>
      <p:sp>
        <p:nvSpPr>
          <p:cNvPr id="3" name="Date Placeholder 2"/>
          <p:cNvSpPr>
            <a:spLocks noGrp="1"/>
          </p:cNvSpPr>
          <p:nvPr>
            <p:ph type="dt" sz="quarter" idx="1"/>
          </p:nvPr>
        </p:nvSpPr>
        <p:spPr>
          <a:xfrm>
            <a:off x="3970734" y="0"/>
            <a:ext cx="3038145" cy="465743"/>
          </a:xfrm>
          <a:prstGeom prst="rect">
            <a:avLst/>
          </a:prstGeom>
        </p:spPr>
        <p:txBody>
          <a:bodyPr vert="horz" lIns="88139" tIns="44070" rIns="88139" bIns="44070" rtlCol="0"/>
          <a:lstStyle>
            <a:lvl1pPr algn="r">
              <a:defRPr sz="1200"/>
            </a:lvl1pPr>
          </a:lstStyle>
          <a:p>
            <a:fld id="{EABF0EAA-400F-47B8-B7D9-4888FA366BFB}" type="datetimeFigureOut">
              <a:rPr lang="en-US" smtClean="0"/>
              <a:t>10/27/2021</a:t>
            </a:fld>
            <a:endParaRPr lang="en-US"/>
          </a:p>
        </p:txBody>
      </p:sp>
      <p:sp>
        <p:nvSpPr>
          <p:cNvPr id="4" name="Footer Placeholder 3"/>
          <p:cNvSpPr>
            <a:spLocks noGrp="1"/>
          </p:cNvSpPr>
          <p:nvPr>
            <p:ph type="ftr" sz="quarter" idx="2"/>
          </p:nvPr>
        </p:nvSpPr>
        <p:spPr>
          <a:xfrm>
            <a:off x="0" y="8830659"/>
            <a:ext cx="3038145" cy="465742"/>
          </a:xfrm>
          <a:prstGeom prst="rect">
            <a:avLst/>
          </a:prstGeom>
        </p:spPr>
        <p:txBody>
          <a:bodyPr vert="horz" lIns="88139" tIns="44070" rIns="88139" bIns="44070" rtlCol="0" anchor="b"/>
          <a:lstStyle>
            <a:lvl1pPr algn="l">
              <a:defRPr sz="1200"/>
            </a:lvl1pPr>
          </a:lstStyle>
          <a:p>
            <a:endParaRPr lang="en-US"/>
          </a:p>
        </p:txBody>
      </p:sp>
      <p:sp>
        <p:nvSpPr>
          <p:cNvPr id="5" name="Slide Number Placeholder 4"/>
          <p:cNvSpPr>
            <a:spLocks noGrp="1"/>
          </p:cNvSpPr>
          <p:nvPr>
            <p:ph type="sldNum" sz="quarter" idx="3"/>
          </p:nvPr>
        </p:nvSpPr>
        <p:spPr>
          <a:xfrm>
            <a:off x="3970734" y="8830659"/>
            <a:ext cx="3038145" cy="465742"/>
          </a:xfrm>
          <a:prstGeom prst="rect">
            <a:avLst/>
          </a:prstGeom>
        </p:spPr>
        <p:txBody>
          <a:bodyPr vert="horz" lIns="88139" tIns="44070" rIns="88139" bIns="44070" rtlCol="0" anchor="b"/>
          <a:lstStyle>
            <a:lvl1pPr algn="r">
              <a:defRPr sz="1200"/>
            </a:lvl1pPr>
          </a:lstStyle>
          <a:p>
            <a:fld id="{CAE3E269-1545-437E-895D-2EFAAC280FE6}" type="slidenum">
              <a:rPr lang="en-US" smtClean="0"/>
              <a:t>‹#›</a:t>
            </a:fld>
            <a:endParaRPr lang="en-US"/>
          </a:p>
        </p:txBody>
      </p:sp>
    </p:spTree>
    <p:extLst>
      <p:ext uri="{BB962C8B-B14F-4D97-AF65-F5344CB8AC3E}">
        <p14:creationId xmlns:p14="http://schemas.microsoft.com/office/powerpoint/2010/main" val="287923420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2"/>
            <a:ext cx="3038145" cy="464205"/>
          </a:xfrm>
          <a:prstGeom prst="rect">
            <a:avLst/>
          </a:prstGeom>
        </p:spPr>
        <p:txBody>
          <a:bodyPr vert="horz" lIns="88126" tIns="44064" rIns="88126" bIns="44064" rtlCol="0"/>
          <a:lstStyle>
            <a:lvl1pPr algn="l" eaLnBrk="1" fontAlgn="auto" hangingPunct="1">
              <a:spcBef>
                <a:spcPts val="0"/>
              </a:spcBef>
              <a:spcAft>
                <a:spcPts val="0"/>
              </a:spcAft>
              <a:defRPr sz="1200">
                <a:latin typeface="+mn-lt"/>
              </a:defRPr>
            </a:lvl1pPr>
          </a:lstStyle>
          <a:p>
            <a:pPr>
              <a:defRPr/>
            </a:pPr>
            <a:endParaRPr lang="en-US"/>
          </a:p>
        </p:txBody>
      </p:sp>
      <p:sp>
        <p:nvSpPr>
          <p:cNvPr id="3" name="Date Placeholder 2"/>
          <p:cNvSpPr>
            <a:spLocks noGrp="1"/>
          </p:cNvSpPr>
          <p:nvPr>
            <p:ph type="dt" idx="1"/>
          </p:nvPr>
        </p:nvSpPr>
        <p:spPr>
          <a:xfrm>
            <a:off x="3970734" y="2"/>
            <a:ext cx="3038145" cy="464205"/>
          </a:xfrm>
          <a:prstGeom prst="rect">
            <a:avLst/>
          </a:prstGeom>
        </p:spPr>
        <p:txBody>
          <a:bodyPr vert="horz" lIns="88126" tIns="44064" rIns="88126" bIns="44064" rtlCol="0"/>
          <a:lstStyle>
            <a:lvl1pPr algn="r" eaLnBrk="1" fontAlgn="auto" hangingPunct="1">
              <a:spcBef>
                <a:spcPts val="0"/>
              </a:spcBef>
              <a:spcAft>
                <a:spcPts val="0"/>
              </a:spcAft>
              <a:defRPr sz="1200" smtClean="0">
                <a:latin typeface="+mn-lt"/>
              </a:defRPr>
            </a:lvl1pPr>
          </a:lstStyle>
          <a:p>
            <a:pPr>
              <a:defRPr/>
            </a:pPr>
            <a:fld id="{33C03299-4BB1-4AD2-828F-715F084383AD}" type="datetimeFigureOut">
              <a:rPr lang="en-US"/>
              <a:pPr>
                <a:defRPr/>
              </a:pPr>
              <a:t>10/27/2021</a:t>
            </a:fld>
            <a:endParaRPr lang="en-US"/>
          </a:p>
        </p:txBody>
      </p:sp>
      <p:sp>
        <p:nvSpPr>
          <p:cNvPr id="4" name="Slide Image Placeholder 3"/>
          <p:cNvSpPr>
            <a:spLocks noGrp="1" noRot="1" noChangeAspect="1"/>
          </p:cNvSpPr>
          <p:nvPr>
            <p:ph type="sldImg" idx="2"/>
          </p:nvPr>
        </p:nvSpPr>
        <p:spPr>
          <a:xfrm>
            <a:off x="406400" y="698500"/>
            <a:ext cx="6197600" cy="3486150"/>
          </a:xfrm>
          <a:prstGeom prst="rect">
            <a:avLst/>
          </a:prstGeom>
          <a:noFill/>
          <a:ln w="12700">
            <a:solidFill>
              <a:prstClr val="black"/>
            </a:solidFill>
          </a:ln>
        </p:spPr>
        <p:txBody>
          <a:bodyPr vert="horz" lIns="88126" tIns="44064" rIns="88126" bIns="44064" rtlCol="0" anchor="ctr"/>
          <a:lstStyle/>
          <a:p>
            <a:pPr lvl="0"/>
            <a:endParaRPr lang="en-US" noProof="0"/>
          </a:p>
        </p:txBody>
      </p:sp>
      <p:sp>
        <p:nvSpPr>
          <p:cNvPr id="5" name="Notes Placeholder 4"/>
          <p:cNvSpPr>
            <a:spLocks noGrp="1"/>
          </p:cNvSpPr>
          <p:nvPr>
            <p:ph type="body" sz="quarter" idx="3"/>
          </p:nvPr>
        </p:nvSpPr>
        <p:spPr>
          <a:xfrm>
            <a:off x="701347" y="4416100"/>
            <a:ext cx="5607711" cy="4182457"/>
          </a:xfrm>
          <a:prstGeom prst="rect">
            <a:avLst/>
          </a:prstGeom>
        </p:spPr>
        <p:txBody>
          <a:bodyPr vert="horz" lIns="88126" tIns="44064" rIns="88126" bIns="44064"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2" y="8830661"/>
            <a:ext cx="3038145" cy="464205"/>
          </a:xfrm>
          <a:prstGeom prst="rect">
            <a:avLst/>
          </a:prstGeom>
        </p:spPr>
        <p:txBody>
          <a:bodyPr vert="horz" lIns="88126" tIns="44064" rIns="88126" bIns="44064" rtlCol="0" anchor="b"/>
          <a:lstStyle>
            <a:lvl1pPr algn="l" eaLnBrk="1" fontAlgn="auto" hangingPunct="1">
              <a:spcBef>
                <a:spcPts val="0"/>
              </a:spcBef>
              <a:spcAft>
                <a:spcPts val="0"/>
              </a:spcAft>
              <a:defRPr sz="1200">
                <a:latin typeface="+mn-lt"/>
              </a:defRPr>
            </a:lvl1pPr>
          </a:lstStyle>
          <a:p>
            <a:pPr>
              <a:defRPr/>
            </a:pPr>
            <a:endParaRPr lang="en-US"/>
          </a:p>
        </p:txBody>
      </p:sp>
      <p:sp>
        <p:nvSpPr>
          <p:cNvPr id="7" name="Slide Number Placeholder 6"/>
          <p:cNvSpPr>
            <a:spLocks noGrp="1"/>
          </p:cNvSpPr>
          <p:nvPr>
            <p:ph type="sldNum" sz="quarter" idx="5"/>
          </p:nvPr>
        </p:nvSpPr>
        <p:spPr>
          <a:xfrm>
            <a:off x="3970734" y="8830661"/>
            <a:ext cx="3038145" cy="464205"/>
          </a:xfrm>
          <a:prstGeom prst="rect">
            <a:avLst/>
          </a:prstGeom>
        </p:spPr>
        <p:txBody>
          <a:bodyPr vert="horz" lIns="88126" tIns="44064" rIns="88126" bIns="44064" rtlCol="0" anchor="b"/>
          <a:lstStyle>
            <a:lvl1pPr algn="r" eaLnBrk="1" fontAlgn="auto" hangingPunct="1">
              <a:spcBef>
                <a:spcPts val="0"/>
              </a:spcBef>
              <a:spcAft>
                <a:spcPts val="0"/>
              </a:spcAft>
              <a:defRPr sz="1200" smtClean="0">
                <a:latin typeface="+mn-lt"/>
              </a:defRPr>
            </a:lvl1pPr>
          </a:lstStyle>
          <a:p>
            <a:pPr>
              <a:defRPr/>
            </a:pPr>
            <a:fld id="{EB38CAEC-4554-485B-9189-C45C7447A404}" type="slidenum">
              <a:rPr lang="en-US"/>
              <a:pPr>
                <a:defRPr/>
              </a:pPr>
              <a:t>‹#›</a:t>
            </a:fld>
            <a:endParaRPr lang="en-US"/>
          </a:p>
        </p:txBody>
      </p:sp>
    </p:spTree>
    <p:extLst>
      <p:ext uri="{BB962C8B-B14F-4D97-AF65-F5344CB8AC3E}">
        <p14:creationId xmlns:p14="http://schemas.microsoft.com/office/powerpoint/2010/main" val="1503583859"/>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mailto:EHNexus@cdc.gov"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mailto:media@cdc.gov"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0000"/>
              </a:lnSpc>
              <a:spcBef>
                <a:spcPts val="0"/>
              </a:spcBef>
              <a:spcAft>
                <a:spcPts val="600"/>
              </a:spcAft>
            </a:pPr>
            <a:endParaRPr lang="en-US" sz="1800">
              <a:effectLst/>
              <a:latin typeface="Calibri" panose="020F0502020204030204" pitchFamily="34" charset="0"/>
              <a:ea typeface="Times New Roman" panose="02020603050405020304" pitchFamily="18"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38CAEC-4554-485B-9189-C45C7447A40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326128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pPr marL="0" marR="0">
              <a:lnSpc>
                <a:spcPct val="107000"/>
              </a:lnSpc>
              <a:spcBef>
                <a:spcPts val="0"/>
              </a:spcBef>
              <a:spcAft>
                <a:spcPts val="800"/>
              </a:spcAft>
            </a:pPr>
            <a:r>
              <a:rPr lang="en-US" sz="1800">
                <a:effectLst/>
                <a:latin typeface="Calibri" panose="020F0502020204030204" pitchFamily="34" charset="0"/>
                <a:ea typeface="Calibri" panose="020F0502020204030204" pitchFamily="34" charset="0"/>
                <a:cs typeface="Calibri" panose="020F0502020204030204" pitchFamily="34" charset="0"/>
              </a:rPr>
              <a:t>The 1990s was a very pivotal decade for childhood lead poisoning prevention at CDC. In 1991, CDC began funding state and local childhood lead poisoning prevention programs. </a:t>
            </a:r>
          </a:p>
          <a:p>
            <a:pPr marL="0" marR="0">
              <a:lnSpc>
                <a:spcPct val="107000"/>
              </a:lnSpc>
              <a:spcBef>
                <a:spcPts val="0"/>
              </a:spcBef>
              <a:spcAft>
                <a:spcPts val="800"/>
              </a:spcAft>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a:effectLst/>
                <a:latin typeface="Calibri" panose="020F0502020204030204" pitchFamily="34" charset="0"/>
                <a:ea typeface="Calibri" panose="020F0502020204030204" pitchFamily="34" charset="0"/>
                <a:cs typeface="Calibri" panose="020F0502020204030204" pitchFamily="34" charset="0"/>
              </a:rPr>
              <a:t>Along with establishing  CDC’s program, other federal agencies instituted some critical efforts.</a:t>
            </a:r>
          </a:p>
          <a:p>
            <a:pPr marL="0" marR="0">
              <a:lnSpc>
                <a:spcPct val="107000"/>
              </a:lnSpc>
              <a:spcBef>
                <a:spcPts val="0"/>
              </a:spcBef>
              <a:spcAft>
                <a:spcPts val="800"/>
              </a:spcAft>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a:effectLst/>
                <a:latin typeface="Calibri" panose="020F0502020204030204" pitchFamily="34" charset="0"/>
                <a:ea typeface="Calibri" panose="020F0502020204030204" pitchFamily="34" charset="0"/>
                <a:cs typeface="Calibri" panose="020F0502020204030204" pitchFamily="34" charset="0"/>
              </a:rPr>
              <a:t>HHS released the Strategic Plan for the Elimination of Childhood Lead Poisoning and set forth a comprehensive plan to eliminate childhood lead poisoning.</a:t>
            </a:r>
          </a:p>
          <a:p>
            <a:pPr marL="0" marR="0">
              <a:lnSpc>
                <a:spcPct val="107000"/>
              </a:lnSpc>
              <a:spcBef>
                <a:spcPts val="0"/>
              </a:spcBef>
              <a:spcAft>
                <a:spcPts val="800"/>
              </a:spcAft>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a:effectLst/>
                <a:latin typeface="Calibri" panose="020F0502020204030204" pitchFamily="34" charset="0"/>
                <a:ea typeface="Calibri" panose="020F0502020204030204" pitchFamily="34" charset="0"/>
                <a:cs typeface="Calibri" panose="020F0502020204030204" pitchFamily="34" charset="0"/>
              </a:rPr>
              <a:t>EPA published the Lead and Copper Rule.</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endParaRPr lang="en-US" sz="1200" b="0" kern="120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a:defRPr/>
            </a:pPr>
            <a:fld id="{EB38CAEC-4554-485B-9189-C45C7447A404}" type="slidenum">
              <a:rPr lang="en-US" smtClean="0"/>
              <a:pPr>
                <a:defRPr/>
              </a:pPr>
              <a:t>10</a:t>
            </a:fld>
            <a:endParaRPr lang="en-US"/>
          </a:p>
        </p:txBody>
      </p:sp>
    </p:spTree>
    <p:extLst>
      <p:ext uri="{BB962C8B-B14F-4D97-AF65-F5344CB8AC3E}">
        <p14:creationId xmlns:p14="http://schemas.microsoft.com/office/powerpoint/2010/main" val="19541974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a:effectLst/>
                <a:latin typeface="Calibri" panose="020F0502020204030204" pitchFamily="34" charset="0"/>
                <a:ea typeface="Calibri" panose="020F0502020204030204" pitchFamily="34" charset="0"/>
                <a:cs typeface="Calibri" panose="020F0502020204030204" pitchFamily="34" charset="0"/>
              </a:rPr>
              <a:t>Additionally,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Calibri" panose="020F0502020204030204" pitchFamily="34" charset="0"/>
              <a:buChar char="-"/>
            </a:pPr>
            <a:r>
              <a:rPr lang="en-US" sz="1800">
                <a:effectLst/>
                <a:latin typeface="Calibri" panose="020F0502020204030204" pitchFamily="34" charset="0"/>
                <a:ea typeface="Calibri" panose="020F0502020204030204" pitchFamily="34" charset="0"/>
                <a:cs typeface="Calibri" panose="020F0502020204030204" pitchFamily="34" charset="0"/>
              </a:rPr>
              <a:t>CMS adopted CDC's universal screening requirements for children receiving Medicaid benefits</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Calibri" panose="020F0502020204030204" pitchFamily="34" charset="0"/>
              <a:buChar char="-"/>
            </a:pPr>
            <a:r>
              <a:rPr lang="en-US" sz="1800">
                <a:effectLst/>
                <a:latin typeface="Calibri" panose="020F0502020204030204" pitchFamily="34" charset="0"/>
                <a:ea typeface="Calibri" panose="020F0502020204030204" pitchFamily="34" charset="0"/>
                <a:cs typeface="Calibri" panose="020F0502020204030204" pitchFamily="34" charset="0"/>
              </a:rPr>
              <a:t>A ban on food cans with lead solder became effective.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Calibri" panose="020F0502020204030204" pitchFamily="34" charset="0"/>
              <a:buChar char="-"/>
            </a:pPr>
            <a:r>
              <a:rPr lang="en-US" sz="1800">
                <a:effectLst/>
                <a:latin typeface="Calibri" panose="020F0502020204030204" pitchFamily="34" charset="0"/>
                <a:ea typeface="Calibri" panose="020F0502020204030204" pitchFamily="34" charset="0"/>
                <a:cs typeface="Calibri" panose="020F0502020204030204" pitchFamily="34" charset="0"/>
              </a:rPr>
              <a:t>Leaded gasoline was phased out most motor vehicles.</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nSpc>
                <a:spcPct val="107000"/>
              </a:lnSpc>
              <a:spcBef>
                <a:spcPts val="0"/>
              </a:spcBef>
              <a:spcAft>
                <a:spcPts val="0"/>
              </a:spcAft>
              <a:buFont typeface="Calibri" panose="020F0502020204030204" pitchFamily="34" charset="0"/>
              <a:buNone/>
            </a:pPr>
            <a:endParaRPr lang="en-US" sz="1200" b="0" kern="120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a:defRPr/>
            </a:pPr>
            <a:fld id="{EB38CAEC-4554-485B-9189-C45C7447A404}" type="slidenum">
              <a:rPr lang="en-US" smtClean="0"/>
              <a:pPr>
                <a:defRPr/>
              </a:pPr>
              <a:t>11</a:t>
            </a:fld>
            <a:endParaRPr lang="en-US"/>
          </a:p>
        </p:txBody>
      </p:sp>
    </p:spTree>
    <p:extLst>
      <p:ext uri="{BB962C8B-B14F-4D97-AF65-F5344CB8AC3E}">
        <p14:creationId xmlns:p14="http://schemas.microsoft.com/office/powerpoint/2010/main" val="16894992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pPr marL="0" marR="0">
              <a:lnSpc>
                <a:spcPct val="107000"/>
              </a:lnSpc>
              <a:spcBef>
                <a:spcPts val="0"/>
              </a:spcBef>
              <a:spcAft>
                <a:spcPts val="800"/>
              </a:spcAft>
            </a:pPr>
            <a:r>
              <a:rPr lang="en-US" sz="1800">
                <a:effectLst/>
                <a:latin typeface="Calibri" panose="020F0502020204030204" pitchFamily="34" charset="0"/>
                <a:ea typeface="Calibri" panose="020F0502020204030204" pitchFamily="34" charset="0"/>
                <a:cs typeface="Calibri" panose="020F0502020204030204" pitchFamily="34" charset="0"/>
              </a:rPr>
              <a:t>At the start of the 21st century, the President's Task Force on Environmental Health Risks and Safety Risks to Children recommended aiming to eliminate childhood lead poisoning</a:t>
            </a:r>
          </a:p>
          <a:p>
            <a:pPr marL="0" marR="0">
              <a:lnSpc>
                <a:spcPct val="107000"/>
              </a:lnSpc>
              <a:spcBef>
                <a:spcPts val="0"/>
              </a:spcBef>
              <a:spcAft>
                <a:spcPts val="800"/>
              </a:spcAft>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a:effectLst/>
                <a:latin typeface="Calibri" panose="020F0502020204030204" pitchFamily="34" charset="0"/>
                <a:ea typeface="Calibri" panose="020F0502020204030204" pitchFamily="34" charset="0"/>
                <a:cs typeface="Calibri" panose="020F0502020204030204" pitchFamily="34" charset="0"/>
              </a:rPr>
              <a:t>Also, during this time, the EPA enacted the Renovation, Repair, and Painting Rule, which continues to protect children attending child-care centers and living in older homes undergoing renovation.</a:t>
            </a:r>
          </a:p>
          <a:p>
            <a:pPr marL="0" marR="0">
              <a:lnSpc>
                <a:spcPct val="107000"/>
              </a:lnSpc>
              <a:spcBef>
                <a:spcPts val="0"/>
              </a:spcBef>
              <a:spcAft>
                <a:spcPts val="800"/>
              </a:spcAft>
            </a:pPr>
            <a:endParaRPr lang="en-US" sz="1800">
              <a:effectLst/>
              <a:latin typeface="Calibri" panose="020F0502020204030204" pitchFamily="34" charset="0"/>
              <a:ea typeface="Calibri" panose="020F0502020204030204" pitchFamily="34" charset="0"/>
              <a:cs typeface="Calibri" panose="020F0502020204030204" pitchFamily="34" charset="0"/>
            </a:endParaRPr>
          </a:p>
          <a:p>
            <a:pPr marL="0" marR="0">
              <a:lnSpc>
                <a:spcPct val="107000"/>
              </a:lnSpc>
              <a:spcBef>
                <a:spcPts val="0"/>
              </a:spcBef>
              <a:spcAft>
                <a:spcPts val="800"/>
              </a:spcAft>
            </a:pPr>
            <a:r>
              <a:rPr lang="en-US" sz="1800">
                <a:effectLst/>
                <a:latin typeface="Calibri" panose="020F0502020204030204" pitchFamily="34" charset="0"/>
                <a:ea typeface="Calibri" panose="020F0502020204030204" pitchFamily="34" charset="0"/>
                <a:cs typeface="Calibri" panose="020F0502020204030204" pitchFamily="34" charset="0"/>
              </a:rPr>
              <a:t>And then in 2009, CDC released its Guidelines for the Identification and Management of Lead Exposure in Pregnant and Lactating Women. These guidelines are still used today.</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endParaRPr lang="en-US" sz="1200" b="0" kern="120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a:defRPr/>
            </a:pPr>
            <a:fld id="{EB38CAEC-4554-485B-9189-C45C7447A404}" type="slidenum">
              <a:rPr lang="en-US" smtClean="0"/>
              <a:pPr>
                <a:defRPr/>
              </a:pPr>
              <a:t>12</a:t>
            </a:fld>
            <a:endParaRPr lang="en-US"/>
          </a:p>
        </p:txBody>
      </p:sp>
    </p:spTree>
    <p:extLst>
      <p:ext uri="{BB962C8B-B14F-4D97-AF65-F5344CB8AC3E}">
        <p14:creationId xmlns:p14="http://schemas.microsoft.com/office/powerpoint/2010/main" val="6895728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62500" lnSpcReduction="20000"/>
          </a:bodyPr>
          <a:lstStyle/>
          <a:p>
            <a:pPr marL="0" marR="0">
              <a:lnSpc>
                <a:spcPct val="107000"/>
              </a:lnSpc>
              <a:spcBef>
                <a:spcPts val="0"/>
              </a:spcBef>
              <a:spcAft>
                <a:spcPts val="800"/>
              </a:spcAft>
            </a:pPr>
            <a:r>
              <a:rPr lang="en-US" sz="1800">
                <a:effectLst/>
                <a:latin typeface="Calibri" panose="020F0502020204030204" pitchFamily="34" charset="0"/>
                <a:ea typeface="Calibri" panose="020F0502020204030204" pitchFamily="34" charset="0"/>
                <a:cs typeface="Calibri" panose="020F0502020204030204" pitchFamily="34" charset="0"/>
              </a:rPr>
              <a:t>The years following 2010 marked a turning point for childhood lead poisoning prevention. By this time, lead poisoning prevention had been declared a public health success, as children with blood lead levels over 10 micrograms per deciliter constituted less than 1% of U.S. children. This is largely due to national policies aimed at controlling lead sources like paint, water, gasoline, and consumer products. With this, CDC eliminated the use of the term “blood lead level of concern” and replaced it with a population-based blood lead reference value to </a:t>
            </a:r>
            <a:r>
              <a:rPr lang="en-US" sz="1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identify children </a:t>
            </a:r>
            <a:r>
              <a:rPr lang="en-US" sz="1800">
                <a:effectLst/>
                <a:latin typeface="Calibri" panose="020F0502020204030204" pitchFamily="34" charset="0"/>
                <a:ea typeface="Times New Roman" panose="02020603050405020304" pitchFamily="18" charset="0"/>
                <a:cs typeface="Calibri" panose="020F0502020204030204" pitchFamily="34" charset="0"/>
              </a:rPr>
              <a:t>with higher levels of lead in </a:t>
            </a:r>
            <a:r>
              <a:rPr lang="en-US" sz="1800" u="none">
                <a:effectLst/>
                <a:latin typeface="Calibri" panose="020F0502020204030204" pitchFamily="34" charset="0"/>
                <a:ea typeface="Times New Roman" panose="02020603050405020304" pitchFamily="18" charset="0"/>
                <a:cs typeface="Calibri" panose="020F0502020204030204" pitchFamily="34" charset="0"/>
              </a:rPr>
              <a:t>their </a:t>
            </a:r>
            <a:r>
              <a:rPr lang="en-US" sz="1800" u="none">
                <a:solidFill>
                  <a:srgbClr val="0078D4"/>
                </a:solidFill>
                <a:effectLst/>
                <a:latin typeface="Calibri" panose="020F0502020204030204" pitchFamily="34" charset="0"/>
                <a:ea typeface="Times New Roman" panose="02020603050405020304" pitchFamily="18" charset="0"/>
                <a:cs typeface="Calibri" panose="020F0502020204030204" pitchFamily="34" charset="0"/>
              </a:rPr>
              <a:t>blood compared to most children</a:t>
            </a:r>
            <a:r>
              <a:rPr lang="en-US" sz="1800" u="none">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p>
          <a:p>
            <a:pPr marL="0" marR="0">
              <a:lnSpc>
                <a:spcPct val="107000"/>
              </a:lnSpc>
              <a:spcBef>
                <a:spcPts val="0"/>
              </a:spcBef>
              <a:spcAft>
                <a:spcPts val="800"/>
              </a:spcAft>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a:effectLst/>
                <a:latin typeface="Calibri" panose="020F0502020204030204" pitchFamily="34" charset="0"/>
                <a:ea typeface="Calibri" panose="020F0502020204030204" pitchFamily="34" charset="0"/>
                <a:cs typeface="Calibri" panose="020F0502020204030204" pitchFamily="34" charset="0"/>
              </a:rPr>
              <a:t>But the events in Flint, Michigan, led to a renewed attention on childhood lead poisoning and the need for efforts to identify and remove lead from children's environments. There is no safe lead level for children, and many children are still exposed and suffering from the harmful effects – even at extremely low blood lead levels. </a:t>
            </a:r>
          </a:p>
          <a:p>
            <a:pPr marL="0" marR="0">
              <a:lnSpc>
                <a:spcPct val="107000"/>
              </a:lnSpc>
              <a:spcBef>
                <a:spcPts val="0"/>
              </a:spcBef>
              <a:spcAft>
                <a:spcPts val="800"/>
              </a:spcAft>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a:effectLst/>
                <a:latin typeface="Calibri" panose="020F0502020204030204" pitchFamily="34" charset="0"/>
                <a:ea typeface="Calibri" panose="020F0502020204030204" pitchFamily="34" charset="0"/>
                <a:cs typeface="Calibri" panose="020F0502020204030204" pitchFamily="34" charset="0"/>
              </a:rPr>
              <a:t>With this renewed focus and shifted vision, CDC</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Calibri" panose="020F0502020204030204" pitchFamily="34" charset="0"/>
              <a:buChar char="-"/>
            </a:pPr>
            <a:r>
              <a:rPr lang="en-US" sz="1800">
                <a:effectLst/>
                <a:latin typeface="Calibri" panose="020F0502020204030204" pitchFamily="34" charset="0"/>
                <a:ea typeface="Calibri" panose="020F0502020204030204" pitchFamily="34" charset="0"/>
                <a:cs typeface="Calibri" panose="020F0502020204030204" pitchFamily="34" charset="0"/>
              </a:rPr>
              <a:t>Established the Flint Lead Exposure Registry to help connect victims of the Flint Water Crisis to necessary services.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Calibri" panose="020F0502020204030204" pitchFamily="34" charset="0"/>
              <a:buChar char="-"/>
            </a:pPr>
            <a:r>
              <a:rPr lang="en-US" sz="1800">
                <a:effectLst/>
                <a:latin typeface="Calibri" panose="020F0502020204030204" pitchFamily="34" charset="0"/>
                <a:ea typeface="Calibri" panose="020F0502020204030204" pitchFamily="34" charset="0"/>
                <a:cs typeface="Calibri" panose="020F0502020204030204" pitchFamily="34" charset="0"/>
              </a:rPr>
              <a:t>Established the Lead Exposure and Prevention Advisory Committee or "LEPAC".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Calibri" panose="020F0502020204030204" pitchFamily="34" charset="0"/>
              <a:buChar char="-"/>
            </a:pPr>
            <a:r>
              <a:rPr lang="en-US" sz="1800">
                <a:effectLst/>
                <a:latin typeface="Calibri" panose="020F0502020204030204" pitchFamily="34" charset="0"/>
                <a:ea typeface="Calibri" panose="020F0502020204030204" pitchFamily="34" charset="0"/>
                <a:cs typeface="Calibri" panose="020F0502020204030204" pitchFamily="34" charset="0"/>
              </a:rPr>
              <a:t>And re-instituted funding state and local lead poisoning prevention programs.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1800">
              <a:effectLst/>
              <a:latin typeface="Calibri" panose="020F0502020204030204" pitchFamily="34" charset="0"/>
              <a:ea typeface="Calibri" panose="020F0502020204030204" pitchFamily="34" charset="0"/>
              <a:cs typeface="Calibri" panose="020F0502020204030204" pitchFamily="34" charset="0"/>
            </a:endParaRPr>
          </a:p>
          <a:p>
            <a:pPr marL="0" marR="0">
              <a:lnSpc>
                <a:spcPct val="107000"/>
              </a:lnSpc>
              <a:spcBef>
                <a:spcPts val="0"/>
              </a:spcBef>
              <a:spcAft>
                <a:spcPts val="800"/>
              </a:spcAft>
            </a:pPr>
            <a:r>
              <a:rPr lang="en-US" sz="1800">
                <a:effectLst/>
                <a:latin typeface="Calibri" panose="020F0502020204030204" pitchFamily="34" charset="0"/>
                <a:ea typeface="Calibri" panose="020F0502020204030204" pitchFamily="34" charset="0"/>
                <a:cs typeface="Calibri" panose="020F0502020204030204" pitchFamily="34" charset="0"/>
              </a:rPr>
              <a:t>This is just a snapshot of all of the milestones that occurred over the last 50 years. A full timeline is available on our website, which I encourage you to check out.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endParaRPr lang="en-US" sz="1200" b="0" kern="120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a:defRPr/>
            </a:pPr>
            <a:fld id="{EB38CAEC-4554-485B-9189-C45C7447A404}" type="slidenum">
              <a:rPr lang="en-US" smtClean="0"/>
              <a:pPr>
                <a:defRPr/>
              </a:pPr>
              <a:t>13</a:t>
            </a:fld>
            <a:endParaRPr lang="en-US"/>
          </a:p>
        </p:txBody>
      </p:sp>
    </p:spTree>
    <p:extLst>
      <p:ext uri="{BB962C8B-B14F-4D97-AF65-F5344CB8AC3E}">
        <p14:creationId xmlns:p14="http://schemas.microsoft.com/office/powerpoint/2010/main" val="24559706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62500" lnSpcReduction="20000"/>
          </a:bodyPr>
          <a:lstStyle/>
          <a:p>
            <a:pPr marL="0" marR="0">
              <a:lnSpc>
                <a:spcPct val="107000"/>
              </a:lnSpc>
              <a:spcBef>
                <a:spcPts val="0"/>
              </a:spcBef>
              <a:spcAft>
                <a:spcPts val="800"/>
              </a:spcAft>
            </a:pPr>
            <a:r>
              <a:rPr lang="en-US" sz="1800">
                <a:effectLst/>
                <a:latin typeface="Calibri" panose="020F0502020204030204" pitchFamily="34" charset="0"/>
                <a:ea typeface="Calibri" panose="020F0502020204030204" pitchFamily="34" charset="0"/>
                <a:cs typeface="Calibri" panose="020F0502020204030204" pitchFamily="34" charset="0"/>
              </a:rPr>
              <a:t>Where are we today? </a:t>
            </a:r>
          </a:p>
          <a:p>
            <a:pPr marL="0" marR="0">
              <a:lnSpc>
                <a:spcPct val="107000"/>
              </a:lnSpc>
              <a:spcBef>
                <a:spcPts val="0"/>
              </a:spcBef>
              <a:spcAft>
                <a:spcPts val="800"/>
              </a:spcAft>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a:effectLst/>
                <a:latin typeface="Calibri" panose="020F0502020204030204" pitchFamily="34" charset="0"/>
                <a:ea typeface="Calibri" panose="020F0502020204030204" pitchFamily="34" charset="0"/>
                <a:cs typeface="Calibri" panose="020F0502020204030204" pitchFamily="34" charset="0"/>
              </a:rPr>
              <a:t>Well, to begin, we recently awarded funds to the most expansive set of cooperative agreement partners in our program's history - 62 state and local public health agencies.</a:t>
            </a:r>
          </a:p>
          <a:p>
            <a:pPr marL="0" marR="0">
              <a:lnSpc>
                <a:spcPct val="107000"/>
              </a:lnSpc>
              <a:spcBef>
                <a:spcPts val="0"/>
              </a:spcBef>
              <a:spcAft>
                <a:spcPts val="800"/>
              </a:spcAft>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a:effectLst/>
                <a:latin typeface="Calibri" panose="020F0502020204030204" pitchFamily="34" charset="0"/>
                <a:ea typeface="Calibri" panose="020F0502020204030204" pitchFamily="34" charset="0"/>
                <a:cs typeface="Calibri" panose="020F0502020204030204" pitchFamily="34" charset="0"/>
              </a:rPr>
              <a:t>We have many other exciting things happening for childhood lead poisoning prevention at CDC.</a:t>
            </a:r>
          </a:p>
          <a:p>
            <a:pPr marL="0" marR="0">
              <a:lnSpc>
                <a:spcPct val="107000"/>
              </a:lnSpc>
              <a:spcBef>
                <a:spcPts val="0"/>
              </a:spcBef>
              <a:spcAft>
                <a:spcPts val="800"/>
              </a:spcAft>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a:effectLst/>
                <a:latin typeface="Calibri" panose="020F0502020204030204" pitchFamily="34" charset="0"/>
                <a:ea typeface="Calibri" panose="020F0502020204030204" pitchFamily="34" charset="0"/>
                <a:cs typeface="Calibri" panose="020F0502020204030204" pitchFamily="34" charset="0"/>
              </a:rPr>
              <a:t>In collaboration with the American Journal of Public Health (AJPH), we are preparing to publish a supplemental issue on the topic of lead hazards, prevention, mitigation programs, and emerging sources of exposure. We are currently accepting submissions. More information is available on our website.</a:t>
            </a:r>
          </a:p>
          <a:p>
            <a:pPr marL="0" marR="0">
              <a:lnSpc>
                <a:spcPct val="107000"/>
              </a:lnSpc>
              <a:spcBef>
                <a:spcPts val="0"/>
              </a:spcBef>
              <a:spcAft>
                <a:spcPts val="800"/>
              </a:spcAft>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a:effectLst/>
                <a:latin typeface="Calibri" panose="020F0502020204030204" pitchFamily="34" charset="0"/>
                <a:ea typeface="Calibri" panose="020F0502020204030204" pitchFamily="34" charset="0"/>
                <a:cs typeface="Calibri" panose="020F0502020204030204" pitchFamily="34" charset="0"/>
              </a:rPr>
              <a:t>Our branch is in the process of developing a new lead poisoning prevention training center for public health professionals. The anticipated launch date for the first portion of this training center is expected later this year.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1800">
              <a:effectLst/>
              <a:latin typeface="Calibri" panose="020F0502020204030204" pitchFamily="34" charset="0"/>
              <a:ea typeface="Calibri" panose="020F0502020204030204" pitchFamily="34" charset="0"/>
              <a:cs typeface="Calibri" panose="020F0502020204030204" pitchFamily="34" charset="0"/>
            </a:endParaRPr>
          </a:p>
          <a:p>
            <a:pPr marL="0" marR="0">
              <a:lnSpc>
                <a:spcPct val="107000"/>
              </a:lnSpc>
              <a:spcBef>
                <a:spcPts val="0"/>
              </a:spcBef>
              <a:spcAft>
                <a:spcPts val="800"/>
              </a:spcAft>
            </a:pPr>
            <a:r>
              <a:rPr lang="en-US" sz="1800">
                <a:effectLst/>
                <a:latin typeface="Calibri" panose="020F0502020204030204" pitchFamily="34" charset="0"/>
                <a:ea typeface="Calibri" panose="020F0502020204030204" pitchFamily="34" charset="0"/>
                <a:cs typeface="Calibri" panose="020F0502020204030204" pitchFamily="34" charset="0"/>
              </a:rPr>
              <a:t>The Lead Exposure Risk Index (LERI) – or the “leery” as it is referred to - will go live soon. The LERI will provide an interactive dashboard for individuals, the public, and professionals, that maps lead exposure across the country.</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b="0"/>
          </a:p>
        </p:txBody>
      </p:sp>
      <p:sp>
        <p:nvSpPr>
          <p:cNvPr id="4" name="Slide Number Placeholder 3"/>
          <p:cNvSpPr>
            <a:spLocks noGrp="1"/>
          </p:cNvSpPr>
          <p:nvPr>
            <p:ph type="sldNum" sz="quarter" idx="10"/>
          </p:nvPr>
        </p:nvSpPr>
        <p:spPr/>
        <p:txBody>
          <a:bodyPr/>
          <a:lstStyle/>
          <a:p>
            <a:pPr>
              <a:defRPr/>
            </a:pPr>
            <a:fld id="{EB38CAEC-4554-485B-9189-C45C7447A404}" type="slidenum">
              <a:rPr lang="en-US" smtClean="0"/>
              <a:pPr>
                <a:defRPr/>
              </a:pPr>
              <a:t>14</a:t>
            </a:fld>
            <a:endParaRPr lang="en-US"/>
          </a:p>
        </p:txBody>
      </p:sp>
    </p:spTree>
    <p:extLst>
      <p:ext uri="{BB962C8B-B14F-4D97-AF65-F5344CB8AC3E}">
        <p14:creationId xmlns:p14="http://schemas.microsoft.com/office/powerpoint/2010/main" val="14702242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62500" lnSpcReduction="20000"/>
          </a:bodyPr>
          <a:lstStyle/>
          <a:p>
            <a:pPr marL="0" marR="0">
              <a:lnSpc>
                <a:spcPct val="107000"/>
              </a:lnSpc>
              <a:spcBef>
                <a:spcPts val="0"/>
              </a:spcBef>
              <a:spcAft>
                <a:spcPts val="800"/>
              </a:spcAft>
            </a:pPr>
            <a:r>
              <a:rPr lang="en-US" sz="1800">
                <a:effectLst/>
                <a:latin typeface="Calibri" panose="020F0502020204030204" pitchFamily="34" charset="0"/>
                <a:ea typeface="Calibri" panose="020F0502020204030204" pitchFamily="34" charset="0"/>
                <a:cs typeface="Times New Roman" panose="02020603050405020304" pitchFamily="18" charset="0"/>
              </a:rPr>
              <a:t>As you can see, we've accomplished a lot over the past 30 years. However, there is still more work that needs to be done.</a:t>
            </a:r>
          </a:p>
          <a:p>
            <a:pPr marL="0" marR="0">
              <a:lnSpc>
                <a:spcPct val="107000"/>
              </a:lnSpc>
              <a:spcBef>
                <a:spcPts val="0"/>
              </a:spcBef>
              <a:spcAft>
                <a:spcPts val="800"/>
              </a:spcAft>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a:effectLst/>
                <a:latin typeface="Calibri" panose="020F0502020204030204" pitchFamily="34" charset="0"/>
                <a:ea typeface="Calibri" panose="020F0502020204030204" pitchFamily="34" charset="0"/>
                <a:cs typeface="Times New Roman" panose="02020603050405020304" pitchFamily="18" charset="0"/>
              </a:rPr>
              <a:t>Not all children are receiving their required blood lead tests and getting connected with the services they need. </a:t>
            </a:r>
            <a:r>
              <a:rPr lang="en-US" sz="180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This issue is especially timely right now as we are there is currently a shortage of point-of-care blood lead level testing kits due to an FDA recall – exacerbating an already existing issue. Right now, it is critical that we focus our efforts on ensuring children receive their required blood lead tests. </a:t>
            </a:r>
          </a:p>
          <a:p>
            <a:pPr marL="0" marR="0">
              <a:lnSpc>
                <a:spcPct val="107000"/>
              </a:lnSpc>
              <a:spcBef>
                <a:spcPts val="0"/>
              </a:spcBef>
              <a:spcAft>
                <a:spcPts val="800"/>
              </a:spcAft>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Aside from testing, </a:t>
            </a:r>
            <a:r>
              <a:rPr lang="en-US" sz="1800">
                <a:effectLst/>
                <a:latin typeface="Calibri" panose="020F0502020204030204" pitchFamily="34" charset="0"/>
                <a:ea typeface="Calibri" panose="020F0502020204030204" pitchFamily="34" charset="0"/>
                <a:cs typeface="Times New Roman" panose="02020603050405020304" pitchFamily="18" charset="0"/>
              </a:rPr>
              <a:t>millions of children are still exposed to lead in their environments. And the children affected by lead exposure are more likely to live in neighborhoods characterized by older homes, lower family incomes, lower housing values, higher population densities, higher proportions of rental properties, and higher proportions of minority, immigrant, and refugee residents.</a:t>
            </a:r>
          </a:p>
          <a:p>
            <a:pPr marL="0" marR="0">
              <a:lnSpc>
                <a:spcPct val="107000"/>
              </a:lnSpc>
              <a:spcBef>
                <a:spcPts val="0"/>
              </a:spcBef>
              <a:spcAft>
                <a:spcPts val="800"/>
              </a:spcAft>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a:effectLst/>
                <a:latin typeface="Calibri" panose="020F0502020204030204" pitchFamily="34" charset="0"/>
                <a:ea typeface="Calibri" panose="020F0502020204030204" pitchFamily="34" charset="0"/>
                <a:cs typeface="Times New Roman" panose="02020603050405020304" pitchFamily="18" charset="0"/>
              </a:rPr>
              <a:t>Higher blood lead levels are also more prevalent among children from racial and ethnic minority groups, children from low-income households, and children who live in housing built before 1978. </a:t>
            </a:r>
          </a:p>
          <a:p>
            <a:pPr marL="0" marR="0">
              <a:lnSpc>
                <a:spcPct val="107000"/>
              </a:lnSpc>
              <a:spcBef>
                <a:spcPts val="0"/>
              </a:spcBef>
              <a:spcAft>
                <a:spcPts val="800"/>
              </a:spcAft>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a:effectLst/>
                <a:latin typeface="Calibri" panose="020F0502020204030204" pitchFamily="34" charset="0"/>
                <a:ea typeface="Calibri" panose="020F0502020204030204" pitchFamily="34" charset="0"/>
                <a:cs typeface="Times New Roman" panose="02020603050405020304" pitchFamily="18" charset="0"/>
              </a:rPr>
              <a:t>And adverse health and developmental effects are being identified at increasingly lower blood lead levels, and children can now be exposed to lead from multiple sources.  </a:t>
            </a:r>
          </a:p>
          <a:p>
            <a:pPr marL="0" marR="0">
              <a:lnSpc>
                <a:spcPct val="107000"/>
              </a:lnSpc>
              <a:spcBef>
                <a:spcPts val="0"/>
              </a:spcBef>
              <a:spcAft>
                <a:spcPts val="800"/>
              </a:spcAft>
            </a:pPr>
            <a:endParaRPr lang="en-US" b="0"/>
          </a:p>
        </p:txBody>
      </p:sp>
      <p:sp>
        <p:nvSpPr>
          <p:cNvPr id="4" name="Slide Number Placeholder 3"/>
          <p:cNvSpPr>
            <a:spLocks noGrp="1"/>
          </p:cNvSpPr>
          <p:nvPr>
            <p:ph type="sldNum" sz="quarter" idx="10"/>
          </p:nvPr>
        </p:nvSpPr>
        <p:spPr/>
        <p:txBody>
          <a:bodyPr/>
          <a:lstStyle/>
          <a:p>
            <a:pPr>
              <a:defRPr/>
            </a:pPr>
            <a:fld id="{EB38CAEC-4554-485B-9189-C45C7447A404}" type="slidenum">
              <a:rPr lang="en-US" smtClean="0"/>
              <a:pPr>
                <a:defRPr/>
              </a:pPr>
              <a:t>15</a:t>
            </a:fld>
            <a:endParaRPr lang="en-US"/>
          </a:p>
        </p:txBody>
      </p:sp>
    </p:spTree>
    <p:extLst>
      <p:ext uri="{BB962C8B-B14F-4D97-AF65-F5344CB8AC3E}">
        <p14:creationId xmlns:p14="http://schemas.microsoft.com/office/powerpoint/2010/main" val="39985146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62500" lnSpcReduction="20000"/>
          </a:bodyPr>
          <a:lstStyle/>
          <a:p>
            <a:pPr marL="0" marR="0">
              <a:lnSpc>
                <a:spcPct val="107000"/>
              </a:lnSpc>
              <a:spcBef>
                <a:spcPts val="0"/>
              </a:spcBef>
              <a:spcAft>
                <a:spcPts val="800"/>
              </a:spcAft>
            </a:pPr>
            <a:r>
              <a:rPr lang="en-US" sz="1800">
                <a:effectLst/>
                <a:latin typeface="Calibri" panose="020F0502020204030204" pitchFamily="34" charset="0"/>
                <a:ea typeface="Calibri" panose="020F0502020204030204" pitchFamily="34" charset="0"/>
                <a:cs typeface="Calibri" panose="020F0502020204030204" pitchFamily="34" charset="0"/>
              </a:rPr>
              <a:t>As certain populations bear a disproportionate burden of lead exposure and its associated risk factors; the future direction of our program is deeply rooted in health equity.</a:t>
            </a:r>
          </a:p>
          <a:p>
            <a:pPr marL="0" marR="0">
              <a:lnSpc>
                <a:spcPct val="107000"/>
              </a:lnSpc>
              <a:spcBef>
                <a:spcPts val="0"/>
              </a:spcBef>
              <a:spcAft>
                <a:spcPts val="800"/>
              </a:spcAft>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a:effectLst/>
                <a:latin typeface="Calibri" panose="020F0502020204030204" pitchFamily="34" charset="0"/>
                <a:ea typeface="Calibri" panose="020F0502020204030204" pitchFamily="34" charset="0"/>
                <a:cs typeface="Calibri" panose="020F0502020204030204" pitchFamily="34" charset="0"/>
              </a:rPr>
              <a:t>Looking to the future, our priorities include:</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Calibri" panose="020F0502020204030204" pitchFamily="34" charset="0"/>
              <a:buChar char="-"/>
            </a:pPr>
            <a:r>
              <a:rPr lang="en-US" sz="1800">
                <a:effectLst/>
                <a:latin typeface="Calibri" panose="020F0502020204030204" pitchFamily="34" charset="0"/>
                <a:ea typeface="Calibri" panose="020F0502020204030204" pitchFamily="34" charset="0"/>
                <a:cs typeface="Calibri" panose="020F0502020204030204" pitchFamily="34" charset="0"/>
              </a:rPr>
              <a:t>Pursuing health equity and community-based interventions for lead poisoning prevention</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Calibri" panose="020F0502020204030204" pitchFamily="34" charset="0"/>
              <a:buChar char="-"/>
            </a:pPr>
            <a:r>
              <a:rPr lang="en-US" sz="1800">
                <a:effectLst/>
                <a:latin typeface="Calibri" panose="020F0502020204030204" pitchFamily="34" charset="0"/>
                <a:ea typeface="Calibri" panose="020F0502020204030204" pitchFamily="34" charset="0"/>
                <a:cs typeface="Calibri" panose="020F0502020204030204" pitchFamily="34" charset="0"/>
              </a:rPr>
              <a:t>Improving our data to be more timely, complete, and accurate</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Calibri" panose="020F0502020204030204" pitchFamily="34" charset="0"/>
              <a:buChar char="-"/>
            </a:pPr>
            <a:r>
              <a:rPr lang="en-US" sz="1800">
                <a:effectLst/>
                <a:latin typeface="Calibri" panose="020F0502020204030204" pitchFamily="34" charset="0"/>
                <a:ea typeface="Calibri" panose="020F0502020204030204" pitchFamily="34" charset="0"/>
                <a:cs typeface="Calibri" panose="020F0502020204030204" pitchFamily="34" charset="0"/>
              </a:rPr>
              <a:t>Increasing blood lead testing, particularly among children at risk</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Calibri" panose="020F0502020204030204" pitchFamily="34" charset="0"/>
              <a:buChar char="-"/>
            </a:pPr>
            <a:r>
              <a:rPr lang="en-US" sz="1800">
                <a:effectLst/>
                <a:latin typeface="Calibri" panose="020F0502020204030204" pitchFamily="34" charset="0"/>
                <a:ea typeface="Calibri" panose="020F0502020204030204" pitchFamily="34" charset="0"/>
                <a:cs typeface="Calibri" panose="020F0502020204030204" pitchFamily="34" charset="0"/>
              </a:rPr>
              <a:t>And increasing awareness of childhood lead poisoning as a major public health program in the U.S. and abroad.</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1800">
              <a:effectLst/>
              <a:latin typeface="Calibri" panose="020F0502020204030204" pitchFamily="34" charset="0"/>
              <a:ea typeface="Calibri" panose="020F0502020204030204" pitchFamily="34" charset="0"/>
              <a:cs typeface="Calibri" panose="020F0502020204030204" pitchFamily="34" charset="0"/>
            </a:endParaRPr>
          </a:p>
          <a:p>
            <a:pPr marL="0" marR="0">
              <a:lnSpc>
                <a:spcPct val="107000"/>
              </a:lnSpc>
              <a:spcBef>
                <a:spcPts val="0"/>
              </a:spcBef>
              <a:spcAft>
                <a:spcPts val="800"/>
              </a:spcAft>
            </a:pPr>
            <a:r>
              <a:rPr lang="en-US" sz="1800">
                <a:effectLst/>
                <a:latin typeface="Calibri" panose="020F0502020204030204" pitchFamily="34" charset="0"/>
                <a:ea typeface="Calibri" panose="020F0502020204030204" pitchFamily="34" charset="0"/>
                <a:cs typeface="Calibri" panose="020F0502020204030204" pitchFamily="34" charset="0"/>
              </a:rPr>
              <a:t>As childhood lead exposure in the United States has evolved, so has our program's approach to reducing and eliminating the problem.</a:t>
            </a:r>
          </a:p>
          <a:p>
            <a:pPr marL="0" marR="0">
              <a:lnSpc>
                <a:spcPct val="107000"/>
              </a:lnSpc>
              <a:spcBef>
                <a:spcPts val="0"/>
              </a:spcBef>
              <a:spcAft>
                <a:spcPts val="800"/>
              </a:spcAft>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a:effectLst/>
                <a:latin typeface="Calibri" panose="020F0502020204030204" pitchFamily="34" charset="0"/>
                <a:ea typeface="Calibri" panose="020F0502020204030204" pitchFamily="34" charset="0"/>
                <a:cs typeface="Calibri" panose="020F0502020204030204" pitchFamily="34" charset="0"/>
              </a:rPr>
              <a:t>We are pleased to have many partners working at the federal, state, and local levels to accomplish these priorities.</a:t>
            </a:r>
          </a:p>
          <a:p>
            <a:pPr marL="0" marR="0">
              <a:lnSpc>
                <a:spcPct val="107000"/>
              </a:lnSpc>
              <a:spcBef>
                <a:spcPts val="0"/>
              </a:spcBef>
              <a:spcAft>
                <a:spcPts val="800"/>
              </a:spcAft>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a:effectLst/>
                <a:latin typeface="Calibri" panose="020F0502020204030204" pitchFamily="34" charset="0"/>
                <a:ea typeface="Calibri" panose="020F0502020204030204" pitchFamily="34" charset="0"/>
                <a:cs typeface="Calibri" panose="020F0502020204030204" pitchFamily="34" charset="0"/>
              </a:rPr>
              <a:t>The wrap things up, we have one final video for you that further explains our priorities at CDC and our focus on promoting environmental justice as we work to eliminate childhood lead exposure.</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5000"/>
              </a:lnSpc>
              <a:spcBef>
                <a:spcPts val="0"/>
              </a:spcBef>
              <a:spcAft>
                <a:spcPts val="0"/>
              </a:spcAft>
            </a:pPr>
            <a:endParaRPr lang="en-US" b="0"/>
          </a:p>
        </p:txBody>
      </p:sp>
      <p:sp>
        <p:nvSpPr>
          <p:cNvPr id="4" name="Slide Number Placeholder 3"/>
          <p:cNvSpPr>
            <a:spLocks noGrp="1"/>
          </p:cNvSpPr>
          <p:nvPr>
            <p:ph type="sldNum" sz="quarter" idx="10"/>
          </p:nvPr>
        </p:nvSpPr>
        <p:spPr/>
        <p:txBody>
          <a:bodyPr/>
          <a:lstStyle/>
          <a:p>
            <a:pPr>
              <a:defRPr/>
            </a:pPr>
            <a:fld id="{EB38CAEC-4554-485B-9189-C45C7447A404}" type="slidenum">
              <a:rPr lang="en-US" smtClean="0"/>
              <a:pPr>
                <a:defRPr/>
              </a:pPr>
              <a:t>16</a:t>
            </a:fld>
            <a:endParaRPr lang="en-US"/>
          </a:p>
        </p:txBody>
      </p:sp>
    </p:spTree>
    <p:extLst>
      <p:ext uri="{BB962C8B-B14F-4D97-AF65-F5344CB8AC3E}">
        <p14:creationId xmlns:p14="http://schemas.microsoft.com/office/powerpoint/2010/main" val="7391270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a:t>Dr. Allwood will read from a previously-cleared script that is uploaded as a supporting file (</a:t>
            </a:r>
            <a:r>
              <a:rPr lang="en-US" err="1"/>
              <a:t>eClearance</a:t>
            </a:r>
            <a:r>
              <a:rPr lang="en-US"/>
              <a:t> ID: </a:t>
            </a:r>
            <a:r>
              <a:rPr lang="en-US" sz="1800">
                <a:solidFill>
                  <a:srgbClr val="000000"/>
                </a:solidFill>
                <a:effectLst/>
                <a:latin typeface="Verdana" panose="020B0604030504040204" pitchFamily="34" charset="0"/>
                <a:ea typeface="Calibri" panose="020F0502020204030204" pitchFamily="34" charset="0"/>
              </a:rPr>
              <a:t>0900f3eb81d302bd). </a:t>
            </a:r>
            <a:endParaRPr lang="en-US" sz="1800">
              <a:effectLst/>
              <a:latin typeface="Calibri" panose="020F0502020204030204" pitchFamily="34" charset="0"/>
              <a:ea typeface="Calibri" panose="020F0502020204030204" pitchFamily="34" charset="0"/>
            </a:endParaRPr>
          </a:p>
          <a:p>
            <a:endParaRPr lang="en-US"/>
          </a:p>
        </p:txBody>
      </p:sp>
      <p:sp>
        <p:nvSpPr>
          <p:cNvPr id="4" name="Slide Number Placeholder 3"/>
          <p:cNvSpPr>
            <a:spLocks noGrp="1"/>
          </p:cNvSpPr>
          <p:nvPr>
            <p:ph type="sldNum" sz="quarter" idx="5"/>
          </p:nvPr>
        </p:nvSpPr>
        <p:spPr/>
        <p:txBody>
          <a:bodyPr/>
          <a:lstStyle/>
          <a:p>
            <a:pPr>
              <a:defRPr/>
            </a:pPr>
            <a:fld id="{EB38CAEC-4554-485B-9189-C45C7447A404}" type="slidenum">
              <a:rPr lang="en-US" smtClean="0"/>
              <a:pPr>
                <a:defRPr/>
              </a:pPr>
              <a:t>17</a:t>
            </a:fld>
            <a:endParaRPr lang="en-US"/>
          </a:p>
        </p:txBody>
      </p:sp>
    </p:spTree>
    <p:extLst>
      <p:ext uri="{BB962C8B-B14F-4D97-AF65-F5344CB8AC3E}">
        <p14:creationId xmlns:p14="http://schemas.microsoft.com/office/powerpoint/2010/main" val="37211775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5000"/>
              </a:lnSpc>
              <a:spcBef>
                <a:spcPts val="0"/>
              </a:spcBef>
              <a:spcAft>
                <a:spcPts val="0"/>
              </a:spcAft>
            </a:pPr>
            <a:endParaRPr lang="en-US" sz="1800">
              <a:effectLst/>
              <a:latin typeface="Calibri" panose="020F0502020204030204" pitchFamily="34" charset="0"/>
              <a:ea typeface="Calibri" panose="020F0502020204030204" pitchFamily="34" charset="0"/>
            </a:endParaRPr>
          </a:p>
        </p:txBody>
      </p:sp>
      <p:sp>
        <p:nvSpPr>
          <p:cNvPr id="4" name="Slide Number Placeholder 3"/>
          <p:cNvSpPr>
            <a:spLocks noGrp="1"/>
          </p:cNvSpPr>
          <p:nvPr>
            <p:ph type="sldNum" sz="quarter" idx="5"/>
          </p:nvPr>
        </p:nvSpPr>
        <p:spPr/>
        <p:txBody>
          <a:bodyPr/>
          <a:lstStyle/>
          <a:p>
            <a:pPr>
              <a:defRPr/>
            </a:pPr>
            <a:fld id="{EB38CAEC-4554-485B-9189-C45C7447A404}" type="slidenum">
              <a:rPr lang="en-US" smtClean="0"/>
              <a:pPr>
                <a:defRPr/>
              </a:pPr>
              <a:t>18</a:t>
            </a:fld>
            <a:endParaRPr lang="en-US"/>
          </a:p>
        </p:txBody>
      </p:sp>
    </p:spTree>
    <p:extLst>
      <p:ext uri="{BB962C8B-B14F-4D97-AF65-F5344CB8AC3E}">
        <p14:creationId xmlns:p14="http://schemas.microsoft.com/office/powerpoint/2010/main" val="6295543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marL="0" marR="0">
              <a:lnSpc>
                <a:spcPct val="107000"/>
              </a:lnSpc>
              <a:spcBef>
                <a:spcPts val="0"/>
              </a:spcBef>
              <a:spcAft>
                <a:spcPts val="800"/>
              </a:spcAft>
            </a:pPr>
            <a:r>
              <a:rPr lang="en-US" sz="1800">
                <a:effectLst/>
                <a:latin typeface="Calibri" panose="020F0502020204030204" pitchFamily="34" charset="0"/>
                <a:ea typeface="Calibri" panose="020F0502020204030204" pitchFamily="34" charset="0"/>
                <a:cs typeface="Times New Roman" panose="02020603050405020304" pitchFamily="18" charset="0"/>
              </a:rPr>
              <a:t>Hello, I am Rio Schondelmeyer and I am a Health Scientist at the CDC Childhood Lead Poisoning Prevention Program. I would like to welcome our four panelists, each representing a CDC-funded state childhood lead poisoning prevention program. On our panel, we have Beverly Drouin from the Healthy Homes and Environment Section of the New Hampshire Department of Health and Human Services; Michelle Myer from the South Carolina Childhood Lead Poisoning Prevention Program; Ed Norman from the North Carolina Childhood Lead Poisoning Prevention Program; and Trina Evans Williams from the Louisiana Healthy Homes and Childhood Lead Poisoning Prevention Program. Thank you all for joining us today.</a:t>
            </a:r>
          </a:p>
          <a:p>
            <a:endParaRPr lang="en-US" b="0"/>
          </a:p>
        </p:txBody>
      </p:sp>
      <p:sp>
        <p:nvSpPr>
          <p:cNvPr id="4" name="Slide Number Placeholder 3"/>
          <p:cNvSpPr>
            <a:spLocks noGrp="1"/>
          </p:cNvSpPr>
          <p:nvPr>
            <p:ph type="sldNum" sz="quarter" idx="10"/>
          </p:nvPr>
        </p:nvSpPr>
        <p:spPr/>
        <p:txBody>
          <a:bodyPr/>
          <a:lstStyle/>
          <a:p>
            <a:pPr>
              <a:defRPr/>
            </a:pPr>
            <a:fld id="{EB38CAEC-4554-485B-9189-C45C7447A404}" type="slidenum">
              <a:rPr lang="en-US" smtClean="0"/>
              <a:pPr>
                <a:defRPr/>
              </a:pPr>
              <a:t>19</a:t>
            </a:fld>
            <a:endParaRPr lang="en-US"/>
          </a:p>
        </p:txBody>
      </p:sp>
    </p:spTree>
    <p:extLst>
      <p:ext uri="{BB962C8B-B14F-4D97-AF65-F5344CB8AC3E}">
        <p14:creationId xmlns:p14="http://schemas.microsoft.com/office/powerpoint/2010/main" val="35003590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0000"/>
              </a:lnSpc>
              <a:spcBef>
                <a:spcPts val="0"/>
              </a:spcBef>
              <a:spcAft>
                <a:spcPts val="600"/>
              </a:spcAft>
            </a:pPr>
            <a:r>
              <a:rPr lang="en-US" sz="1800">
                <a:effectLst/>
                <a:latin typeface="Calibri" panose="020F0502020204030204" pitchFamily="34" charset="0"/>
                <a:ea typeface="Times New Roman" panose="02020603050405020304" pitchFamily="18" charset="0"/>
                <a:cs typeface="Calibri" panose="020F0502020204030204" pitchFamily="34" charset="0"/>
              </a:rPr>
              <a:t>Today’s EH Nexus Webinar will be available to view on demand shortly after this webinar. You can find the video recording of today’s webinar at the CDC EH Nexus webpage at the link displayed on this slide. </a:t>
            </a:r>
            <a:endParaRPr lang="en-US" sz="180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0000"/>
              </a:lnSpc>
              <a:spcBef>
                <a:spcPts val="0"/>
              </a:spcBef>
              <a:spcAft>
                <a:spcPts val="600"/>
              </a:spcAft>
            </a:pPr>
            <a:endParaRPr lang="en-US" sz="180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0000"/>
              </a:lnSpc>
              <a:spcBef>
                <a:spcPts val="0"/>
              </a:spcBef>
              <a:spcAft>
                <a:spcPts val="600"/>
              </a:spcAft>
            </a:pPr>
            <a:r>
              <a:rPr lang="en-US" sz="1800">
                <a:effectLst/>
                <a:latin typeface="Calibri" panose="020F0502020204030204" pitchFamily="34" charset="0"/>
                <a:ea typeface="Times New Roman" panose="02020603050405020304" pitchFamily="18" charset="0"/>
                <a:cs typeface="Calibri" panose="020F0502020204030204" pitchFamily="34" charset="0"/>
              </a:rPr>
              <a:t>You may submit questions by emailing us at </a:t>
            </a:r>
            <a:r>
              <a:rPr lang="en-US" sz="1800" u="sng">
                <a:solidFill>
                  <a:srgbClr val="0563C1"/>
                </a:solidFill>
                <a:effectLst/>
                <a:latin typeface="Calibri" panose="020F0502020204030204" pitchFamily="34" charset="0"/>
                <a:ea typeface="Times New Roman" panose="02020603050405020304" pitchFamily="18" charset="0"/>
                <a:cs typeface="Calibri" panose="020F0502020204030204" pitchFamily="34" charset="0"/>
                <a:hlinkClick r:id="rId3"/>
              </a:rPr>
              <a:t>EHNexus@cdc.gov</a:t>
            </a:r>
            <a:r>
              <a:rPr lang="en-US" sz="1800">
                <a:effectLst/>
                <a:latin typeface="Calibri" panose="020F0502020204030204" pitchFamily="34" charset="0"/>
                <a:ea typeface="Times New Roman" panose="02020603050405020304" pitchFamily="18" charset="0"/>
                <a:cs typeface="Calibri" panose="020F0502020204030204" pitchFamily="34" charset="0"/>
              </a:rPr>
              <a:t>. </a:t>
            </a:r>
            <a:endParaRPr lang="en-US" sz="1800">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38CAEC-4554-485B-9189-C45C7447A40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4907706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a:t>See attached script for recipient panel discussion. </a:t>
            </a:r>
          </a:p>
        </p:txBody>
      </p:sp>
      <p:sp>
        <p:nvSpPr>
          <p:cNvPr id="4" name="Slide Number Placeholder 3"/>
          <p:cNvSpPr>
            <a:spLocks noGrp="1"/>
          </p:cNvSpPr>
          <p:nvPr>
            <p:ph type="sldNum" sz="quarter" idx="10"/>
          </p:nvPr>
        </p:nvSpPr>
        <p:spPr/>
        <p:txBody>
          <a:bodyPr/>
          <a:lstStyle/>
          <a:p>
            <a:pPr>
              <a:defRPr/>
            </a:pPr>
            <a:fld id="{EB38CAEC-4554-485B-9189-C45C7447A404}" type="slidenum">
              <a:rPr lang="en-US" smtClean="0"/>
              <a:pPr>
                <a:defRPr/>
              </a:pPr>
              <a:t>20</a:t>
            </a:fld>
            <a:endParaRPr lang="en-US"/>
          </a:p>
        </p:txBody>
      </p:sp>
    </p:spTree>
    <p:extLst>
      <p:ext uri="{BB962C8B-B14F-4D97-AF65-F5344CB8AC3E}">
        <p14:creationId xmlns:p14="http://schemas.microsoft.com/office/powerpoint/2010/main" val="147589800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a:lnSpc>
                <a:spcPct val="110000"/>
              </a:lnSpc>
              <a:spcBef>
                <a:spcPts val="0"/>
              </a:spcBef>
              <a:spcAft>
                <a:spcPts val="600"/>
              </a:spcAft>
            </a:pPr>
            <a:r>
              <a:rPr lang="en-US" sz="1800">
                <a:effectLst/>
                <a:latin typeface="Calibri" panose="020F0502020204030204" pitchFamily="34" charset="0"/>
                <a:ea typeface="Times New Roman" panose="02020603050405020304" pitchFamily="18" charset="0"/>
                <a:cs typeface="Calibri" panose="020F0502020204030204" pitchFamily="34" charset="0"/>
              </a:rPr>
              <a:t>You may submit questions at any time during today’s presentation. To ask a question using Zoom, click the “Q&amp;A” button at the bottom of your screen, then type your question in the “Q&amp;A” box. </a:t>
            </a:r>
          </a:p>
          <a:p>
            <a:pPr marL="0" marR="0">
              <a:lnSpc>
                <a:spcPct val="110000"/>
              </a:lnSpc>
              <a:spcBef>
                <a:spcPts val="0"/>
              </a:spcBef>
              <a:spcAft>
                <a:spcPts val="600"/>
              </a:spcAft>
            </a:pPr>
            <a:endParaRPr lang="en-US" sz="1800">
              <a:effectLst/>
              <a:latin typeface="Calibri" panose="020F0502020204030204" pitchFamily="34" charset="0"/>
              <a:ea typeface="Times New Roman" panose="02020603050405020304" pitchFamily="18" charset="0"/>
              <a:cs typeface="Calibri" panose="020F0502020204030204" pitchFamily="34" charset="0"/>
            </a:endParaRPr>
          </a:p>
          <a:p>
            <a:pPr marL="0" marR="0">
              <a:lnSpc>
                <a:spcPct val="110000"/>
              </a:lnSpc>
              <a:spcBef>
                <a:spcPts val="0"/>
              </a:spcBef>
              <a:spcAft>
                <a:spcPts val="600"/>
              </a:spcAft>
            </a:pPr>
            <a:r>
              <a:rPr lang="en-US" sz="1800">
                <a:effectLst/>
                <a:latin typeface="Calibri" panose="020F0502020204030204" pitchFamily="34" charset="0"/>
                <a:ea typeface="Times New Roman" panose="02020603050405020304" pitchFamily="18" charset="0"/>
                <a:cs typeface="Calibri" panose="020F0502020204030204" pitchFamily="34" charset="0"/>
              </a:rPr>
              <a:t>Our CDC subject matter experts are looking forward to addressing your CDC-specific questions during our Q&amp;A session.</a:t>
            </a:r>
            <a:endParaRPr lang="en-US" sz="180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0000"/>
              </a:lnSpc>
              <a:spcBef>
                <a:spcPts val="0"/>
              </a:spcBef>
              <a:spcAft>
                <a:spcPts val="600"/>
              </a:spcAft>
            </a:pPr>
            <a:endParaRPr lang="en-US" sz="1800">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pPr>
              <a:defRPr/>
            </a:pPr>
            <a:fld id="{EB38CAEC-4554-485B-9189-C45C7447A404}" type="slidenum">
              <a:rPr lang="en-US" smtClean="0"/>
              <a:pPr>
                <a:defRPr/>
              </a:pPr>
              <a:t>21</a:t>
            </a:fld>
            <a:endParaRPr lang="en-US"/>
          </a:p>
        </p:txBody>
      </p:sp>
    </p:spTree>
    <p:extLst>
      <p:ext uri="{BB962C8B-B14F-4D97-AF65-F5344CB8AC3E}">
        <p14:creationId xmlns:p14="http://schemas.microsoft.com/office/powerpoint/2010/main" val="384387260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a:t>Dr. Allwood will read from a previously-cleared script that is uploaded as a supporting file (</a:t>
            </a:r>
            <a:r>
              <a:rPr lang="en-US" err="1"/>
              <a:t>eClearance</a:t>
            </a:r>
            <a:r>
              <a:rPr lang="en-US"/>
              <a:t> ID: </a:t>
            </a:r>
            <a:r>
              <a:rPr lang="en-US" sz="1800">
                <a:solidFill>
                  <a:srgbClr val="000000"/>
                </a:solidFill>
                <a:effectLst/>
                <a:latin typeface="Verdana" panose="020B0604030504040204" pitchFamily="34" charset="0"/>
                <a:ea typeface="Calibri" panose="020F0502020204030204" pitchFamily="34" charset="0"/>
              </a:rPr>
              <a:t>0900f3eb81d302bd). </a:t>
            </a:r>
            <a:endParaRPr lang="en-US" sz="1800">
              <a:effectLst/>
              <a:latin typeface="Calibri" panose="020F0502020204030204" pitchFamily="34" charset="0"/>
              <a:ea typeface="Calibri" panose="020F0502020204030204" pitchFamily="34" charset="0"/>
            </a:endParaRPr>
          </a:p>
          <a:p>
            <a:endParaRPr lang="en-US"/>
          </a:p>
        </p:txBody>
      </p:sp>
      <p:sp>
        <p:nvSpPr>
          <p:cNvPr id="4" name="Slide Number Placeholder 3"/>
          <p:cNvSpPr>
            <a:spLocks noGrp="1"/>
          </p:cNvSpPr>
          <p:nvPr>
            <p:ph type="sldNum" sz="quarter" idx="5"/>
          </p:nvPr>
        </p:nvSpPr>
        <p:spPr/>
        <p:txBody>
          <a:bodyPr/>
          <a:lstStyle/>
          <a:p>
            <a:pPr>
              <a:defRPr/>
            </a:pPr>
            <a:fld id="{EB38CAEC-4554-485B-9189-C45C7447A404}" type="slidenum">
              <a:rPr lang="en-US" smtClean="0"/>
              <a:pPr>
                <a:defRPr/>
              </a:pPr>
              <a:t>22</a:t>
            </a:fld>
            <a:endParaRPr lang="en-US"/>
          </a:p>
        </p:txBody>
      </p:sp>
    </p:spTree>
    <p:extLst>
      <p:ext uri="{BB962C8B-B14F-4D97-AF65-F5344CB8AC3E}">
        <p14:creationId xmlns:p14="http://schemas.microsoft.com/office/powerpoint/2010/main" val="163012005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EB38CAEC-4554-485B-9189-C45C7447A404}" type="slidenum">
              <a:rPr lang="en-US" smtClean="0"/>
              <a:pPr>
                <a:defRPr/>
              </a:pPr>
              <a:t>23</a:t>
            </a:fld>
            <a:endParaRPr lang="en-US"/>
          </a:p>
        </p:txBody>
      </p:sp>
    </p:spTree>
    <p:extLst>
      <p:ext uri="{BB962C8B-B14F-4D97-AF65-F5344CB8AC3E}">
        <p14:creationId xmlns:p14="http://schemas.microsoft.com/office/powerpoint/2010/main" val="31631478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pPr marL="0" marR="0">
              <a:lnSpc>
                <a:spcPct val="110000"/>
              </a:lnSpc>
              <a:spcBef>
                <a:spcPts val="0"/>
              </a:spcBef>
              <a:spcAft>
                <a:spcPts val="600"/>
              </a:spcAft>
            </a:pPr>
            <a:r>
              <a:rPr lang="en-US" sz="1800">
                <a:effectLst/>
                <a:latin typeface="Calibri" panose="020F0502020204030204" pitchFamily="34" charset="0"/>
                <a:ea typeface="Times New Roman" panose="02020603050405020304" pitchFamily="18" charset="0"/>
                <a:cs typeface="Calibri" panose="020F0502020204030204" pitchFamily="34" charset="0"/>
              </a:rPr>
              <a:t>You may submit questions at any time during today’s presentation. To ask a question using Zoom, click the “Q&amp;A” button at the bottom of your screen, then type your question in the “Q&amp;A” box. </a:t>
            </a:r>
          </a:p>
          <a:p>
            <a:pPr marL="0" marR="0">
              <a:lnSpc>
                <a:spcPct val="110000"/>
              </a:lnSpc>
              <a:spcBef>
                <a:spcPts val="0"/>
              </a:spcBef>
              <a:spcAft>
                <a:spcPts val="600"/>
              </a:spcAft>
            </a:pPr>
            <a:endParaRPr lang="en-US" sz="1800">
              <a:effectLst/>
              <a:latin typeface="Calibri" panose="020F0502020204030204" pitchFamily="34" charset="0"/>
              <a:ea typeface="Times New Roman" panose="02020603050405020304" pitchFamily="18" charset="0"/>
              <a:cs typeface="Calibri" panose="020F0502020204030204" pitchFamily="34" charset="0"/>
            </a:endParaRPr>
          </a:p>
          <a:p>
            <a:pPr marL="0" marR="0">
              <a:lnSpc>
                <a:spcPct val="110000"/>
              </a:lnSpc>
              <a:spcBef>
                <a:spcPts val="0"/>
              </a:spcBef>
              <a:spcAft>
                <a:spcPts val="600"/>
              </a:spcAft>
            </a:pPr>
            <a:r>
              <a:rPr lang="en-US" sz="1800">
                <a:effectLst/>
                <a:latin typeface="Calibri" panose="020F0502020204030204" pitchFamily="34" charset="0"/>
                <a:ea typeface="Times New Roman" panose="02020603050405020304" pitchFamily="18" charset="0"/>
                <a:cs typeface="Calibri" panose="020F0502020204030204" pitchFamily="34" charset="0"/>
              </a:rPr>
              <a:t>For insurance coverage related questions, please contact the Centers for Medicare and Medicaid Services. For regulatory questions, please contact the Food and Drug Administration. If you’re a member of the media, please contact CDC media relations at </a:t>
            </a:r>
            <a:r>
              <a:rPr lang="en-US" sz="1800" u="sng">
                <a:solidFill>
                  <a:srgbClr val="0563C1"/>
                </a:solidFill>
                <a:effectLst/>
                <a:latin typeface="Calibri" panose="020F0502020204030204" pitchFamily="34" charset="0"/>
                <a:ea typeface="Times New Roman" panose="02020603050405020304" pitchFamily="18" charset="0"/>
                <a:cs typeface="Calibri" panose="020F0502020204030204" pitchFamily="34" charset="0"/>
                <a:hlinkClick r:id="rId3"/>
              </a:rPr>
              <a:t>media@cdc.gov</a:t>
            </a:r>
            <a:r>
              <a:rPr lang="en-US" sz="1800">
                <a:effectLst/>
                <a:latin typeface="Calibri" panose="020F0502020204030204" pitchFamily="34" charset="0"/>
                <a:ea typeface="Times New Roman" panose="02020603050405020304" pitchFamily="18" charset="0"/>
                <a:cs typeface="Calibri" panose="020F0502020204030204" pitchFamily="34" charset="0"/>
              </a:rPr>
              <a:t> or at 404-639-3286.</a:t>
            </a:r>
            <a:endParaRPr lang="en-US" sz="180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0000"/>
              </a:lnSpc>
              <a:spcBef>
                <a:spcPts val="0"/>
              </a:spcBef>
              <a:spcAft>
                <a:spcPts val="600"/>
              </a:spcAft>
            </a:pPr>
            <a:endParaRPr lang="en-US" sz="1800">
              <a:effectLst/>
              <a:latin typeface="Calibri" panose="020F0502020204030204" pitchFamily="34" charset="0"/>
              <a:ea typeface="Times New Roman" panose="02020603050405020304" pitchFamily="18" charset="0"/>
              <a:cs typeface="Calibri" panose="020F0502020204030204" pitchFamily="34" charset="0"/>
            </a:endParaRPr>
          </a:p>
          <a:p>
            <a:pPr marL="0" marR="0">
              <a:lnSpc>
                <a:spcPct val="110000"/>
              </a:lnSpc>
              <a:spcBef>
                <a:spcPts val="0"/>
              </a:spcBef>
              <a:spcAft>
                <a:spcPts val="600"/>
              </a:spcAft>
            </a:pPr>
            <a:r>
              <a:rPr lang="en-US" sz="1800">
                <a:effectLst/>
                <a:latin typeface="Calibri" panose="020F0502020204030204" pitchFamily="34" charset="0"/>
                <a:ea typeface="Times New Roman" panose="02020603050405020304" pitchFamily="18" charset="0"/>
                <a:cs typeface="Calibri" panose="020F0502020204030204" pitchFamily="34" charset="0"/>
              </a:rPr>
              <a:t>Our CDC subject matter experts are looking forward to addressing your CDC-specific questions during our Q&amp;A session.</a:t>
            </a:r>
            <a:endParaRPr lang="en-US" sz="180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0000"/>
              </a:lnSpc>
              <a:spcBef>
                <a:spcPts val="0"/>
              </a:spcBef>
              <a:spcAft>
                <a:spcPts val="600"/>
              </a:spcAft>
            </a:pPr>
            <a:endParaRPr lang="en-US" sz="1800">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pPr>
              <a:defRPr/>
            </a:pPr>
            <a:fld id="{EB38CAEC-4554-485B-9189-C45C7447A404}" type="slidenum">
              <a:rPr lang="en-US" smtClean="0"/>
              <a:pPr>
                <a:defRPr/>
              </a:pPr>
              <a:t>3</a:t>
            </a:fld>
            <a:endParaRPr lang="en-US"/>
          </a:p>
        </p:txBody>
      </p:sp>
    </p:spTree>
    <p:extLst>
      <p:ext uri="{BB962C8B-B14F-4D97-AF65-F5344CB8AC3E}">
        <p14:creationId xmlns:p14="http://schemas.microsoft.com/office/powerpoint/2010/main" val="38363337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a:t>Dr. Allwood will read from a previously-cleared script that is uploaded as a supporting file (</a:t>
            </a:r>
            <a:r>
              <a:rPr lang="en-US" err="1"/>
              <a:t>eClearance</a:t>
            </a:r>
            <a:r>
              <a:rPr lang="en-US"/>
              <a:t> ID: </a:t>
            </a:r>
            <a:r>
              <a:rPr lang="en-US" sz="1800">
                <a:solidFill>
                  <a:srgbClr val="000000"/>
                </a:solidFill>
                <a:effectLst/>
                <a:latin typeface="Verdana" panose="020B0604030504040204" pitchFamily="34" charset="0"/>
                <a:ea typeface="Calibri" panose="020F0502020204030204" pitchFamily="34" charset="0"/>
              </a:rPr>
              <a:t>0900f3eb81d302bd). </a:t>
            </a:r>
            <a:endParaRPr lang="en-US" sz="1800">
              <a:effectLst/>
              <a:latin typeface="Calibri" panose="020F0502020204030204" pitchFamily="34" charset="0"/>
              <a:ea typeface="Calibri" panose="020F0502020204030204" pitchFamily="34" charset="0"/>
            </a:endParaRPr>
          </a:p>
          <a:p>
            <a:endParaRPr lang="en-US"/>
          </a:p>
        </p:txBody>
      </p:sp>
      <p:sp>
        <p:nvSpPr>
          <p:cNvPr id="4" name="Slide Number Placeholder 3"/>
          <p:cNvSpPr>
            <a:spLocks noGrp="1"/>
          </p:cNvSpPr>
          <p:nvPr>
            <p:ph type="sldNum" sz="quarter" idx="5"/>
          </p:nvPr>
        </p:nvSpPr>
        <p:spPr/>
        <p:txBody>
          <a:bodyPr/>
          <a:lstStyle/>
          <a:p>
            <a:pPr>
              <a:defRPr/>
            </a:pPr>
            <a:fld id="{EB38CAEC-4554-485B-9189-C45C7447A404}" type="slidenum">
              <a:rPr lang="en-US" smtClean="0"/>
              <a:pPr>
                <a:defRPr/>
              </a:pPr>
              <a:t>4</a:t>
            </a:fld>
            <a:endParaRPr lang="en-US"/>
          </a:p>
        </p:txBody>
      </p:sp>
    </p:spTree>
    <p:extLst>
      <p:ext uri="{BB962C8B-B14F-4D97-AF65-F5344CB8AC3E}">
        <p14:creationId xmlns:p14="http://schemas.microsoft.com/office/powerpoint/2010/main" val="752532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47500" lnSpcReduction="20000"/>
          </a:bodyPr>
          <a:lstStyle/>
          <a:p>
            <a:pPr marL="0" marR="0">
              <a:lnSpc>
                <a:spcPct val="107000"/>
              </a:lnSpc>
              <a:spcBef>
                <a:spcPts val="0"/>
              </a:spcBef>
              <a:spcAft>
                <a:spcPts val="800"/>
              </a:spcAft>
            </a:pPr>
            <a:r>
              <a:rPr lang="en-US" sz="1800">
                <a:effectLst/>
                <a:latin typeface="Calibri" panose="020F0502020204030204" pitchFamily="34" charset="0"/>
                <a:ea typeface="Calibri" panose="020F0502020204030204" pitchFamily="34" charset="0"/>
                <a:cs typeface="Calibri" panose="020F0502020204030204" pitchFamily="34" charset="0"/>
              </a:rPr>
              <a:t>Since 1991, CDC has supported state and local health departments through cooperative agreements to conduct childhood lead poisoning prevention activities in their jurisdictions. And these state and local programs are the foundation of the work that we do.</a:t>
            </a:r>
          </a:p>
          <a:p>
            <a:pPr marL="0" marR="0">
              <a:lnSpc>
                <a:spcPct val="107000"/>
              </a:lnSpc>
              <a:spcBef>
                <a:spcPts val="0"/>
              </a:spcBef>
              <a:spcAft>
                <a:spcPts val="800"/>
              </a:spcAft>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a:effectLst/>
                <a:latin typeface="Calibri" panose="020F0502020204030204" pitchFamily="34" charset="0"/>
                <a:ea typeface="Calibri" panose="020F0502020204030204" pitchFamily="34" charset="0"/>
                <a:cs typeface="Calibri" panose="020F0502020204030204" pitchFamily="34" charset="0"/>
              </a:rPr>
              <a:t>Today, we are gathered to commemorate 30 years of funding these state and local childhood lead poisoning prevention programs here at CDC. This is an incredible milestone – for CDC, for our partners, and the greater public health community. This milestone signifies years of coordinated efforts to protect children from lead poisoning through many noteworthy accomplishments achieved along the way. But this milestone is also an opportunity for us to think about the future and move toward our shared goal of eliminating childhood lead exposure as a public health problem.</a:t>
            </a:r>
          </a:p>
          <a:p>
            <a:pPr marL="0" marR="0">
              <a:lnSpc>
                <a:spcPct val="107000"/>
              </a:lnSpc>
              <a:spcBef>
                <a:spcPts val="0"/>
              </a:spcBef>
              <a:spcAft>
                <a:spcPts val="800"/>
              </a:spcAft>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a:effectLst/>
                <a:latin typeface="Calibri" panose="020F0502020204030204" pitchFamily="34" charset="0"/>
                <a:ea typeface="Calibri" panose="020F0502020204030204" pitchFamily="34" charset="0"/>
                <a:cs typeface="Calibri" panose="020F0502020204030204" pitchFamily="34" charset="0"/>
              </a:rPr>
              <a:t>We have some exciting items planned for the next hour:</a:t>
            </a:r>
          </a:p>
          <a:p>
            <a:pPr marL="0" marR="0">
              <a:lnSpc>
                <a:spcPct val="107000"/>
              </a:lnSpc>
              <a:spcBef>
                <a:spcPts val="0"/>
              </a:spcBef>
              <a:spcAft>
                <a:spcPts val="800"/>
              </a:spcAft>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a:effectLst/>
                <a:latin typeface="Calibri" panose="020F0502020204030204" pitchFamily="34" charset="0"/>
                <a:ea typeface="Calibri" panose="020F0502020204030204" pitchFamily="34" charset="0"/>
                <a:cs typeface="Calibri" panose="020F0502020204030204" pitchFamily="34" charset="0"/>
              </a:rPr>
              <a:t>We will begin by discussing some of the key accomplishments in lead poisoning prevention and current initiatives here at CDC.</a:t>
            </a:r>
          </a:p>
          <a:p>
            <a:pPr marL="0" marR="0">
              <a:lnSpc>
                <a:spcPct val="107000"/>
              </a:lnSpc>
              <a:spcBef>
                <a:spcPts val="0"/>
              </a:spcBef>
              <a:spcAft>
                <a:spcPts val="800"/>
              </a:spcAft>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a:effectLst/>
                <a:latin typeface="Calibri" panose="020F0502020204030204" pitchFamily="34" charset="0"/>
                <a:ea typeface="Calibri" panose="020F0502020204030204" pitchFamily="34" charset="0"/>
                <a:cs typeface="Calibri" panose="020F0502020204030204" pitchFamily="34" charset="0"/>
              </a:rPr>
              <a:t>We will then hear from some of our funded childhood lead poisoning prevention programs about the work they are doing in their communities.</a:t>
            </a:r>
          </a:p>
          <a:p>
            <a:pPr marL="0" marR="0">
              <a:lnSpc>
                <a:spcPct val="107000"/>
              </a:lnSpc>
              <a:spcBef>
                <a:spcPts val="0"/>
              </a:spcBef>
              <a:spcAft>
                <a:spcPts val="800"/>
              </a:spcAft>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a:effectLst/>
                <a:latin typeface="Calibri" panose="020F0502020204030204" pitchFamily="34" charset="0"/>
                <a:ea typeface="Calibri" panose="020F0502020204030204" pitchFamily="34" charset="0"/>
                <a:cs typeface="Calibri" panose="020F0502020204030204" pitchFamily="34" charset="0"/>
              </a:rPr>
              <a:t>We will conclude with a question-and-answer segment.</a:t>
            </a:r>
          </a:p>
          <a:p>
            <a:pPr marL="0" marR="0">
              <a:lnSpc>
                <a:spcPct val="107000"/>
              </a:lnSpc>
              <a:spcBef>
                <a:spcPts val="0"/>
              </a:spcBef>
              <a:spcAft>
                <a:spcPts val="800"/>
              </a:spcAft>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a:effectLst/>
                <a:latin typeface="Calibri" panose="020F0502020204030204" pitchFamily="34" charset="0"/>
                <a:ea typeface="Calibri" panose="020F0502020204030204" pitchFamily="34" charset="0"/>
                <a:cs typeface="Calibri" panose="020F0502020204030204" pitchFamily="34" charset="0"/>
              </a:rPr>
              <a:t>First, it is my pleasure to introduce Dr. Pat Breysse, the Director of CDC's National Center for Environmental Health and Agency for Toxic Substances and Disease Registry.</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5000"/>
              </a:lnSpc>
              <a:spcBef>
                <a:spcPts val="0"/>
              </a:spcBef>
              <a:spcAft>
                <a:spcPts val="0"/>
              </a:spcAft>
            </a:pPr>
            <a:endParaRPr lang="en-US" b="0"/>
          </a:p>
        </p:txBody>
      </p:sp>
      <p:sp>
        <p:nvSpPr>
          <p:cNvPr id="4" name="Slide Number Placeholder 3"/>
          <p:cNvSpPr>
            <a:spLocks noGrp="1"/>
          </p:cNvSpPr>
          <p:nvPr>
            <p:ph type="sldNum" sz="quarter" idx="10"/>
          </p:nvPr>
        </p:nvSpPr>
        <p:spPr/>
        <p:txBody>
          <a:bodyPr/>
          <a:lstStyle/>
          <a:p>
            <a:pPr>
              <a:defRPr/>
            </a:pPr>
            <a:fld id="{EB38CAEC-4554-485B-9189-C45C7447A404}" type="slidenum">
              <a:rPr lang="en-US" smtClean="0"/>
              <a:pPr>
                <a:defRPr/>
              </a:pPr>
              <a:t>5</a:t>
            </a:fld>
            <a:endParaRPr lang="en-US"/>
          </a:p>
        </p:txBody>
      </p:sp>
    </p:spTree>
    <p:extLst>
      <p:ext uri="{BB962C8B-B14F-4D97-AF65-F5344CB8AC3E}">
        <p14:creationId xmlns:p14="http://schemas.microsoft.com/office/powerpoint/2010/main" val="19893943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Dr. Breysse will provide opening remarks. A back-up video will be played if he is unavailable. The cleared script for this video is uploaded as a supporting file (</a:t>
            </a:r>
            <a:r>
              <a:rPr lang="en-US" err="1"/>
              <a:t>eClearance</a:t>
            </a:r>
            <a:r>
              <a:rPr lang="en-US"/>
              <a:t> ID: 0900f3eb81d2b14c).</a:t>
            </a:r>
          </a:p>
        </p:txBody>
      </p:sp>
      <p:sp>
        <p:nvSpPr>
          <p:cNvPr id="4" name="Slide Number Placeholder 3"/>
          <p:cNvSpPr>
            <a:spLocks noGrp="1"/>
          </p:cNvSpPr>
          <p:nvPr>
            <p:ph type="sldNum" sz="quarter" idx="5"/>
          </p:nvPr>
        </p:nvSpPr>
        <p:spPr/>
        <p:txBody>
          <a:bodyPr/>
          <a:lstStyle/>
          <a:p>
            <a:pPr>
              <a:defRPr/>
            </a:pPr>
            <a:fld id="{EB38CAEC-4554-485B-9189-C45C7447A404}" type="slidenum">
              <a:rPr lang="en-US" smtClean="0"/>
              <a:pPr>
                <a:defRPr/>
              </a:pPr>
              <a:t>6</a:t>
            </a:fld>
            <a:endParaRPr lang="en-US"/>
          </a:p>
        </p:txBody>
      </p:sp>
    </p:spTree>
    <p:extLst>
      <p:ext uri="{BB962C8B-B14F-4D97-AF65-F5344CB8AC3E}">
        <p14:creationId xmlns:p14="http://schemas.microsoft.com/office/powerpoint/2010/main" val="34498925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a:lnSpc>
                <a:spcPct val="107000"/>
              </a:lnSpc>
              <a:spcBef>
                <a:spcPts val="0"/>
              </a:spcBef>
              <a:spcAft>
                <a:spcPts val="800"/>
              </a:spcAft>
            </a:pPr>
            <a:r>
              <a:rPr lang="en-US" sz="1800">
                <a:effectLst/>
                <a:latin typeface="Calibri" panose="020F0502020204030204" pitchFamily="34" charset="0"/>
                <a:ea typeface="Calibri" panose="020F0502020204030204" pitchFamily="34" charset="0"/>
                <a:cs typeface="Calibri" panose="020F0502020204030204" pitchFamily="34" charset="0"/>
              </a:rPr>
              <a:t>Thank you, Pat.</a:t>
            </a:r>
          </a:p>
          <a:p>
            <a:pPr marL="0" marR="0">
              <a:lnSpc>
                <a:spcPct val="107000"/>
              </a:lnSpc>
              <a:spcBef>
                <a:spcPts val="0"/>
              </a:spcBef>
              <a:spcAft>
                <a:spcPts val="800"/>
              </a:spcAft>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a:effectLst/>
                <a:latin typeface="Calibri" panose="020F0502020204030204" pitchFamily="34" charset="0"/>
                <a:ea typeface="Calibri" panose="020F0502020204030204" pitchFamily="34" charset="0"/>
                <a:cs typeface="Calibri" panose="020F0502020204030204" pitchFamily="34" charset="0"/>
              </a:rPr>
              <a:t>Now, I‘d like to discuss some significant scientific and public health events in childhood lead poisoning prevention.</a:t>
            </a:r>
          </a:p>
          <a:p>
            <a:pPr marL="0" marR="0">
              <a:lnSpc>
                <a:spcPct val="107000"/>
              </a:lnSpc>
              <a:spcBef>
                <a:spcPts val="0"/>
              </a:spcBef>
              <a:spcAft>
                <a:spcPts val="800"/>
              </a:spcAft>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a:effectLst/>
                <a:latin typeface="Calibri" panose="020F0502020204030204" pitchFamily="34" charset="0"/>
                <a:ea typeface="Calibri" panose="020F0502020204030204" pitchFamily="34" charset="0"/>
                <a:cs typeface="Calibri" panose="020F0502020204030204" pitchFamily="34" charset="0"/>
              </a:rPr>
              <a:t>CDC has a long-standing role in childhood lead poisoning prevention. Over these last 30 years CDC and partners have made progress in reducing and eliminating childhood lead exposure in the United States, some of which will be highlighted in the next slides. Despite this progress, we are aware that much more work needs to be done.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endParaRPr lang="en-US" sz="1200" b="0" kern="120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a:defRPr/>
            </a:pPr>
            <a:fld id="{EB38CAEC-4554-485B-9189-C45C7447A404}" type="slidenum">
              <a:rPr lang="en-US" smtClean="0"/>
              <a:pPr>
                <a:defRPr/>
              </a:pPr>
              <a:t>7</a:t>
            </a:fld>
            <a:endParaRPr lang="en-US"/>
          </a:p>
        </p:txBody>
      </p:sp>
    </p:spTree>
    <p:extLst>
      <p:ext uri="{BB962C8B-B14F-4D97-AF65-F5344CB8AC3E}">
        <p14:creationId xmlns:p14="http://schemas.microsoft.com/office/powerpoint/2010/main" val="24098130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pPr marL="0" marR="0">
              <a:lnSpc>
                <a:spcPct val="107000"/>
              </a:lnSpc>
              <a:spcBef>
                <a:spcPts val="0"/>
              </a:spcBef>
              <a:spcAft>
                <a:spcPts val="800"/>
              </a:spcAft>
            </a:pPr>
            <a:r>
              <a:rPr lang="en-US" sz="1800">
                <a:effectLst/>
                <a:latin typeface="Calibri" panose="020F0502020204030204" pitchFamily="34" charset="0"/>
                <a:ea typeface="Calibri" panose="020F0502020204030204" pitchFamily="34" charset="0"/>
                <a:cs typeface="Calibri" panose="020F0502020204030204" pitchFamily="34" charset="0"/>
              </a:rPr>
              <a:t>To begin, the fight against childhood lead exposure really took off in the 1970s, when we saw some of the first nation-wide initiatives to ban lead from various sources.</a:t>
            </a:r>
          </a:p>
          <a:p>
            <a:pPr marL="0" marR="0">
              <a:lnSpc>
                <a:spcPct val="107000"/>
              </a:lnSpc>
              <a:spcBef>
                <a:spcPts val="0"/>
              </a:spcBef>
              <a:spcAft>
                <a:spcPts val="800"/>
              </a:spcAft>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a:effectLst/>
                <a:latin typeface="Calibri" panose="020F0502020204030204" pitchFamily="34" charset="0"/>
                <a:ea typeface="Calibri" panose="020F0502020204030204" pitchFamily="34" charset="0"/>
                <a:cs typeface="Calibri" panose="020F0502020204030204" pitchFamily="34" charset="0"/>
              </a:rPr>
              <a:t>During this time, the EPA initiated a health-based regulation to remove lead from gasoline for on-road vehicles and began setting limits on the amount of lead in drinking water. </a:t>
            </a:r>
          </a:p>
          <a:p>
            <a:pPr marL="0" marR="0">
              <a:lnSpc>
                <a:spcPct val="107000"/>
              </a:lnSpc>
              <a:spcBef>
                <a:spcPts val="0"/>
              </a:spcBef>
              <a:spcAft>
                <a:spcPts val="800"/>
              </a:spcAft>
            </a:pPr>
            <a:endParaRPr lang="en-US" sz="1800">
              <a:effectLst/>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base" latinLnBrk="0" hangingPunct="1">
              <a:lnSpc>
                <a:spcPct val="107000"/>
              </a:lnSpc>
              <a:spcBef>
                <a:spcPts val="0"/>
              </a:spcBef>
              <a:spcAft>
                <a:spcPts val="800"/>
              </a:spcAft>
              <a:buClrTx/>
              <a:buSzTx/>
              <a:buFontTx/>
              <a:buNone/>
              <a:tabLst/>
              <a:defRPr/>
            </a:pPr>
            <a:r>
              <a:rPr lang="en-US" sz="1800">
                <a:effectLst/>
                <a:latin typeface="Calibri" panose="020F0502020204030204" pitchFamily="34" charset="0"/>
                <a:ea typeface="Calibri" panose="020F0502020204030204" pitchFamily="34" charset="0"/>
                <a:cs typeface="Calibri" panose="020F0502020204030204" pitchFamily="34" charset="0"/>
              </a:rPr>
              <a:t>In 1973, the </a:t>
            </a:r>
            <a:r>
              <a:rPr lang="en-US" sz="2800" b="0" i="0">
                <a:solidFill>
                  <a:srgbClr val="000000"/>
                </a:solidFill>
                <a:effectLst/>
                <a:latin typeface="Open Sans" panose="020B0606030504020204" pitchFamily="34" charset="0"/>
              </a:rPr>
              <a:t>CPSC banned hazardous amounts of lead in toys and other products intended for use by children and required warning labels on other lead-containing products. </a:t>
            </a:r>
          </a:p>
          <a:p>
            <a:pPr marL="0" marR="0" lvl="0" indent="0" algn="l" defTabSz="914400" rtl="0" eaLnBrk="1" fontAlgn="base" latinLnBrk="0" hangingPunct="1">
              <a:lnSpc>
                <a:spcPct val="107000"/>
              </a:lnSpc>
              <a:spcBef>
                <a:spcPts val="0"/>
              </a:spcBef>
              <a:spcAft>
                <a:spcPts val="800"/>
              </a:spcAft>
              <a:buClrTx/>
              <a:buSzTx/>
              <a:buFontTx/>
              <a:buNone/>
              <a:tabLst/>
              <a:defRPr/>
            </a:pPr>
            <a:endParaRPr lang="en-US" sz="2800" b="0" i="0">
              <a:solidFill>
                <a:srgbClr val="000000"/>
              </a:solidFill>
              <a:effectLst/>
              <a:latin typeface="Open Sans" panose="020B0606030504020204" pitchFamily="34" charset="0"/>
              <a:ea typeface="Calibri" panose="020F0502020204030204" pitchFamily="34" charset="0"/>
              <a:cs typeface="Calibri" panose="020F0502020204030204" pitchFamily="34" charset="0"/>
            </a:endParaRPr>
          </a:p>
          <a:p>
            <a:pPr marL="0" marR="0" lvl="0" indent="0" algn="l" defTabSz="914400" rtl="0" eaLnBrk="1" fontAlgn="base" latinLnBrk="0" hangingPunct="1">
              <a:lnSpc>
                <a:spcPct val="107000"/>
              </a:lnSpc>
              <a:spcBef>
                <a:spcPts val="0"/>
              </a:spcBef>
              <a:spcAft>
                <a:spcPts val="800"/>
              </a:spcAft>
              <a:buClrTx/>
              <a:buSzTx/>
              <a:buFontTx/>
              <a:buNone/>
              <a:tabLst/>
              <a:defRPr/>
            </a:pPr>
            <a:r>
              <a:rPr lang="en-US" sz="1800">
                <a:effectLst/>
                <a:latin typeface="Calibri" panose="020F0502020204030204" pitchFamily="34" charset="0"/>
                <a:ea typeface="Calibri" panose="020F0502020204030204" pitchFamily="34" charset="0"/>
                <a:cs typeface="Calibri" panose="020F0502020204030204" pitchFamily="34" charset="0"/>
              </a:rPr>
              <a:t>And most importantly, lead-based paint officially became banned from homes and residences in 1978.</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endParaRPr lang="en-US" sz="1200" b="0" kern="120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a:defRPr/>
            </a:pPr>
            <a:fld id="{EB38CAEC-4554-485B-9189-C45C7447A404}" type="slidenum">
              <a:rPr lang="en-US" smtClean="0"/>
              <a:pPr>
                <a:defRPr/>
              </a:pPr>
              <a:t>8</a:t>
            </a:fld>
            <a:endParaRPr lang="en-US"/>
          </a:p>
        </p:txBody>
      </p:sp>
    </p:spTree>
    <p:extLst>
      <p:ext uri="{BB962C8B-B14F-4D97-AF65-F5344CB8AC3E}">
        <p14:creationId xmlns:p14="http://schemas.microsoft.com/office/powerpoint/2010/main" val="14546334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base" latinLnBrk="0" hangingPunct="1">
              <a:lnSpc>
                <a:spcPct val="107000"/>
              </a:lnSpc>
              <a:spcBef>
                <a:spcPts val="0"/>
              </a:spcBef>
              <a:spcAft>
                <a:spcPts val="800"/>
              </a:spcAft>
              <a:buClrTx/>
              <a:buSzTx/>
              <a:buFontTx/>
              <a:buNone/>
              <a:tabLst/>
              <a:defRPr/>
            </a:pPr>
            <a:r>
              <a:rPr lang="en-US" sz="1800">
                <a:effectLst/>
                <a:latin typeface="Calibri" panose="020F0502020204030204" pitchFamily="34" charset="0"/>
                <a:ea typeface="Calibri" panose="020F0502020204030204" pitchFamily="34" charset="0"/>
                <a:cs typeface="Calibri" panose="020F0502020204030204" pitchFamily="34" charset="0"/>
              </a:rPr>
              <a:t>In the 1980s, CDC started disseminating screening recommendations and treatment guidelines to state and local public health agencies. the Lead Contamination Control Act of 1988 authorized CDC to support local and state agencies to develop comprehensive childhood lead poisoning prevention programs (CLPPPs). And then, in 1989, the Advisory Committee on Childhood Lead Poisoning Prevention (ACCLPP) was established.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a:defRPr/>
            </a:pPr>
            <a:fld id="{EB38CAEC-4554-485B-9189-C45C7447A404}" type="slidenum">
              <a:rPr lang="en-US" smtClean="0"/>
              <a:pPr>
                <a:defRPr/>
              </a:pPr>
              <a:t>9</a:t>
            </a:fld>
            <a:endParaRPr lang="en-US"/>
          </a:p>
        </p:txBody>
      </p:sp>
    </p:spTree>
    <p:extLst>
      <p:ext uri="{BB962C8B-B14F-4D97-AF65-F5344CB8AC3E}">
        <p14:creationId xmlns:p14="http://schemas.microsoft.com/office/powerpoint/2010/main" val="394447125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_NCEH-ATSDR_1">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7" name="Title 1"/>
          <p:cNvSpPr>
            <a:spLocks noGrp="1"/>
          </p:cNvSpPr>
          <p:nvPr>
            <p:ph type="title"/>
          </p:nvPr>
        </p:nvSpPr>
        <p:spPr>
          <a:xfrm>
            <a:off x="3922776" y="338328"/>
            <a:ext cx="5084064" cy="866834"/>
          </a:xfrm>
          <a:prstGeom prst="rect">
            <a:avLst/>
          </a:prstGeom>
        </p:spPr>
        <p:txBody>
          <a:bodyPr anchor="ctr" anchorCtr="0"/>
          <a:lstStyle>
            <a:lvl1pPr algn="l">
              <a:lnSpc>
                <a:spcPts val="3000"/>
              </a:lnSpc>
              <a:defRPr sz="3200" b="1" baseline="0">
                <a:solidFill>
                  <a:srgbClr val="005DAA"/>
                </a:solidFill>
                <a:effectLst/>
                <a:latin typeface="Calibri" pitchFamily="34" charset="0"/>
              </a:defRPr>
            </a:lvl1pPr>
          </a:lstStyle>
          <a:p>
            <a:endParaRPr lang="en-US"/>
          </a:p>
        </p:txBody>
      </p:sp>
      <p:sp>
        <p:nvSpPr>
          <p:cNvPr id="10" name="Subtitle 2"/>
          <p:cNvSpPr>
            <a:spLocks noGrp="1"/>
          </p:cNvSpPr>
          <p:nvPr>
            <p:ph type="subTitle" idx="1"/>
          </p:nvPr>
        </p:nvSpPr>
        <p:spPr>
          <a:xfrm>
            <a:off x="3922776" y="1463040"/>
            <a:ext cx="5084064" cy="658368"/>
          </a:xfrm>
          <a:prstGeom prst="rect">
            <a:avLst/>
          </a:prstGeom>
        </p:spPr>
        <p:txBody>
          <a:bodyPr/>
          <a:lstStyle>
            <a:lvl1pPr marL="0" indent="0" algn="l">
              <a:spcBef>
                <a:spcPts val="0"/>
              </a:spcBef>
              <a:buNone/>
              <a:defRPr sz="2400" b="1" baseline="0">
                <a:solidFill>
                  <a:srgbClr val="005DAA"/>
                </a:solidFill>
                <a:effectLst/>
                <a:latin typeface="Calibri"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endParaRPr lang="en-US"/>
          </a:p>
        </p:txBody>
      </p:sp>
      <p:sp>
        <p:nvSpPr>
          <p:cNvPr id="13" name="Text Placeholder 8"/>
          <p:cNvSpPr>
            <a:spLocks noGrp="1"/>
          </p:cNvSpPr>
          <p:nvPr>
            <p:ph type="body" sz="quarter" idx="10"/>
          </p:nvPr>
        </p:nvSpPr>
        <p:spPr>
          <a:xfrm>
            <a:off x="3922776" y="2468880"/>
            <a:ext cx="5084064" cy="971550"/>
          </a:xfrm>
          <a:prstGeom prst="rect">
            <a:avLst/>
          </a:prstGeom>
        </p:spPr>
        <p:txBody>
          <a:bodyPr/>
          <a:lstStyle>
            <a:lvl1pPr marL="0" indent="0" algn="l">
              <a:lnSpc>
                <a:spcPct val="100000"/>
              </a:lnSpc>
              <a:buNone/>
              <a:defRPr sz="2000" baseline="0">
                <a:solidFill>
                  <a:srgbClr val="005DAA"/>
                </a:solidFill>
                <a:latin typeface="Calibri" pitchFamily="34" charset="0"/>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endParaRPr lang="en-US"/>
          </a:p>
        </p:txBody>
      </p:sp>
      <p:sp>
        <p:nvSpPr>
          <p:cNvPr id="5" name="TextBox 4"/>
          <p:cNvSpPr txBox="1"/>
          <p:nvPr userDrawn="1"/>
        </p:nvSpPr>
        <p:spPr>
          <a:xfrm>
            <a:off x="243400" y="4431603"/>
            <a:ext cx="6550591" cy="584775"/>
          </a:xfrm>
          <a:prstGeom prst="rect">
            <a:avLst/>
          </a:prstGeom>
          <a:noFill/>
        </p:spPr>
        <p:txBody>
          <a:bodyPr wrap="square" rtlCol="0">
            <a:spAutoFit/>
          </a:bodyPr>
          <a:lstStyle/>
          <a:p>
            <a:r>
              <a:rPr lang="en-US" sz="1600" b="1">
                <a:solidFill>
                  <a:schemeClr val="bg2"/>
                </a:solidFill>
                <a:latin typeface="Calibri" panose="020F0502020204030204" pitchFamily="34" charset="0"/>
              </a:rPr>
              <a:t>National Center for Environmental Health</a:t>
            </a:r>
          </a:p>
          <a:p>
            <a:r>
              <a:rPr lang="en-US" sz="1600" b="1">
                <a:solidFill>
                  <a:schemeClr val="bg2"/>
                </a:solidFill>
                <a:latin typeface="Calibri" panose="020F0502020204030204" pitchFamily="34" charset="0"/>
              </a:rPr>
              <a:t>Agency</a:t>
            </a:r>
            <a:r>
              <a:rPr lang="en-US" sz="1600" b="1" baseline="0">
                <a:solidFill>
                  <a:schemeClr val="bg2"/>
                </a:solidFill>
                <a:latin typeface="Calibri" panose="020F0502020204030204" pitchFamily="34" charset="0"/>
              </a:rPr>
              <a:t> for Toxic Substances and Disease Registry</a:t>
            </a:r>
            <a:endParaRPr lang="en-US" sz="1600" b="1">
              <a:solidFill>
                <a:schemeClr val="bg2"/>
              </a:solidFill>
              <a:latin typeface="Calibri" panose="020F0502020204030204" pitchFamily="34" charset="0"/>
            </a:endParaRPr>
          </a:p>
        </p:txBody>
      </p:sp>
      <p:pic>
        <p:nvPicPr>
          <p:cNvPr id="8" name="Picture 7"/>
          <p:cNvPicPr>
            <a:picLocks noChangeAspect="1"/>
          </p:cNvPicPr>
          <p:nvPr userDrawn="1"/>
        </p:nvPicPr>
        <p:blipFill rotWithShape="1">
          <a:blip r:embed="rId3" cstate="print">
            <a:extLst>
              <a:ext uri="{28A0092B-C50C-407E-A947-70E740481C1C}">
                <a14:useLocalDpi xmlns:a14="http://schemas.microsoft.com/office/drawing/2010/main" val="0"/>
              </a:ext>
            </a:extLst>
          </a:blip>
          <a:srcRect l="10591" r="34335"/>
          <a:stretch/>
        </p:blipFill>
        <p:spPr>
          <a:xfrm>
            <a:off x="0" y="192024"/>
            <a:ext cx="3024555" cy="4114800"/>
          </a:xfrm>
          <a:prstGeom prst="rect">
            <a:avLst/>
          </a:prstGeom>
        </p:spPr>
      </p:pic>
    </p:spTree>
    <p:extLst>
      <p:ext uri="{BB962C8B-B14F-4D97-AF65-F5344CB8AC3E}">
        <p14:creationId xmlns:p14="http://schemas.microsoft.com/office/powerpoint/2010/main" val="21520838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ection Header_2">
    <p:bg>
      <p:bgPr>
        <a:solidFill>
          <a:srgbClr val="005DAA">
            <a:alpha val="75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1" y="3350323"/>
            <a:ext cx="8294913" cy="871538"/>
          </a:xfrm>
          <a:prstGeom prst="rect">
            <a:avLst/>
          </a:prstGeom>
        </p:spPr>
        <p:txBody>
          <a:bodyPr anchor="b"/>
          <a:lstStyle>
            <a:lvl1pPr algn="l">
              <a:defRPr sz="3200" b="1" cap="all" baseline="0">
                <a:solidFill>
                  <a:schemeClr val="bg2"/>
                </a:solidFill>
                <a:effectLst/>
                <a:latin typeface="Calibri" pitchFamily="34" charset="0"/>
              </a:defRPr>
            </a:lvl1pPr>
          </a:lstStyle>
          <a:p>
            <a:r>
              <a:rPr lang="en-US"/>
              <a:t>Click to add title</a:t>
            </a:r>
          </a:p>
        </p:txBody>
      </p:sp>
      <p:sp>
        <p:nvSpPr>
          <p:cNvPr id="5" name="Text Placeholder 2"/>
          <p:cNvSpPr>
            <a:spLocks noGrp="1"/>
          </p:cNvSpPr>
          <p:nvPr>
            <p:ph type="body" idx="1" hasCustomPrompt="1"/>
          </p:nvPr>
        </p:nvSpPr>
        <p:spPr>
          <a:xfrm>
            <a:off x="457201" y="4425696"/>
            <a:ext cx="7772400" cy="426244"/>
          </a:xfrm>
          <a:prstGeom prst="rect">
            <a:avLst/>
          </a:prstGeom>
        </p:spPr>
        <p:txBody>
          <a:bodyPr anchor="b"/>
          <a:lstStyle>
            <a:lvl1pPr marL="0" indent="0" algn="l">
              <a:lnSpc>
                <a:spcPts val="2200"/>
              </a:lnSpc>
              <a:buNone/>
              <a:defRPr sz="2400" baseline="0">
                <a:solidFill>
                  <a:schemeClr val="bg2"/>
                </a:solidFill>
                <a:latin typeface="Calibri"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add sub-title</a:t>
            </a:r>
          </a:p>
        </p:txBody>
      </p:sp>
    </p:spTree>
    <p:extLst>
      <p:ext uri="{BB962C8B-B14F-4D97-AF65-F5344CB8AC3E}">
        <p14:creationId xmlns:p14="http://schemas.microsoft.com/office/powerpoint/2010/main" val="2430679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lank Slide_1">
    <p:spTree>
      <p:nvGrpSpPr>
        <p:cNvPr id="1" name=""/>
        <p:cNvGrpSpPr/>
        <p:nvPr/>
      </p:nvGrpSpPr>
      <p:grpSpPr>
        <a:xfrm>
          <a:off x="0" y="0"/>
          <a:ext cx="0" cy="0"/>
          <a:chOff x="0" y="0"/>
          <a:chExt cx="0" cy="0"/>
        </a:xfrm>
      </p:grpSpPr>
      <p:grpSp>
        <p:nvGrpSpPr>
          <p:cNvPr id="7" name="Group 6"/>
          <p:cNvGrpSpPr/>
          <p:nvPr userDrawn="1"/>
        </p:nvGrpSpPr>
        <p:grpSpPr>
          <a:xfrm>
            <a:off x="-6797" y="5107771"/>
            <a:ext cx="9151374" cy="0"/>
            <a:chOff x="-6797" y="5107771"/>
            <a:chExt cx="9151374" cy="0"/>
          </a:xfrm>
        </p:grpSpPr>
        <p:cxnSp>
          <p:nvCxnSpPr>
            <p:cNvPr id="8" name="Straight Connector 7"/>
            <p:cNvCxnSpPr/>
            <p:nvPr/>
          </p:nvCxnSpPr>
          <p:spPr>
            <a:xfrm>
              <a:off x="-6797" y="5107771"/>
              <a:ext cx="5639001" cy="0"/>
            </a:xfrm>
            <a:prstGeom prst="line">
              <a:avLst/>
            </a:prstGeom>
            <a:ln w="95250">
              <a:solidFill>
                <a:srgbClr val="005DAA"/>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8440406" y="5107771"/>
              <a:ext cx="704171" cy="0"/>
            </a:xfrm>
            <a:prstGeom prst="line">
              <a:avLst/>
            </a:prstGeom>
            <a:ln w="95250">
              <a:solidFill>
                <a:srgbClr val="76AE99"/>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7035456" y="5107771"/>
              <a:ext cx="704171" cy="0"/>
            </a:xfrm>
            <a:prstGeom prst="line">
              <a:avLst/>
            </a:prstGeom>
            <a:ln w="95250">
              <a:solidFill>
                <a:srgbClr val="008265"/>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6332981" y="5107771"/>
              <a:ext cx="704171" cy="0"/>
            </a:xfrm>
            <a:prstGeom prst="line">
              <a:avLst/>
            </a:prstGeom>
            <a:ln w="95250">
              <a:solidFill>
                <a:srgbClr val="5419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7737930" y="5107771"/>
              <a:ext cx="704171" cy="0"/>
            </a:xfrm>
            <a:prstGeom prst="line">
              <a:avLst/>
            </a:prstGeom>
            <a:ln w="95250">
              <a:solidFill>
                <a:srgbClr val="B0B579"/>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5630507" y="5107771"/>
              <a:ext cx="704171" cy="0"/>
            </a:xfrm>
            <a:prstGeom prst="line">
              <a:avLst/>
            </a:prstGeom>
            <a:ln w="95250">
              <a:solidFill>
                <a:srgbClr val="EEB11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2981304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lank Slide_2">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52884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lank Slide_3">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92945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losing Slide_NCEH-ATSDR">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2" name="TextBox 1"/>
          <p:cNvSpPr txBox="1"/>
          <p:nvPr userDrawn="1"/>
        </p:nvSpPr>
        <p:spPr>
          <a:xfrm>
            <a:off x="127218" y="3387249"/>
            <a:ext cx="6639341" cy="1569660"/>
          </a:xfrm>
          <a:prstGeom prst="rect">
            <a:avLst/>
          </a:prstGeom>
          <a:noFill/>
        </p:spPr>
        <p:txBody>
          <a:bodyPr wrap="square" rtlCol="0">
            <a:spAutoFit/>
          </a:bodyPr>
          <a:lstStyle/>
          <a:p>
            <a:r>
              <a:rPr lang="en-US" sz="1200">
                <a:solidFill>
                  <a:schemeClr val="bg2"/>
                </a:solidFill>
                <a:latin typeface="Calibri" panose="020F0502020204030204" pitchFamily="34" charset="0"/>
              </a:rPr>
              <a:t>For more information, contact NCEH/ATSDR</a:t>
            </a:r>
            <a:br>
              <a:rPr lang="en-US" sz="1200">
                <a:solidFill>
                  <a:schemeClr val="bg2"/>
                </a:solidFill>
                <a:latin typeface="Calibri" panose="020F0502020204030204" pitchFamily="34" charset="0"/>
              </a:rPr>
            </a:br>
            <a:r>
              <a:rPr lang="en-US" sz="1200">
                <a:solidFill>
                  <a:schemeClr val="bg2"/>
                </a:solidFill>
                <a:latin typeface="Calibri" panose="020F0502020204030204" pitchFamily="34" charset="0"/>
              </a:rPr>
              <a:t>1-800-CDC-INFO (232-4636)</a:t>
            </a:r>
            <a:br>
              <a:rPr lang="en-US" sz="1200">
                <a:solidFill>
                  <a:schemeClr val="bg2"/>
                </a:solidFill>
                <a:latin typeface="Calibri" panose="020F0502020204030204" pitchFamily="34" charset="0"/>
              </a:rPr>
            </a:br>
            <a:r>
              <a:rPr lang="en-US" sz="1200">
                <a:solidFill>
                  <a:schemeClr val="bg2"/>
                </a:solidFill>
                <a:latin typeface="Calibri" panose="020F0502020204030204" pitchFamily="34" charset="0"/>
              </a:rPr>
              <a:t>TTY:  1-888-232-6348           www.atsdr.cdc.gov          www.cdc.gov</a:t>
            </a:r>
            <a:br>
              <a:rPr lang="en-US" sz="1200">
                <a:solidFill>
                  <a:schemeClr val="bg2"/>
                </a:solidFill>
                <a:latin typeface="Calibri" panose="020F0502020204030204" pitchFamily="34" charset="0"/>
              </a:rPr>
            </a:br>
            <a:r>
              <a:rPr lang="en-US" sz="1200">
                <a:solidFill>
                  <a:schemeClr val="bg2"/>
                </a:solidFill>
                <a:latin typeface="Calibri" panose="020F0502020204030204" pitchFamily="34" charset="0"/>
              </a:rPr>
              <a:t>Follow us on Twitter   @CDCEnvironment</a:t>
            </a:r>
            <a:br>
              <a:rPr lang="en-US" sz="1200">
                <a:solidFill>
                  <a:schemeClr val="bg2"/>
                </a:solidFill>
                <a:latin typeface="Calibri" panose="020F0502020204030204" pitchFamily="34" charset="0"/>
              </a:rPr>
            </a:br>
            <a:br>
              <a:rPr lang="en-US" sz="1200">
                <a:solidFill>
                  <a:schemeClr val="bg2"/>
                </a:solidFill>
                <a:latin typeface="Calibri" panose="020F0502020204030204" pitchFamily="34" charset="0"/>
              </a:rPr>
            </a:br>
            <a:r>
              <a:rPr lang="en-US" sz="1200">
                <a:solidFill>
                  <a:schemeClr val="bg2"/>
                </a:solidFill>
                <a:latin typeface="Calibri" panose="020F0502020204030204" pitchFamily="34" charset="0"/>
              </a:rPr>
              <a:t>The findings and conclusions in this report are those of the authors and do not necessarily represent the official position of the Centers for Disease Control and Prevention and the Agency for Toxic Substances and Disease Registry.</a:t>
            </a:r>
          </a:p>
        </p:txBody>
      </p:sp>
      <p:sp>
        <p:nvSpPr>
          <p:cNvPr id="9" name="Text Placeholder 2"/>
          <p:cNvSpPr>
            <a:spLocks noGrp="1"/>
          </p:cNvSpPr>
          <p:nvPr>
            <p:ph type="body" idx="1" hasCustomPrompt="1"/>
          </p:nvPr>
        </p:nvSpPr>
        <p:spPr>
          <a:xfrm>
            <a:off x="457201" y="210310"/>
            <a:ext cx="7772400" cy="914400"/>
          </a:xfrm>
          <a:prstGeom prst="rect">
            <a:avLst/>
          </a:prstGeom>
        </p:spPr>
        <p:txBody>
          <a:bodyPr anchor="ctr" anchorCtr="0"/>
          <a:lstStyle>
            <a:lvl1pPr marL="0" indent="0" algn="l">
              <a:lnSpc>
                <a:spcPts val="2200"/>
              </a:lnSpc>
              <a:buNone/>
              <a:defRPr sz="2800" b="1" baseline="0">
                <a:solidFill>
                  <a:srgbClr val="005DAA"/>
                </a:solidFill>
                <a:latin typeface="Calibri"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add text</a:t>
            </a:r>
          </a:p>
        </p:txBody>
      </p:sp>
    </p:spTree>
    <p:extLst>
      <p:ext uri="{BB962C8B-B14F-4D97-AF65-F5344CB8AC3E}">
        <p14:creationId xmlns:p14="http://schemas.microsoft.com/office/powerpoint/2010/main" val="143465831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losing Slide_ATSDR">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3" name="TextBox 2"/>
          <p:cNvSpPr txBox="1"/>
          <p:nvPr userDrawn="1"/>
        </p:nvSpPr>
        <p:spPr>
          <a:xfrm>
            <a:off x="125631" y="3387279"/>
            <a:ext cx="6639341" cy="1569660"/>
          </a:xfrm>
          <a:prstGeom prst="rect">
            <a:avLst/>
          </a:prstGeom>
          <a:noFill/>
        </p:spPr>
        <p:txBody>
          <a:bodyPr wrap="square" rtlCol="0">
            <a:spAutoFit/>
          </a:bodyPr>
          <a:lstStyle/>
          <a:p>
            <a:r>
              <a:rPr lang="en-US" sz="1200">
                <a:solidFill>
                  <a:schemeClr val="bg2"/>
                </a:solidFill>
                <a:latin typeface="Calibri" panose="020F0502020204030204" pitchFamily="34" charset="0"/>
              </a:rPr>
              <a:t>For more information, contact ATSDR</a:t>
            </a:r>
            <a:br>
              <a:rPr lang="en-US" sz="1200">
                <a:solidFill>
                  <a:schemeClr val="bg2"/>
                </a:solidFill>
                <a:latin typeface="Calibri" panose="020F0502020204030204" pitchFamily="34" charset="0"/>
              </a:rPr>
            </a:br>
            <a:r>
              <a:rPr lang="en-US" sz="1200">
                <a:solidFill>
                  <a:schemeClr val="bg2"/>
                </a:solidFill>
                <a:latin typeface="Calibri" panose="020F0502020204030204" pitchFamily="34" charset="0"/>
              </a:rPr>
              <a:t>1-800-CDC-INFO (232-4636)</a:t>
            </a:r>
            <a:br>
              <a:rPr lang="en-US" sz="1200">
                <a:solidFill>
                  <a:schemeClr val="bg2"/>
                </a:solidFill>
                <a:latin typeface="Calibri" panose="020F0502020204030204" pitchFamily="34" charset="0"/>
              </a:rPr>
            </a:br>
            <a:r>
              <a:rPr lang="en-US" sz="1200">
                <a:solidFill>
                  <a:schemeClr val="bg2"/>
                </a:solidFill>
                <a:latin typeface="Calibri" panose="020F0502020204030204" pitchFamily="34" charset="0"/>
              </a:rPr>
              <a:t>TTY:  1-888-232-6348           www.atsdr.cdc.gov</a:t>
            </a:r>
            <a:br>
              <a:rPr lang="en-US" sz="1200">
                <a:solidFill>
                  <a:schemeClr val="bg2"/>
                </a:solidFill>
                <a:latin typeface="Calibri" panose="020F0502020204030204" pitchFamily="34" charset="0"/>
              </a:rPr>
            </a:br>
            <a:r>
              <a:rPr lang="en-US" sz="1200">
                <a:solidFill>
                  <a:schemeClr val="bg2"/>
                </a:solidFill>
                <a:latin typeface="Calibri" panose="020F0502020204030204" pitchFamily="34" charset="0"/>
              </a:rPr>
              <a:t>Follow us on Twitter   @CDCEnvironment</a:t>
            </a:r>
            <a:br>
              <a:rPr lang="en-US" sz="1200">
                <a:solidFill>
                  <a:schemeClr val="bg2"/>
                </a:solidFill>
                <a:latin typeface="Calibri" panose="020F0502020204030204" pitchFamily="34" charset="0"/>
              </a:rPr>
            </a:br>
            <a:br>
              <a:rPr lang="en-US" sz="1200">
                <a:solidFill>
                  <a:schemeClr val="bg2"/>
                </a:solidFill>
                <a:latin typeface="Calibri" panose="020F0502020204030204" pitchFamily="34" charset="0"/>
              </a:rPr>
            </a:br>
            <a:r>
              <a:rPr lang="en-US" sz="1200">
                <a:solidFill>
                  <a:schemeClr val="bg2"/>
                </a:solidFill>
                <a:latin typeface="Calibri" panose="020F0502020204030204" pitchFamily="34" charset="0"/>
              </a:rPr>
              <a:t>The findings and conclusions in this report are those of the authors and do not necessarily represent the official position of the Centers for Disease Control and Prevention and the Agency for Toxic Substances and Disease Registry.</a:t>
            </a:r>
          </a:p>
        </p:txBody>
      </p:sp>
      <p:sp>
        <p:nvSpPr>
          <p:cNvPr id="4" name="Text Placeholder 2"/>
          <p:cNvSpPr>
            <a:spLocks noGrp="1"/>
          </p:cNvSpPr>
          <p:nvPr>
            <p:ph type="body" idx="1" hasCustomPrompt="1"/>
          </p:nvPr>
        </p:nvSpPr>
        <p:spPr>
          <a:xfrm>
            <a:off x="457201" y="210310"/>
            <a:ext cx="7772400" cy="914400"/>
          </a:xfrm>
          <a:prstGeom prst="rect">
            <a:avLst/>
          </a:prstGeom>
        </p:spPr>
        <p:txBody>
          <a:bodyPr anchor="ctr" anchorCtr="0"/>
          <a:lstStyle>
            <a:lvl1pPr marL="0" indent="0" algn="l">
              <a:lnSpc>
                <a:spcPts val="2200"/>
              </a:lnSpc>
              <a:buNone/>
              <a:defRPr sz="2800" b="1" baseline="0">
                <a:solidFill>
                  <a:srgbClr val="76AE99"/>
                </a:solidFill>
                <a:latin typeface="Calibri"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add text</a:t>
            </a:r>
          </a:p>
        </p:txBody>
      </p:sp>
    </p:spTree>
    <p:extLst>
      <p:ext uri="{BB962C8B-B14F-4D97-AF65-F5344CB8AC3E}">
        <p14:creationId xmlns:p14="http://schemas.microsoft.com/office/powerpoint/2010/main" val="117546057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losing Slide_NCEH">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3" name="TextBox 2"/>
          <p:cNvSpPr txBox="1"/>
          <p:nvPr userDrawn="1"/>
        </p:nvSpPr>
        <p:spPr>
          <a:xfrm>
            <a:off x="127218" y="3387249"/>
            <a:ext cx="6639341" cy="1384995"/>
          </a:xfrm>
          <a:prstGeom prst="rect">
            <a:avLst/>
          </a:prstGeom>
          <a:noFill/>
        </p:spPr>
        <p:txBody>
          <a:bodyPr wrap="square" rtlCol="0">
            <a:spAutoFit/>
          </a:bodyPr>
          <a:lstStyle/>
          <a:p>
            <a:r>
              <a:rPr lang="en-US" sz="1200">
                <a:solidFill>
                  <a:schemeClr val="bg2"/>
                </a:solidFill>
                <a:latin typeface="Calibri" panose="020F0502020204030204" pitchFamily="34" charset="0"/>
              </a:rPr>
              <a:t>For more information, contact NCEH</a:t>
            </a:r>
            <a:br>
              <a:rPr lang="en-US" sz="1200">
                <a:solidFill>
                  <a:schemeClr val="bg2"/>
                </a:solidFill>
                <a:latin typeface="Calibri" panose="020F0502020204030204" pitchFamily="34" charset="0"/>
              </a:rPr>
            </a:br>
            <a:r>
              <a:rPr lang="en-US" sz="1200">
                <a:solidFill>
                  <a:schemeClr val="bg2"/>
                </a:solidFill>
                <a:latin typeface="Calibri" panose="020F0502020204030204" pitchFamily="34" charset="0"/>
              </a:rPr>
              <a:t>1-800-CDC-INFO (232-4636)</a:t>
            </a:r>
            <a:br>
              <a:rPr lang="en-US" sz="1200">
                <a:solidFill>
                  <a:schemeClr val="bg2"/>
                </a:solidFill>
                <a:latin typeface="Calibri" panose="020F0502020204030204" pitchFamily="34" charset="0"/>
              </a:rPr>
            </a:br>
            <a:r>
              <a:rPr lang="en-US" sz="1200">
                <a:solidFill>
                  <a:schemeClr val="bg2"/>
                </a:solidFill>
                <a:latin typeface="Calibri" panose="020F0502020204030204" pitchFamily="34" charset="0"/>
              </a:rPr>
              <a:t>TTY:  1-888-232-6348           www.cdc.gov</a:t>
            </a:r>
            <a:br>
              <a:rPr lang="en-US" sz="1200">
                <a:solidFill>
                  <a:schemeClr val="bg2"/>
                </a:solidFill>
                <a:latin typeface="Calibri" panose="020F0502020204030204" pitchFamily="34" charset="0"/>
              </a:rPr>
            </a:br>
            <a:r>
              <a:rPr lang="en-US" sz="1200">
                <a:solidFill>
                  <a:schemeClr val="bg2"/>
                </a:solidFill>
                <a:latin typeface="Calibri" panose="020F0502020204030204" pitchFamily="34" charset="0"/>
              </a:rPr>
              <a:t>Follow us on Twitter   @CDCEnvironment</a:t>
            </a:r>
            <a:br>
              <a:rPr lang="en-US" sz="1200">
                <a:solidFill>
                  <a:schemeClr val="bg2"/>
                </a:solidFill>
                <a:latin typeface="Calibri" panose="020F0502020204030204" pitchFamily="34" charset="0"/>
              </a:rPr>
            </a:br>
            <a:br>
              <a:rPr lang="en-US" sz="1200">
                <a:solidFill>
                  <a:schemeClr val="bg2"/>
                </a:solidFill>
                <a:latin typeface="Calibri" panose="020F0502020204030204" pitchFamily="34" charset="0"/>
              </a:rPr>
            </a:br>
            <a:r>
              <a:rPr lang="en-US" sz="1200">
                <a:solidFill>
                  <a:schemeClr val="bg2"/>
                </a:solidFill>
                <a:latin typeface="Calibri" panose="020F0502020204030204" pitchFamily="34" charset="0"/>
              </a:rPr>
              <a:t>The findings and conclusions in this report are those of the authors and do not necessarily represent the official position of the Centers for Disease Control and Prevention.</a:t>
            </a:r>
          </a:p>
        </p:txBody>
      </p:sp>
      <p:sp>
        <p:nvSpPr>
          <p:cNvPr id="4" name="Text Placeholder 2"/>
          <p:cNvSpPr>
            <a:spLocks noGrp="1"/>
          </p:cNvSpPr>
          <p:nvPr>
            <p:ph type="body" idx="1" hasCustomPrompt="1"/>
          </p:nvPr>
        </p:nvSpPr>
        <p:spPr>
          <a:xfrm>
            <a:off x="457201" y="210310"/>
            <a:ext cx="7772400" cy="914400"/>
          </a:xfrm>
          <a:prstGeom prst="rect">
            <a:avLst/>
          </a:prstGeom>
        </p:spPr>
        <p:txBody>
          <a:bodyPr anchor="ctr" anchorCtr="0"/>
          <a:lstStyle>
            <a:lvl1pPr marL="0" indent="0" algn="l">
              <a:lnSpc>
                <a:spcPts val="2200"/>
              </a:lnSpc>
              <a:buNone/>
              <a:defRPr sz="2800" b="1" baseline="0">
                <a:solidFill>
                  <a:srgbClr val="008265"/>
                </a:solidFill>
                <a:latin typeface="Calibri"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add text</a:t>
            </a:r>
          </a:p>
        </p:txBody>
      </p:sp>
    </p:spTree>
    <p:extLst>
      <p:ext uri="{BB962C8B-B14F-4D97-AF65-F5344CB8AC3E}">
        <p14:creationId xmlns:p14="http://schemas.microsoft.com/office/powerpoint/2010/main" val="146084295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4C0F65A-E1B0-492B-A55C-53B6AE3876A3}" type="slidenum">
              <a:rPr lang="en-US" smtClean="0"/>
              <a:t>‹#›</a:t>
            </a:fld>
            <a:endParaRPr lang="en-US"/>
          </a:p>
        </p:txBody>
      </p:sp>
    </p:spTree>
    <p:extLst>
      <p:ext uri="{BB962C8B-B14F-4D97-AF65-F5344CB8AC3E}">
        <p14:creationId xmlns:p14="http://schemas.microsoft.com/office/powerpoint/2010/main" val="55203009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1941CA-CE82-4476-8BC3-E4750A913ABF}"/>
              </a:ext>
            </a:extLst>
          </p:cNvPr>
          <p:cNvSpPr>
            <a:spLocks noGrp="1"/>
          </p:cNvSpPr>
          <p:nvPr>
            <p:ph type="ctrTitle"/>
          </p:nvPr>
        </p:nvSpPr>
        <p:spPr>
          <a:xfrm>
            <a:off x="1143000" y="841375"/>
            <a:ext cx="6858000" cy="17907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85E07A0-79BB-45BB-8D94-8E7E13E57A7C}"/>
              </a:ext>
            </a:extLst>
          </p:cNvPr>
          <p:cNvSpPr>
            <a:spLocks noGrp="1"/>
          </p:cNvSpPr>
          <p:nvPr>
            <p:ph type="subTitle" idx="1"/>
          </p:nvPr>
        </p:nvSpPr>
        <p:spPr>
          <a:xfrm>
            <a:off x="1143000" y="2701925"/>
            <a:ext cx="6858000" cy="12414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53427647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Slide_NCEH_1">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7" name="Title 1"/>
          <p:cNvSpPr>
            <a:spLocks noGrp="1"/>
          </p:cNvSpPr>
          <p:nvPr>
            <p:ph type="title"/>
          </p:nvPr>
        </p:nvSpPr>
        <p:spPr>
          <a:xfrm>
            <a:off x="3922776" y="338328"/>
            <a:ext cx="5084064" cy="866834"/>
          </a:xfrm>
          <a:prstGeom prst="rect">
            <a:avLst/>
          </a:prstGeom>
        </p:spPr>
        <p:txBody>
          <a:bodyPr anchor="ctr" anchorCtr="0"/>
          <a:lstStyle>
            <a:lvl1pPr algn="l">
              <a:lnSpc>
                <a:spcPts val="3000"/>
              </a:lnSpc>
              <a:defRPr sz="3200" b="1" baseline="0">
                <a:solidFill>
                  <a:srgbClr val="003C9F"/>
                </a:solidFill>
                <a:effectLst/>
                <a:latin typeface="+mn-lt"/>
              </a:defRPr>
            </a:lvl1pPr>
          </a:lstStyle>
          <a:p>
            <a:endParaRPr lang="en-US"/>
          </a:p>
        </p:txBody>
      </p:sp>
      <p:sp>
        <p:nvSpPr>
          <p:cNvPr id="8" name="Subtitle 2"/>
          <p:cNvSpPr>
            <a:spLocks noGrp="1"/>
          </p:cNvSpPr>
          <p:nvPr>
            <p:ph type="subTitle" idx="1"/>
          </p:nvPr>
        </p:nvSpPr>
        <p:spPr>
          <a:xfrm>
            <a:off x="3922776" y="1463040"/>
            <a:ext cx="5084064" cy="658368"/>
          </a:xfrm>
          <a:prstGeom prst="rect">
            <a:avLst/>
          </a:prstGeom>
        </p:spPr>
        <p:txBody>
          <a:bodyPr/>
          <a:lstStyle>
            <a:lvl1pPr marL="0" indent="0" algn="l">
              <a:spcBef>
                <a:spcPts val="0"/>
              </a:spcBef>
              <a:buNone/>
              <a:defRPr sz="2400" b="1" baseline="0">
                <a:solidFill>
                  <a:srgbClr val="003C9F"/>
                </a:solidFill>
                <a:effectLst/>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endParaRPr lang="en-US"/>
          </a:p>
        </p:txBody>
      </p:sp>
      <p:sp>
        <p:nvSpPr>
          <p:cNvPr id="10" name="Text Placeholder 8"/>
          <p:cNvSpPr>
            <a:spLocks noGrp="1"/>
          </p:cNvSpPr>
          <p:nvPr>
            <p:ph type="body" sz="quarter" idx="10"/>
          </p:nvPr>
        </p:nvSpPr>
        <p:spPr>
          <a:xfrm>
            <a:off x="3922776" y="2468880"/>
            <a:ext cx="5084064" cy="971550"/>
          </a:xfrm>
          <a:prstGeom prst="rect">
            <a:avLst/>
          </a:prstGeom>
        </p:spPr>
        <p:txBody>
          <a:bodyPr/>
          <a:lstStyle>
            <a:lvl1pPr marL="0" indent="0" algn="l">
              <a:lnSpc>
                <a:spcPct val="100000"/>
              </a:lnSpc>
              <a:buNone/>
              <a:defRPr sz="2000" baseline="0">
                <a:solidFill>
                  <a:srgbClr val="003C9F"/>
                </a:solidFill>
                <a:latin typeface="+mn-lt"/>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endParaRPr lang="en-US"/>
          </a:p>
        </p:txBody>
      </p:sp>
      <p:sp>
        <p:nvSpPr>
          <p:cNvPr id="5" name="TextBox 4"/>
          <p:cNvSpPr txBox="1"/>
          <p:nvPr userDrawn="1"/>
        </p:nvSpPr>
        <p:spPr>
          <a:xfrm>
            <a:off x="210508" y="4683906"/>
            <a:ext cx="6583483" cy="307777"/>
          </a:xfrm>
          <a:prstGeom prst="rect">
            <a:avLst/>
          </a:prstGeom>
          <a:noFill/>
        </p:spPr>
        <p:txBody>
          <a:bodyPr wrap="square" rtlCol="0">
            <a:spAutoFit/>
          </a:bodyPr>
          <a:lstStyle/>
          <a:p>
            <a:r>
              <a:rPr lang="en-US" sz="1400" b="1">
                <a:solidFill>
                  <a:schemeClr val="bg2"/>
                </a:solidFill>
                <a:latin typeface="Calibri" panose="020F0502020204030204" pitchFamily="34" charset="0"/>
              </a:rPr>
              <a:t>National Center for Environmental Health</a:t>
            </a:r>
          </a:p>
        </p:txBody>
      </p:sp>
      <p:sp>
        <p:nvSpPr>
          <p:cNvPr id="6" name="Text Placeholder 6">
            <a:extLst>
              <a:ext uri="{FF2B5EF4-FFF2-40B4-BE49-F238E27FC236}">
                <a16:creationId xmlns:a16="http://schemas.microsoft.com/office/drawing/2014/main" id="{0CA6CCDA-1ACF-4D8D-9E91-9BA471EAF8C2}"/>
              </a:ext>
            </a:extLst>
          </p:cNvPr>
          <p:cNvSpPr txBox="1">
            <a:spLocks/>
          </p:cNvSpPr>
          <p:nvPr userDrawn="1"/>
        </p:nvSpPr>
        <p:spPr bwMode="auto">
          <a:xfrm>
            <a:off x="210508" y="4454797"/>
            <a:ext cx="5084064" cy="279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l" rtl="0" eaLnBrk="0" fontAlgn="base" hangingPunct="0">
              <a:lnSpc>
                <a:spcPct val="100000"/>
              </a:lnSpc>
              <a:spcBef>
                <a:spcPct val="20000"/>
              </a:spcBef>
              <a:spcAft>
                <a:spcPct val="0"/>
              </a:spcAft>
              <a:buFont typeface="Arial" panose="020B0604020202020204" pitchFamily="34" charset="0"/>
              <a:buNone/>
              <a:defRPr sz="2000" kern="1200" baseline="0">
                <a:solidFill>
                  <a:srgbClr val="005DAB"/>
                </a:solidFill>
                <a:latin typeface="Calibri" pitchFamily="34" charset="0"/>
                <a:ea typeface="+mn-ea"/>
                <a:cs typeface="+mn-cs"/>
              </a:defRPr>
            </a:lvl1pPr>
            <a:lvl2pPr marL="742950" indent="-285750" algn="ctr" rtl="0" eaLnBrk="0" fontAlgn="base" hangingPunct="0">
              <a:spcBef>
                <a:spcPct val="20000"/>
              </a:spcBef>
              <a:spcAft>
                <a:spcPct val="0"/>
              </a:spcAft>
              <a:buFont typeface="Arial" panose="020B0604020202020204" pitchFamily="34" charset="0"/>
              <a:buChar char="–"/>
              <a:defRPr sz="2800" kern="1200">
                <a:solidFill>
                  <a:schemeClr val="tx2"/>
                </a:solidFill>
                <a:latin typeface="Calibri" panose="020F0502020204030204" pitchFamily="34" charset="0"/>
                <a:ea typeface="+mn-ea"/>
                <a:cs typeface="+mn-cs"/>
              </a:defRPr>
            </a:lvl2pPr>
            <a:lvl3pPr marL="1143000" indent="-228600" algn="ctr" rtl="0" eaLnBrk="0" fontAlgn="base" hangingPunct="0">
              <a:spcBef>
                <a:spcPct val="20000"/>
              </a:spcBef>
              <a:spcAft>
                <a:spcPct val="0"/>
              </a:spcAft>
              <a:buFont typeface="Arial" panose="020B0604020202020204" pitchFamily="34" charset="0"/>
              <a:buChar char="•"/>
              <a:defRPr sz="2400" kern="1200">
                <a:solidFill>
                  <a:schemeClr val="tx2"/>
                </a:solidFill>
                <a:latin typeface="Calibri" panose="020F0502020204030204" pitchFamily="34" charset="0"/>
                <a:ea typeface="+mn-ea"/>
                <a:cs typeface="+mn-cs"/>
              </a:defRPr>
            </a:lvl3pPr>
            <a:lvl4pPr marL="1600200" indent="-228600" algn="ctr" rtl="0" eaLnBrk="0" fontAlgn="base" hangingPunct="0">
              <a:spcBef>
                <a:spcPct val="20000"/>
              </a:spcBef>
              <a:spcAft>
                <a:spcPct val="0"/>
              </a:spcAft>
              <a:buFont typeface="Arial" panose="020B0604020202020204" pitchFamily="34" charset="0"/>
              <a:buChar char="–"/>
              <a:defRPr sz="2000" kern="1200">
                <a:solidFill>
                  <a:schemeClr val="tx2"/>
                </a:solidFill>
                <a:latin typeface="Calibri" panose="020F0502020204030204" pitchFamily="34" charset="0"/>
                <a:ea typeface="+mn-ea"/>
                <a:cs typeface="+mn-cs"/>
              </a:defRPr>
            </a:lvl4pPr>
            <a:lvl5pPr marL="2057400" indent="-228600" algn="ctr" rtl="0" eaLnBrk="0" fontAlgn="base" hangingPunct="0">
              <a:spcBef>
                <a:spcPct val="20000"/>
              </a:spcBef>
              <a:spcAft>
                <a:spcPct val="0"/>
              </a:spcAft>
              <a:buFont typeface="Arial" panose="020B0604020202020204" pitchFamily="34" charset="0"/>
              <a:buChar char="»"/>
              <a:defRPr sz="2000" kern="1200">
                <a:solidFill>
                  <a:schemeClr val="tx2"/>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600" b="1">
                <a:solidFill>
                  <a:schemeClr val="bg2"/>
                </a:solidFill>
              </a:rPr>
              <a:t>Division of Environmental Health Science and Practice</a:t>
            </a:r>
          </a:p>
        </p:txBody>
      </p:sp>
    </p:spTree>
    <p:extLst>
      <p:ext uri="{BB962C8B-B14F-4D97-AF65-F5344CB8AC3E}">
        <p14:creationId xmlns:p14="http://schemas.microsoft.com/office/powerpoint/2010/main" val="4204257750"/>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_ATSDR_1">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11" name="Title 1"/>
          <p:cNvSpPr>
            <a:spLocks noGrp="1"/>
          </p:cNvSpPr>
          <p:nvPr>
            <p:ph type="title"/>
          </p:nvPr>
        </p:nvSpPr>
        <p:spPr>
          <a:xfrm>
            <a:off x="3922776" y="338328"/>
            <a:ext cx="5084064" cy="866834"/>
          </a:xfrm>
          <a:prstGeom prst="rect">
            <a:avLst/>
          </a:prstGeom>
        </p:spPr>
        <p:txBody>
          <a:bodyPr anchor="ctr" anchorCtr="0"/>
          <a:lstStyle>
            <a:lvl1pPr algn="l">
              <a:lnSpc>
                <a:spcPts val="3000"/>
              </a:lnSpc>
              <a:defRPr sz="3200" b="1" baseline="0">
                <a:solidFill>
                  <a:srgbClr val="76AE99"/>
                </a:solidFill>
                <a:effectLst/>
                <a:latin typeface="Calibri" pitchFamily="34" charset="0"/>
              </a:defRPr>
            </a:lvl1pPr>
          </a:lstStyle>
          <a:p>
            <a:endParaRPr lang="en-US"/>
          </a:p>
        </p:txBody>
      </p:sp>
      <p:sp>
        <p:nvSpPr>
          <p:cNvPr id="5" name="Subtitle 2"/>
          <p:cNvSpPr>
            <a:spLocks noGrp="1"/>
          </p:cNvSpPr>
          <p:nvPr>
            <p:ph type="subTitle" idx="1"/>
          </p:nvPr>
        </p:nvSpPr>
        <p:spPr>
          <a:xfrm>
            <a:off x="3922776" y="1463040"/>
            <a:ext cx="5084064" cy="658368"/>
          </a:xfrm>
          <a:prstGeom prst="rect">
            <a:avLst/>
          </a:prstGeom>
        </p:spPr>
        <p:txBody>
          <a:bodyPr/>
          <a:lstStyle>
            <a:lvl1pPr marL="0" indent="0" algn="l">
              <a:spcBef>
                <a:spcPts val="0"/>
              </a:spcBef>
              <a:buNone/>
              <a:defRPr sz="2400" b="1" baseline="0">
                <a:solidFill>
                  <a:srgbClr val="76AE99"/>
                </a:solidFill>
                <a:effectLst/>
                <a:latin typeface="Calibri"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endParaRPr lang="en-US"/>
          </a:p>
        </p:txBody>
      </p:sp>
      <p:sp>
        <p:nvSpPr>
          <p:cNvPr id="9" name="Text Placeholder 8"/>
          <p:cNvSpPr>
            <a:spLocks noGrp="1"/>
          </p:cNvSpPr>
          <p:nvPr>
            <p:ph type="body" sz="quarter" idx="10"/>
          </p:nvPr>
        </p:nvSpPr>
        <p:spPr>
          <a:xfrm>
            <a:off x="3922776" y="2468880"/>
            <a:ext cx="5084064" cy="969264"/>
          </a:xfrm>
          <a:prstGeom prst="rect">
            <a:avLst/>
          </a:prstGeom>
        </p:spPr>
        <p:txBody>
          <a:bodyPr/>
          <a:lstStyle>
            <a:lvl1pPr marL="0" indent="0" algn="l">
              <a:lnSpc>
                <a:spcPct val="100000"/>
              </a:lnSpc>
              <a:buNone/>
              <a:defRPr sz="2000" baseline="0">
                <a:solidFill>
                  <a:srgbClr val="76AE99"/>
                </a:solidFill>
                <a:latin typeface="Calibri" pitchFamily="34" charset="0"/>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endParaRPr lang="en-US"/>
          </a:p>
        </p:txBody>
      </p:sp>
      <p:sp>
        <p:nvSpPr>
          <p:cNvPr id="6" name="TextBox 5"/>
          <p:cNvSpPr txBox="1"/>
          <p:nvPr userDrawn="1"/>
        </p:nvSpPr>
        <p:spPr>
          <a:xfrm>
            <a:off x="164460" y="4545899"/>
            <a:ext cx="6629532" cy="338554"/>
          </a:xfrm>
          <a:prstGeom prst="rect">
            <a:avLst/>
          </a:prstGeom>
          <a:noFill/>
        </p:spPr>
        <p:txBody>
          <a:bodyPr wrap="square" rtlCol="0">
            <a:spAutoFit/>
          </a:bodyPr>
          <a:lstStyle/>
          <a:p>
            <a:r>
              <a:rPr lang="en-US" sz="1600" b="1">
                <a:solidFill>
                  <a:schemeClr val="bg2"/>
                </a:solidFill>
                <a:latin typeface="Calibri" panose="020F0502020204030204" pitchFamily="34" charset="0"/>
              </a:rPr>
              <a:t>Agency</a:t>
            </a:r>
            <a:r>
              <a:rPr lang="en-US" sz="1600" b="1" baseline="0">
                <a:solidFill>
                  <a:schemeClr val="bg2"/>
                </a:solidFill>
                <a:latin typeface="Calibri" panose="020F0502020204030204" pitchFamily="34" charset="0"/>
              </a:rPr>
              <a:t> for Toxic Substances and Disease Registry</a:t>
            </a:r>
            <a:endParaRPr lang="en-US" sz="1600" b="1">
              <a:solidFill>
                <a:schemeClr val="bg2"/>
              </a:solidFill>
              <a:latin typeface="Calibri" panose="020F0502020204030204" pitchFamily="34" charset="0"/>
            </a:endParaRPr>
          </a:p>
        </p:txBody>
      </p:sp>
      <p:pic>
        <p:nvPicPr>
          <p:cNvPr id="7" name="Picture 6"/>
          <p:cNvPicPr>
            <a:picLocks noChangeAspect="1"/>
          </p:cNvPicPr>
          <p:nvPr userDrawn="1"/>
        </p:nvPicPr>
        <p:blipFill rotWithShape="1">
          <a:blip r:embed="rId3" cstate="print">
            <a:extLst>
              <a:ext uri="{28A0092B-C50C-407E-A947-70E740481C1C}">
                <a14:useLocalDpi xmlns:a14="http://schemas.microsoft.com/office/drawing/2010/main" val="0"/>
              </a:ext>
            </a:extLst>
          </a:blip>
          <a:srcRect l="5902" t="20907" b="9401"/>
          <a:stretch/>
        </p:blipFill>
        <p:spPr>
          <a:xfrm>
            <a:off x="-1" y="187680"/>
            <a:ext cx="3712533" cy="4123944"/>
          </a:xfrm>
          <a:prstGeom prst="rect">
            <a:avLst/>
          </a:prstGeom>
        </p:spPr>
      </p:pic>
    </p:spTree>
    <p:extLst>
      <p:ext uri="{BB962C8B-B14F-4D97-AF65-F5344CB8AC3E}">
        <p14:creationId xmlns:p14="http://schemas.microsoft.com/office/powerpoint/2010/main" val="136084843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Slide_NCEH_2">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7" name="Title 1"/>
          <p:cNvSpPr>
            <a:spLocks noGrp="1"/>
          </p:cNvSpPr>
          <p:nvPr>
            <p:ph type="title"/>
          </p:nvPr>
        </p:nvSpPr>
        <p:spPr>
          <a:xfrm>
            <a:off x="457200" y="344093"/>
            <a:ext cx="8229600" cy="866834"/>
          </a:xfrm>
          <a:prstGeom prst="rect">
            <a:avLst/>
          </a:prstGeom>
        </p:spPr>
        <p:txBody>
          <a:bodyPr/>
          <a:lstStyle>
            <a:lvl1pPr algn="l">
              <a:lnSpc>
                <a:spcPts val="3000"/>
              </a:lnSpc>
              <a:defRPr sz="3200" b="1" baseline="0">
                <a:solidFill>
                  <a:srgbClr val="003C9F"/>
                </a:solidFill>
                <a:effectLst/>
                <a:latin typeface="+mn-lt"/>
              </a:defRPr>
            </a:lvl1pPr>
          </a:lstStyle>
          <a:p>
            <a:endParaRPr lang="en-US"/>
          </a:p>
        </p:txBody>
      </p:sp>
      <p:sp>
        <p:nvSpPr>
          <p:cNvPr id="8" name="Subtitle 2"/>
          <p:cNvSpPr>
            <a:spLocks noGrp="1"/>
          </p:cNvSpPr>
          <p:nvPr>
            <p:ph type="subTitle" idx="1"/>
          </p:nvPr>
        </p:nvSpPr>
        <p:spPr>
          <a:xfrm>
            <a:off x="457200" y="1449052"/>
            <a:ext cx="6400800" cy="658368"/>
          </a:xfrm>
          <a:prstGeom prst="rect">
            <a:avLst/>
          </a:prstGeom>
        </p:spPr>
        <p:txBody>
          <a:bodyPr/>
          <a:lstStyle>
            <a:lvl1pPr marL="0" indent="0" algn="l">
              <a:spcBef>
                <a:spcPts val="0"/>
              </a:spcBef>
              <a:buNone/>
              <a:defRPr sz="2400" b="1" baseline="0">
                <a:solidFill>
                  <a:srgbClr val="003C9F"/>
                </a:solidFill>
                <a:effectLst/>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endParaRPr lang="en-US"/>
          </a:p>
        </p:txBody>
      </p:sp>
      <p:sp>
        <p:nvSpPr>
          <p:cNvPr id="10" name="Text Placeholder 8"/>
          <p:cNvSpPr>
            <a:spLocks noGrp="1"/>
          </p:cNvSpPr>
          <p:nvPr>
            <p:ph type="body" sz="quarter" idx="10"/>
          </p:nvPr>
        </p:nvSpPr>
        <p:spPr>
          <a:xfrm>
            <a:off x="457200" y="2468880"/>
            <a:ext cx="6400800" cy="971550"/>
          </a:xfrm>
          <a:prstGeom prst="rect">
            <a:avLst/>
          </a:prstGeom>
        </p:spPr>
        <p:txBody>
          <a:bodyPr/>
          <a:lstStyle>
            <a:lvl1pPr marL="0" indent="0" algn="l">
              <a:lnSpc>
                <a:spcPct val="100000"/>
              </a:lnSpc>
              <a:buNone/>
              <a:defRPr sz="2000" baseline="0">
                <a:solidFill>
                  <a:srgbClr val="003C9F"/>
                </a:solidFill>
                <a:latin typeface="+mn-lt"/>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endParaRPr lang="en-US"/>
          </a:p>
        </p:txBody>
      </p:sp>
      <p:sp>
        <p:nvSpPr>
          <p:cNvPr id="6" name="TextBox 5">
            <a:extLst>
              <a:ext uri="{FF2B5EF4-FFF2-40B4-BE49-F238E27FC236}">
                <a16:creationId xmlns:a16="http://schemas.microsoft.com/office/drawing/2014/main" id="{E21EC1CA-CD55-4FDD-A074-248EBC1A5309}"/>
              </a:ext>
            </a:extLst>
          </p:cNvPr>
          <p:cNvSpPr txBox="1"/>
          <p:nvPr userDrawn="1"/>
        </p:nvSpPr>
        <p:spPr>
          <a:xfrm>
            <a:off x="210508" y="4683906"/>
            <a:ext cx="6583483" cy="307777"/>
          </a:xfrm>
          <a:prstGeom prst="rect">
            <a:avLst/>
          </a:prstGeom>
          <a:noFill/>
        </p:spPr>
        <p:txBody>
          <a:bodyPr wrap="square" rtlCol="0">
            <a:spAutoFit/>
          </a:bodyPr>
          <a:lstStyle/>
          <a:p>
            <a:r>
              <a:rPr lang="en-US" sz="1400" b="1">
                <a:solidFill>
                  <a:schemeClr val="bg2"/>
                </a:solidFill>
                <a:latin typeface="Calibri" panose="020F0502020204030204" pitchFamily="34" charset="0"/>
              </a:rPr>
              <a:t>National Center for Environmental Health</a:t>
            </a:r>
          </a:p>
        </p:txBody>
      </p:sp>
      <p:sp>
        <p:nvSpPr>
          <p:cNvPr id="9" name="Text Placeholder 6">
            <a:extLst>
              <a:ext uri="{FF2B5EF4-FFF2-40B4-BE49-F238E27FC236}">
                <a16:creationId xmlns:a16="http://schemas.microsoft.com/office/drawing/2014/main" id="{91CECB88-576E-4069-96A4-61FFA4DE2216}"/>
              </a:ext>
            </a:extLst>
          </p:cNvPr>
          <p:cNvSpPr txBox="1">
            <a:spLocks/>
          </p:cNvSpPr>
          <p:nvPr userDrawn="1"/>
        </p:nvSpPr>
        <p:spPr bwMode="auto">
          <a:xfrm>
            <a:off x="210508" y="4454797"/>
            <a:ext cx="5084064" cy="279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l" rtl="0" eaLnBrk="0" fontAlgn="base" hangingPunct="0">
              <a:lnSpc>
                <a:spcPct val="100000"/>
              </a:lnSpc>
              <a:spcBef>
                <a:spcPct val="20000"/>
              </a:spcBef>
              <a:spcAft>
                <a:spcPct val="0"/>
              </a:spcAft>
              <a:buFont typeface="Arial" panose="020B0604020202020204" pitchFamily="34" charset="0"/>
              <a:buNone/>
              <a:defRPr sz="2000" kern="1200" baseline="0">
                <a:solidFill>
                  <a:srgbClr val="005DAB"/>
                </a:solidFill>
                <a:latin typeface="Calibri" pitchFamily="34" charset="0"/>
                <a:ea typeface="+mn-ea"/>
                <a:cs typeface="+mn-cs"/>
              </a:defRPr>
            </a:lvl1pPr>
            <a:lvl2pPr marL="742950" indent="-285750" algn="ctr" rtl="0" eaLnBrk="0" fontAlgn="base" hangingPunct="0">
              <a:spcBef>
                <a:spcPct val="20000"/>
              </a:spcBef>
              <a:spcAft>
                <a:spcPct val="0"/>
              </a:spcAft>
              <a:buFont typeface="Arial" panose="020B0604020202020204" pitchFamily="34" charset="0"/>
              <a:buChar char="–"/>
              <a:defRPr sz="2800" kern="1200">
                <a:solidFill>
                  <a:schemeClr val="tx2"/>
                </a:solidFill>
                <a:latin typeface="Calibri" panose="020F0502020204030204" pitchFamily="34" charset="0"/>
                <a:ea typeface="+mn-ea"/>
                <a:cs typeface="+mn-cs"/>
              </a:defRPr>
            </a:lvl2pPr>
            <a:lvl3pPr marL="1143000" indent="-228600" algn="ctr" rtl="0" eaLnBrk="0" fontAlgn="base" hangingPunct="0">
              <a:spcBef>
                <a:spcPct val="20000"/>
              </a:spcBef>
              <a:spcAft>
                <a:spcPct val="0"/>
              </a:spcAft>
              <a:buFont typeface="Arial" panose="020B0604020202020204" pitchFamily="34" charset="0"/>
              <a:buChar char="•"/>
              <a:defRPr sz="2400" kern="1200">
                <a:solidFill>
                  <a:schemeClr val="tx2"/>
                </a:solidFill>
                <a:latin typeface="Calibri" panose="020F0502020204030204" pitchFamily="34" charset="0"/>
                <a:ea typeface="+mn-ea"/>
                <a:cs typeface="+mn-cs"/>
              </a:defRPr>
            </a:lvl3pPr>
            <a:lvl4pPr marL="1600200" indent="-228600" algn="ctr" rtl="0" eaLnBrk="0" fontAlgn="base" hangingPunct="0">
              <a:spcBef>
                <a:spcPct val="20000"/>
              </a:spcBef>
              <a:spcAft>
                <a:spcPct val="0"/>
              </a:spcAft>
              <a:buFont typeface="Arial" panose="020B0604020202020204" pitchFamily="34" charset="0"/>
              <a:buChar char="–"/>
              <a:defRPr sz="2000" kern="1200">
                <a:solidFill>
                  <a:schemeClr val="tx2"/>
                </a:solidFill>
                <a:latin typeface="Calibri" panose="020F0502020204030204" pitchFamily="34" charset="0"/>
                <a:ea typeface="+mn-ea"/>
                <a:cs typeface="+mn-cs"/>
              </a:defRPr>
            </a:lvl4pPr>
            <a:lvl5pPr marL="2057400" indent="-228600" algn="ctr" rtl="0" eaLnBrk="0" fontAlgn="base" hangingPunct="0">
              <a:spcBef>
                <a:spcPct val="20000"/>
              </a:spcBef>
              <a:spcAft>
                <a:spcPct val="0"/>
              </a:spcAft>
              <a:buFont typeface="Arial" panose="020B0604020202020204" pitchFamily="34" charset="0"/>
              <a:buChar char="»"/>
              <a:defRPr sz="2000" kern="1200">
                <a:solidFill>
                  <a:schemeClr val="tx2"/>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600" b="1">
                <a:solidFill>
                  <a:schemeClr val="bg2"/>
                </a:solidFill>
              </a:rPr>
              <a:t>Division of Environmental Health Science and Practice</a:t>
            </a:r>
          </a:p>
        </p:txBody>
      </p:sp>
    </p:spTree>
    <p:extLst>
      <p:ext uri="{BB962C8B-B14F-4D97-AF65-F5344CB8AC3E}">
        <p14:creationId xmlns:p14="http://schemas.microsoft.com/office/powerpoint/2010/main" val="2106566729"/>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ent Slide">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a:prstGeom prst="rect">
            <a:avLst/>
          </a:prstGeom>
        </p:spPr>
        <p:txBody>
          <a:bodyPr anchor="ctr" anchorCtr="0"/>
          <a:lstStyle>
            <a:lvl1pPr algn="l">
              <a:lnSpc>
                <a:spcPct val="100000"/>
              </a:lnSpc>
              <a:defRPr sz="2800" b="1" baseline="0">
                <a:solidFill>
                  <a:srgbClr val="003C9F"/>
                </a:solidFill>
                <a:effectLst/>
                <a:latin typeface="+mn-lt"/>
              </a:defRPr>
            </a:lvl1pPr>
          </a:lstStyle>
          <a:p>
            <a:endParaRPr lang="en-US"/>
          </a:p>
        </p:txBody>
      </p:sp>
      <p:sp>
        <p:nvSpPr>
          <p:cNvPr id="3" name="Content Placeholder 2"/>
          <p:cNvSpPr>
            <a:spLocks noGrp="1"/>
          </p:cNvSpPr>
          <p:nvPr>
            <p:ph idx="1"/>
          </p:nvPr>
        </p:nvSpPr>
        <p:spPr>
          <a:xfrm>
            <a:off x="457200" y="1200151"/>
            <a:ext cx="8229600" cy="3143250"/>
          </a:xfrm>
          <a:prstGeom prst="rect">
            <a:avLst/>
          </a:prstGeom>
        </p:spPr>
        <p:txBody>
          <a:bodyPr/>
          <a:lstStyle>
            <a:lvl1pPr marL="228600" indent="-228600">
              <a:buClr>
                <a:srgbClr val="FF8502"/>
              </a:buClr>
              <a:buSzPct val="75000"/>
              <a:buFont typeface="Wingdings" panose="05000000000000000000" pitchFamily="2" charset="2"/>
              <a:buChar char="§"/>
              <a:defRPr sz="2400" b="1" baseline="0">
                <a:solidFill>
                  <a:srgbClr val="000000"/>
                </a:solidFill>
                <a:latin typeface="+mn-lt"/>
              </a:defRPr>
            </a:lvl1pPr>
            <a:lvl2pPr marL="640080" indent="-228600">
              <a:buClr>
                <a:srgbClr val="FF8502"/>
              </a:buClr>
              <a:buSzPct val="75000"/>
              <a:buFont typeface="Arial" panose="020B0604020202020204" pitchFamily="34" charset="0"/>
              <a:buChar char="•"/>
              <a:defRPr sz="2000" b="1">
                <a:solidFill>
                  <a:srgbClr val="000000"/>
                </a:solidFill>
                <a:latin typeface="+mn-lt"/>
              </a:defRPr>
            </a:lvl2pPr>
            <a:lvl3pPr marL="1257300" indent="-285750">
              <a:buClr>
                <a:srgbClr val="FF8502"/>
              </a:buClr>
              <a:buSzPct val="65000"/>
              <a:buFont typeface="Courier New" panose="02070309020205020404" pitchFamily="49" charset="0"/>
              <a:buChar char="o"/>
              <a:defRPr sz="1800" b="1">
                <a:solidFill>
                  <a:srgbClr val="000000"/>
                </a:solidFill>
                <a:latin typeface="+mn-lt"/>
              </a:defRPr>
            </a:lvl3pPr>
            <a:lvl4pPr>
              <a:buClr>
                <a:schemeClr val="bg1"/>
              </a:buClr>
              <a:buSzPct val="70000"/>
              <a:buFont typeface="Courier New" pitchFamily="49" charset="0"/>
              <a:buChar char="o"/>
              <a:defRPr sz="1800" baseline="0">
                <a:solidFill>
                  <a:schemeClr val="bg2"/>
                </a:solidFill>
              </a:defRPr>
            </a:lvl4pPr>
            <a:lvl5pPr>
              <a:buClr>
                <a:schemeClr val="bg1"/>
              </a:buClr>
              <a:buSzPct val="70000"/>
              <a:buFont typeface="Arial" pitchFamily="34" charset="0"/>
              <a:buChar char="•"/>
              <a:defRPr sz="1800">
                <a:solidFill>
                  <a:schemeClr val="bg2"/>
                </a:solidFill>
              </a:defRPr>
            </a:lvl5pPr>
          </a:lstStyle>
          <a:p>
            <a:pPr lvl="0"/>
            <a:endParaRPr lang="en-US"/>
          </a:p>
          <a:p>
            <a:pPr lvl="2"/>
            <a:endParaRPr lang="en-US"/>
          </a:p>
          <a:p>
            <a:pPr lvl="1"/>
            <a:endParaRPr lang="en-US"/>
          </a:p>
          <a:p>
            <a:pPr lvl="2"/>
            <a:endParaRPr lang="en-US"/>
          </a:p>
          <a:p>
            <a:pPr lvl="1"/>
            <a:endParaRPr lang="en-US"/>
          </a:p>
          <a:p>
            <a:pPr lvl="1"/>
            <a:endParaRPr lang="en-US"/>
          </a:p>
          <a:p>
            <a:pPr lvl="1"/>
            <a:endParaRPr lang="en-US"/>
          </a:p>
        </p:txBody>
      </p:sp>
      <p:grpSp>
        <p:nvGrpSpPr>
          <p:cNvPr id="11" name="Group 10">
            <a:extLst>
              <a:ext uri="{FF2B5EF4-FFF2-40B4-BE49-F238E27FC236}">
                <a16:creationId xmlns:a16="http://schemas.microsoft.com/office/drawing/2014/main" id="{72A72146-F97C-4697-8E57-0DC930A80FA9}"/>
              </a:ext>
            </a:extLst>
          </p:cNvPr>
          <p:cNvGrpSpPr/>
          <p:nvPr userDrawn="1"/>
        </p:nvGrpSpPr>
        <p:grpSpPr>
          <a:xfrm>
            <a:off x="0" y="5094225"/>
            <a:ext cx="9144000" cy="0"/>
            <a:chOff x="-6797" y="5107771"/>
            <a:chExt cx="9144000" cy="0"/>
          </a:xfrm>
        </p:grpSpPr>
        <p:cxnSp>
          <p:nvCxnSpPr>
            <p:cNvPr id="12" name="Straight Connector 11">
              <a:extLst>
                <a:ext uri="{FF2B5EF4-FFF2-40B4-BE49-F238E27FC236}">
                  <a16:creationId xmlns:a16="http://schemas.microsoft.com/office/drawing/2014/main" id="{7A1A9EA8-3416-431D-B48C-608EFA0951F0}"/>
                </a:ext>
              </a:extLst>
            </p:cNvPr>
            <p:cNvCxnSpPr/>
            <p:nvPr/>
          </p:nvCxnSpPr>
          <p:spPr>
            <a:xfrm>
              <a:off x="-6797" y="5107771"/>
              <a:ext cx="5639001" cy="0"/>
            </a:xfrm>
            <a:prstGeom prst="line">
              <a:avLst/>
            </a:prstGeom>
            <a:ln w="95250">
              <a:solidFill>
                <a:srgbClr val="005DAA"/>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ADE37921-FA60-4AB8-8485-4C0BA4FCA053}"/>
                </a:ext>
              </a:extLst>
            </p:cNvPr>
            <p:cNvCxnSpPr/>
            <p:nvPr/>
          </p:nvCxnSpPr>
          <p:spPr>
            <a:xfrm>
              <a:off x="8433032" y="5107771"/>
              <a:ext cx="704171" cy="0"/>
            </a:xfrm>
            <a:prstGeom prst="line">
              <a:avLst/>
            </a:prstGeom>
            <a:ln w="95250">
              <a:solidFill>
                <a:srgbClr val="73A8C2"/>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F63FB1DB-FBFD-4479-93DC-DB8A002FDE5A}"/>
                </a:ext>
              </a:extLst>
            </p:cNvPr>
            <p:cNvCxnSpPr/>
            <p:nvPr/>
          </p:nvCxnSpPr>
          <p:spPr>
            <a:xfrm>
              <a:off x="7035456" y="5107771"/>
              <a:ext cx="704171" cy="0"/>
            </a:xfrm>
            <a:prstGeom prst="line">
              <a:avLst/>
            </a:prstGeom>
            <a:ln w="95250">
              <a:solidFill>
                <a:srgbClr val="5AB13C"/>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9CE46CC8-2254-4523-91BE-783E9BF73DEB}"/>
                </a:ext>
              </a:extLst>
            </p:cNvPr>
            <p:cNvCxnSpPr/>
            <p:nvPr/>
          </p:nvCxnSpPr>
          <p:spPr>
            <a:xfrm>
              <a:off x="6332981" y="5107771"/>
              <a:ext cx="704171" cy="0"/>
            </a:xfrm>
            <a:prstGeom prst="line">
              <a:avLst/>
            </a:prstGeom>
            <a:ln w="95250">
              <a:solidFill>
                <a:srgbClr val="000E63"/>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6AEC55D4-6709-4CE2-8087-F45233D3B9E8}"/>
                </a:ext>
              </a:extLst>
            </p:cNvPr>
            <p:cNvCxnSpPr/>
            <p:nvPr/>
          </p:nvCxnSpPr>
          <p:spPr>
            <a:xfrm>
              <a:off x="7737930" y="5107771"/>
              <a:ext cx="704171" cy="0"/>
            </a:xfrm>
            <a:prstGeom prst="line">
              <a:avLst/>
            </a:prstGeom>
            <a:ln w="95250">
              <a:solidFill>
                <a:srgbClr val="FF8502"/>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2AAC6E28-6051-40B7-8AEF-741BE201FE14}"/>
                </a:ext>
              </a:extLst>
            </p:cNvPr>
            <p:cNvCxnSpPr/>
            <p:nvPr/>
          </p:nvCxnSpPr>
          <p:spPr>
            <a:xfrm>
              <a:off x="5630507" y="5107771"/>
              <a:ext cx="704171" cy="0"/>
            </a:xfrm>
            <a:prstGeom prst="line">
              <a:avLst/>
            </a:prstGeom>
            <a:ln w="95250">
              <a:solidFill>
                <a:srgbClr val="FFCD35"/>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544557985"/>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ide-by-Side Content Slide">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a:prstGeom prst="rect">
            <a:avLst/>
          </a:prstGeom>
        </p:spPr>
        <p:txBody>
          <a:bodyPr anchor="ctr" anchorCtr="0"/>
          <a:lstStyle>
            <a:lvl1pPr algn="l">
              <a:lnSpc>
                <a:spcPct val="100000"/>
              </a:lnSpc>
              <a:defRPr sz="2800" b="1" baseline="0">
                <a:solidFill>
                  <a:srgbClr val="003C9F"/>
                </a:solidFill>
                <a:effectLst/>
                <a:latin typeface="+mn-lt"/>
              </a:defRPr>
            </a:lvl1pPr>
          </a:lstStyle>
          <a:p>
            <a:endParaRPr lang="en-US"/>
          </a:p>
        </p:txBody>
      </p:sp>
      <p:sp>
        <p:nvSpPr>
          <p:cNvPr id="3" name="Content Placeholder 2"/>
          <p:cNvSpPr>
            <a:spLocks noGrp="1"/>
          </p:cNvSpPr>
          <p:nvPr>
            <p:ph idx="1"/>
          </p:nvPr>
        </p:nvSpPr>
        <p:spPr>
          <a:xfrm>
            <a:off x="457200" y="1200151"/>
            <a:ext cx="3879669" cy="3143250"/>
          </a:xfrm>
          <a:prstGeom prst="rect">
            <a:avLst/>
          </a:prstGeom>
        </p:spPr>
        <p:txBody>
          <a:bodyPr/>
          <a:lstStyle>
            <a:lvl1pPr marL="228600" indent="-228600">
              <a:buClr>
                <a:srgbClr val="FF8502"/>
              </a:buClr>
              <a:buSzPct val="75000"/>
              <a:buFont typeface="Wingdings" panose="05000000000000000000" pitchFamily="2" charset="2"/>
              <a:buChar char="§"/>
              <a:defRPr sz="2400" b="1" baseline="0">
                <a:solidFill>
                  <a:srgbClr val="003C9F"/>
                </a:solidFill>
                <a:latin typeface="+mn-lt"/>
              </a:defRPr>
            </a:lvl1pPr>
            <a:lvl2pPr marL="640080" indent="-228600">
              <a:buClr>
                <a:srgbClr val="FF8502"/>
              </a:buClr>
              <a:buSzPct val="75000"/>
              <a:buFont typeface="Arial" panose="020B0604020202020204" pitchFamily="34" charset="0"/>
              <a:buChar char="•"/>
              <a:defRPr sz="2000">
                <a:solidFill>
                  <a:srgbClr val="000000"/>
                </a:solidFill>
                <a:latin typeface="+mn-lt"/>
              </a:defRPr>
            </a:lvl2pPr>
            <a:lvl3pPr marL="914400" indent="0">
              <a:buClr>
                <a:srgbClr val="008265"/>
              </a:buClr>
              <a:buSzPct val="75000"/>
              <a:buFont typeface="Arial" pitchFamily="34" charset="0"/>
              <a:buNone/>
              <a:defRPr sz="1800">
                <a:solidFill>
                  <a:srgbClr val="000000"/>
                </a:solidFill>
                <a:latin typeface="+mn-lt"/>
              </a:defRPr>
            </a:lvl3pPr>
            <a:lvl4pPr>
              <a:buClr>
                <a:schemeClr val="bg1"/>
              </a:buClr>
              <a:buSzPct val="70000"/>
              <a:buFont typeface="Courier New" pitchFamily="49" charset="0"/>
              <a:buChar char="o"/>
              <a:defRPr sz="1800" baseline="0">
                <a:solidFill>
                  <a:schemeClr val="bg2"/>
                </a:solidFill>
              </a:defRPr>
            </a:lvl4pPr>
            <a:lvl5pPr>
              <a:buClr>
                <a:schemeClr val="bg1"/>
              </a:buClr>
              <a:buSzPct val="70000"/>
              <a:buFont typeface="Arial" pitchFamily="34" charset="0"/>
              <a:buChar char="•"/>
              <a:defRPr sz="1800">
                <a:solidFill>
                  <a:schemeClr val="bg2"/>
                </a:solidFill>
              </a:defRPr>
            </a:lvl5pPr>
          </a:lstStyle>
          <a:p>
            <a:pPr lvl="1"/>
            <a:endParaRPr lang="en-US"/>
          </a:p>
          <a:p>
            <a:pPr lvl="1"/>
            <a:endParaRPr lang="en-US"/>
          </a:p>
          <a:p>
            <a:pPr lvl="2"/>
            <a:endParaRPr lang="en-US"/>
          </a:p>
          <a:p>
            <a:pPr lvl="1"/>
            <a:endParaRPr lang="en-US"/>
          </a:p>
          <a:p>
            <a:pPr lvl="1"/>
            <a:endParaRPr lang="en-US"/>
          </a:p>
          <a:p>
            <a:pPr lvl="1"/>
            <a:endParaRPr lang="en-US"/>
          </a:p>
        </p:txBody>
      </p:sp>
      <p:sp>
        <p:nvSpPr>
          <p:cNvPr id="13" name="Content Placeholder 2"/>
          <p:cNvSpPr>
            <a:spLocks noGrp="1"/>
          </p:cNvSpPr>
          <p:nvPr userDrawn="1">
            <p:ph idx="10"/>
          </p:nvPr>
        </p:nvSpPr>
        <p:spPr>
          <a:xfrm>
            <a:off x="4807131" y="1200151"/>
            <a:ext cx="3879669" cy="3143250"/>
          </a:xfrm>
          <a:prstGeom prst="rect">
            <a:avLst/>
          </a:prstGeom>
        </p:spPr>
        <p:txBody>
          <a:bodyPr/>
          <a:lstStyle>
            <a:lvl1pPr marL="228600" indent="-228600">
              <a:buClr>
                <a:srgbClr val="FF8502"/>
              </a:buClr>
              <a:buSzPct val="75000"/>
              <a:buFont typeface="Wingdings" panose="05000000000000000000" pitchFamily="2" charset="2"/>
              <a:buChar char="§"/>
              <a:defRPr sz="2400" b="1" baseline="0">
                <a:solidFill>
                  <a:srgbClr val="003C9F"/>
                </a:solidFill>
                <a:latin typeface="+mn-lt"/>
              </a:defRPr>
            </a:lvl1pPr>
            <a:lvl2pPr marL="640080" indent="-228600">
              <a:buClr>
                <a:srgbClr val="FF8502"/>
              </a:buClr>
              <a:buSzPct val="75000"/>
              <a:buFont typeface="Arial" panose="020B0604020202020204" pitchFamily="34" charset="0"/>
              <a:buChar char="•"/>
              <a:defRPr sz="2000">
                <a:solidFill>
                  <a:srgbClr val="000000"/>
                </a:solidFill>
                <a:latin typeface="+mn-lt"/>
              </a:defRPr>
            </a:lvl2pPr>
            <a:lvl3pPr>
              <a:buClr>
                <a:srgbClr val="008265"/>
              </a:buClr>
              <a:buSzPct val="75000"/>
              <a:buFont typeface="Arial" pitchFamily="34" charset="0"/>
              <a:buChar char="•"/>
              <a:defRPr sz="1800">
                <a:solidFill>
                  <a:srgbClr val="000000"/>
                </a:solidFill>
                <a:latin typeface="+mn-lt"/>
              </a:defRPr>
            </a:lvl3pPr>
            <a:lvl4pPr>
              <a:buClr>
                <a:schemeClr val="bg1"/>
              </a:buClr>
              <a:buSzPct val="70000"/>
              <a:buFont typeface="Courier New" pitchFamily="49" charset="0"/>
              <a:buChar char="o"/>
              <a:defRPr sz="1800" baseline="0">
                <a:solidFill>
                  <a:schemeClr val="bg2"/>
                </a:solidFill>
              </a:defRPr>
            </a:lvl4pPr>
            <a:lvl5pPr>
              <a:buClr>
                <a:schemeClr val="bg1"/>
              </a:buClr>
              <a:buSzPct val="70000"/>
              <a:buFont typeface="Arial" pitchFamily="34" charset="0"/>
              <a:buChar char="•"/>
              <a:defRPr sz="1800">
                <a:solidFill>
                  <a:schemeClr val="bg2"/>
                </a:solidFill>
              </a:defRPr>
            </a:lvl5pPr>
          </a:lstStyle>
          <a:p>
            <a:pPr lvl="1"/>
            <a:endParaRPr lang="en-US"/>
          </a:p>
          <a:p>
            <a:pPr lvl="1"/>
            <a:endParaRPr lang="en-US"/>
          </a:p>
          <a:p>
            <a:pPr lvl="2"/>
            <a:endParaRPr lang="en-US"/>
          </a:p>
          <a:p>
            <a:pPr lvl="1"/>
            <a:endParaRPr lang="en-US"/>
          </a:p>
          <a:p>
            <a:pPr lvl="1"/>
            <a:endParaRPr lang="en-US"/>
          </a:p>
          <a:p>
            <a:pPr lvl="1"/>
            <a:endParaRPr lang="en-US"/>
          </a:p>
        </p:txBody>
      </p:sp>
      <p:grpSp>
        <p:nvGrpSpPr>
          <p:cNvPr id="12" name="Group 11">
            <a:extLst>
              <a:ext uri="{FF2B5EF4-FFF2-40B4-BE49-F238E27FC236}">
                <a16:creationId xmlns:a16="http://schemas.microsoft.com/office/drawing/2014/main" id="{BD041F10-E192-483B-B0F8-F1F2DE10DE73}"/>
              </a:ext>
            </a:extLst>
          </p:cNvPr>
          <p:cNvGrpSpPr/>
          <p:nvPr userDrawn="1"/>
        </p:nvGrpSpPr>
        <p:grpSpPr>
          <a:xfrm>
            <a:off x="0" y="5094225"/>
            <a:ext cx="9144000" cy="0"/>
            <a:chOff x="-6797" y="5107771"/>
            <a:chExt cx="9144000" cy="0"/>
          </a:xfrm>
        </p:grpSpPr>
        <p:cxnSp>
          <p:nvCxnSpPr>
            <p:cNvPr id="14" name="Straight Connector 13">
              <a:extLst>
                <a:ext uri="{FF2B5EF4-FFF2-40B4-BE49-F238E27FC236}">
                  <a16:creationId xmlns:a16="http://schemas.microsoft.com/office/drawing/2014/main" id="{840871CA-CCB2-4539-85B9-EECA4C7B3BB1}"/>
                </a:ext>
              </a:extLst>
            </p:cNvPr>
            <p:cNvCxnSpPr/>
            <p:nvPr/>
          </p:nvCxnSpPr>
          <p:spPr>
            <a:xfrm>
              <a:off x="-6797" y="5107771"/>
              <a:ext cx="5639001" cy="0"/>
            </a:xfrm>
            <a:prstGeom prst="line">
              <a:avLst/>
            </a:prstGeom>
            <a:ln w="95250">
              <a:solidFill>
                <a:srgbClr val="005DAA"/>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A0763734-2A66-4663-A6C3-F46445171B31}"/>
                </a:ext>
              </a:extLst>
            </p:cNvPr>
            <p:cNvCxnSpPr/>
            <p:nvPr/>
          </p:nvCxnSpPr>
          <p:spPr>
            <a:xfrm>
              <a:off x="8433032" y="5107771"/>
              <a:ext cx="704171" cy="0"/>
            </a:xfrm>
            <a:prstGeom prst="line">
              <a:avLst/>
            </a:prstGeom>
            <a:ln w="95250">
              <a:solidFill>
                <a:srgbClr val="73A8C2"/>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63400B17-167A-40AC-998C-AC17864DD440}"/>
                </a:ext>
              </a:extLst>
            </p:cNvPr>
            <p:cNvCxnSpPr/>
            <p:nvPr/>
          </p:nvCxnSpPr>
          <p:spPr>
            <a:xfrm>
              <a:off x="7035456" y="5107771"/>
              <a:ext cx="704171" cy="0"/>
            </a:xfrm>
            <a:prstGeom prst="line">
              <a:avLst/>
            </a:prstGeom>
            <a:ln w="95250">
              <a:solidFill>
                <a:srgbClr val="5AB13C"/>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0CAD3513-D8C8-4C83-A1BA-D20B254BC543}"/>
                </a:ext>
              </a:extLst>
            </p:cNvPr>
            <p:cNvCxnSpPr/>
            <p:nvPr/>
          </p:nvCxnSpPr>
          <p:spPr>
            <a:xfrm>
              <a:off x="6332981" y="5107771"/>
              <a:ext cx="704171" cy="0"/>
            </a:xfrm>
            <a:prstGeom prst="line">
              <a:avLst/>
            </a:prstGeom>
            <a:ln w="95250">
              <a:solidFill>
                <a:srgbClr val="000E63"/>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395D756E-5075-42F4-A54F-704C0340A898}"/>
                </a:ext>
              </a:extLst>
            </p:cNvPr>
            <p:cNvCxnSpPr/>
            <p:nvPr/>
          </p:nvCxnSpPr>
          <p:spPr>
            <a:xfrm>
              <a:off x="7737930" y="5107771"/>
              <a:ext cx="704171" cy="0"/>
            </a:xfrm>
            <a:prstGeom prst="line">
              <a:avLst/>
            </a:prstGeom>
            <a:ln w="95250">
              <a:solidFill>
                <a:srgbClr val="FF8502"/>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3E462439-51DB-48ED-A9BE-5B833222B2A4}"/>
                </a:ext>
              </a:extLst>
            </p:cNvPr>
            <p:cNvCxnSpPr/>
            <p:nvPr/>
          </p:nvCxnSpPr>
          <p:spPr>
            <a:xfrm>
              <a:off x="5630507" y="5107771"/>
              <a:ext cx="704171" cy="0"/>
            </a:xfrm>
            <a:prstGeom prst="line">
              <a:avLst/>
            </a:prstGeom>
            <a:ln w="95250">
              <a:solidFill>
                <a:srgbClr val="FFCD35"/>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494685244"/>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ection Header_1">
    <p:bg>
      <p:bgPr>
        <a:solidFill>
          <a:schemeClr val="bg2">
            <a:alpha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1" y="3350323"/>
            <a:ext cx="8294913" cy="871538"/>
          </a:xfrm>
          <a:prstGeom prst="rect">
            <a:avLst/>
          </a:prstGeom>
        </p:spPr>
        <p:txBody>
          <a:bodyPr anchor="b"/>
          <a:lstStyle>
            <a:lvl1pPr algn="l">
              <a:defRPr sz="3200" b="1" cap="all" baseline="0">
                <a:solidFill>
                  <a:srgbClr val="003C9F"/>
                </a:solidFill>
                <a:effectLst/>
                <a:latin typeface="+mn-lt"/>
              </a:defRPr>
            </a:lvl1pPr>
          </a:lstStyle>
          <a:p>
            <a:r>
              <a:rPr lang="en-US"/>
              <a:t>Click to add title</a:t>
            </a:r>
          </a:p>
        </p:txBody>
      </p:sp>
      <p:sp>
        <p:nvSpPr>
          <p:cNvPr id="5" name="Text Placeholder 2"/>
          <p:cNvSpPr>
            <a:spLocks noGrp="1"/>
          </p:cNvSpPr>
          <p:nvPr>
            <p:ph type="body" idx="1" hasCustomPrompt="1"/>
          </p:nvPr>
        </p:nvSpPr>
        <p:spPr>
          <a:xfrm>
            <a:off x="457201" y="4425696"/>
            <a:ext cx="7772400" cy="426244"/>
          </a:xfrm>
          <a:prstGeom prst="rect">
            <a:avLst/>
          </a:prstGeom>
        </p:spPr>
        <p:txBody>
          <a:bodyPr anchor="b"/>
          <a:lstStyle>
            <a:lvl1pPr marL="0" indent="0" algn="l">
              <a:lnSpc>
                <a:spcPts val="2200"/>
              </a:lnSpc>
              <a:buNone/>
              <a:defRPr sz="2400" baseline="0">
                <a:solidFill>
                  <a:srgbClr val="003C9F"/>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add sub-title</a:t>
            </a:r>
          </a:p>
        </p:txBody>
      </p:sp>
      <p:grpSp>
        <p:nvGrpSpPr>
          <p:cNvPr id="11" name="Group 10">
            <a:extLst>
              <a:ext uri="{FF2B5EF4-FFF2-40B4-BE49-F238E27FC236}">
                <a16:creationId xmlns:a16="http://schemas.microsoft.com/office/drawing/2014/main" id="{B2E9004B-AEED-468E-B7BA-439574C3D02C}"/>
              </a:ext>
            </a:extLst>
          </p:cNvPr>
          <p:cNvGrpSpPr/>
          <p:nvPr userDrawn="1"/>
        </p:nvGrpSpPr>
        <p:grpSpPr>
          <a:xfrm>
            <a:off x="0" y="5094225"/>
            <a:ext cx="9144000" cy="0"/>
            <a:chOff x="-6797" y="5107771"/>
            <a:chExt cx="9144000" cy="0"/>
          </a:xfrm>
        </p:grpSpPr>
        <p:cxnSp>
          <p:nvCxnSpPr>
            <p:cNvPr id="19" name="Straight Connector 18">
              <a:extLst>
                <a:ext uri="{FF2B5EF4-FFF2-40B4-BE49-F238E27FC236}">
                  <a16:creationId xmlns:a16="http://schemas.microsoft.com/office/drawing/2014/main" id="{2439B05F-2BC3-40CA-9150-1BDB9B2FA84E}"/>
                </a:ext>
              </a:extLst>
            </p:cNvPr>
            <p:cNvCxnSpPr/>
            <p:nvPr/>
          </p:nvCxnSpPr>
          <p:spPr>
            <a:xfrm>
              <a:off x="-6797" y="5107771"/>
              <a:ext cx="5639001" cy="0"/>
            </a:xfrm>
            <a:prstGeom prst="line">
              <a:avLst/>
            </a:prstGeom>
            <a:ln w="95250">
              <a:solidFill>
                <a:srgbClr val="005DAA"/>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64044FAB-195A-4BB9-A21B-B76B3706CB57}"/>
                </a:ext>
              </a:extLst>
            </p:cNvPr>
            <p:cNvCxnSpPr/>
            <p:nvPr/>
          </p:nvCxnSpPr>
          <p:spPr>
            <a:xfrm>
              <a:off x="8433032" y="5107771"/>
              <a:ext cx="704171" cy="0"/>
            </a:xfrm>
            <a:prstGeom prst="line">
              <a:avLst/>
            </a:prstGeom>
            <a:ln w="95250">
              <a:solidFill>
                <a:srgbClr val="73A8C2"/>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A056E37D-42B7-4CFB-9408-84520FD125AF}"/>
                </a:ext>
              </a:extLst>
            </p:cNvPr>
            <p:cNvCxnSpPr/>
            <p:nvPr/>
          </p:nvCxnSpPr>
          <p:spPr>
            <a:xfrm>
              <a:off x="7035456" y="5107771"/>
              <a:ext cx="704171" cy="0"/>
            </a:xfrm>
            <a:prstGeom prst="line">
              <a:avLst/>
            </a:prstGeom>
            <a:ln w="95250">
              <a:solidFill>
                <a:srgbClr val="5AB13C"/>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3E699467-D480-4CA6-BD40-441455802B6C}"/>
                </a:ext>
              </a:extLst>
            </p:cNvPr>
            <p:cNvCxnSpPr/>
            <p:nvPr/>
          </p:nvCxnSpPr>
          <p:spPr>
            <a:xfrm>
              <a:off x="6332981" y="5107771"/>
              <a:ext cx="704171" cy="0"/>
            </a:xfrm>
            <a:prstGeom prst="line">
              <a:avLst/>
            </a:prstGeom>
            <a:ln w="95250">
              <a:solidFill>
                <a:srgbClr val="000E63"/>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0ACA44B2-6D3F-4497-AD05-F4DBCD59EB9B}"/>
                </a:ext>
              </a:extLst>
            </p:cNvPr>
            <p:cNvCxnSpPr/>
            <p:nvPr/>
          </p:nvCxnSpPr>
          <p:spPr>
            <a:xfrm>
              <a:off x="7737930" y="5107771"/>
              <a:ext cx="704171" cy="0"/>
            </a:xfrm>
            <a:prstGeom prst="line">
              <a:avLst/>
            </a:prstGeom>
            <a:ln w="95250">
              <a:solidFill>
                <a:srgbClr val="FF8502"/>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4D9EA878-9202-497E-902D-DCF468F962DA}"/>
                </a:ext>
              </a:extLst>
            </p:cNvPr>
            <p:cNvCxnSpPr/>
            <p:nvPr/>
          </p:nvCxnSpPr>
          <p:spPr>
            <a:xfrm>
              <a:off x="5630507" y="5107771"/>
              <a:ext cx="704171" cy="0"/>
            </a:xfrm>
            <a:prstGeom prst="line">
              <a:avLst/>
            </a:prstGeom>
            <a:ln w="95250">
              <a:solidFill>
                <a:srgbClr val="FFCD35"/>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770995012"/>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ection Header_2">
    <p:bg>
      <p:bgPr>
        <a:solidFill>
          <a:srgbClr val="005DAA">
            <a:alpha val="75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1" y="3350323"/>
            <a:ext cx="8294913" cy="871538"/>
          </a:xfrm>
          <a:prstGeom prst="rect">
            <a:avLst/>
          </a:prstGeom>
        </p:spPr>
        <p:txBody>
          <a:bodyPr anchor="b"/>
          <a:lstStyle>
            <a:lvl1pPr algn="l">
              <a:defRPr sz="3200" b="1" cap="all" baseline="0">
                <a:solidFill>
                  <a:schemeClr val="bg2"/>
                </a:solidFill>
                <a:effectLst/>
                <a:latin typeface="+mn-lt"/>
              </a:defRPr>
            </a:lvl1pPr>
          </a:lstStyle>
          <a:p>
            <a:r>
              <a:rPr lang="en-US"/>
              <a:t>Click to add title</a:t>
            </a:r>
          </a:p>
        </p:txBody>
      </p:sp>
      <p:sp>
        <p:nvSpPr>
          <p:cNvPr id="5" name="Text Placeholder 2"/>
          <p:cNvSpPr>
            <a:spLocks noGrp="1"/>
          </p:cNvSpPr>
          <p:nvPr>
            <p:ph type="body" idx="1" hasCustomPrompt="1"/>
          </p:nvPr>
        </p:nvSpPr>
        <p:spPr>
          <a:xfrm>
            <a:off x="457201" y="4425696"/>
            <a:ext cx="7772400" cy="426244"/>
          </a:xfrm>
          <a:prstGeom prst="rect">
            <a:avLst/>
          </a:prstGeom>
        </p:spPr>
        <p:txBody>
          <a:bodyPr anchor="b"/>
          <a:lstStyle>
            <a:lvl1pPr marL="0" indent="0" algn="l">
              <a:lnSpc>
                <a:spcPts val="2200"/>
              </a:lnSpc>
              <a:buNone/>
              <a:defRPr sz="2400" baseline="0">
                <a:solidFill>
                  <a:schemeClr val="bg2"/>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add sub-title</a:t>
            </a:r>
          </a:p>
        </p:txBody>
      </p:sp>
    </p:spTree>
    <p:extLst>
      <p:ext uri="{BB962C8B-B14F-4D97-AF65-F5344CB8AC3E}">
        <p14:creationId xmlns:p14="http://schemas.microsoft.com/office/powerpoint/2010/main" val="62149891"/>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_Only">
    <p:spTree>
      <p:nvGrpSpPr>
        <p:cNvPr id="1" name=""/>
        <p:cNvGrpSpPr/>
        <p:nvPr/>
      </p:nvGrpSpPr>
      <p:grpSpPr>
        <a:xfrm>
          <a:off x="0" y="0"/>
          <a:ext cx="0" cy="0"/>
          <a:chOff x="0" y="0"/>
          <a:chExt cx="0" cy="0"/>
        </a:xfrm>
      </p:grpSpPr>
      <p:sp>
        <p:nvSpPr>
          <p:cNvPr id="2" name="Text Placeholder 2">
            <a:extLst>
              <a:ext uri="{FF2B5EF4-FFF2-40B4-BE49-F238E27FC236}">
                <a16:creationId xmlns:a16="http://schemas.microsoft.com/office/drawing/2014/main" id="{4D9CEFE4-52FD-4A2B-B102-8FD17CFA4303}"/>
              </a:ext>
            </a:extLst>
          </p:cNvPr>
          <p:cNvSpPr>
            <a:spLocks noGrp="1"/>
          </p:cNvSpPr>
          <p:nvPr>
            <p:ph type="body" idx="1" hasCustomPrompt="1"/>
          </p:nvPr>
        </p:nvSpPr>
        <p:spPr>
          <a:xfrm>
            <a:off x="457201" y="210310"/>
            <a:ext cx="7772400" cy="914400"/>
          </a:xfrm>
          <a:prstGeom prst="rect">
            <a:avLst/>
          </a:prstGeom>
        </p:spPr>
        <p:txBody>
          <a:bodyPr anchor="ctr" anchorCtr="0"/>
          <a:lstStyle>
            <a:lvl1pPr marL="0" indent="0" algn="l">
              <a:lnSpc>
                <a:spcPts val="2200"/>
              </a:lnSpc>
              <a:buNone/>
              <a:defRPr sz="2800" b="1" baseline="0">
                <a:solidFill>
                  <a:srgbClr val="003C9F"/>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add text</a:t>
            </a:r>
          </a:p>
        </p:txBody>
      </p:sp>
      <p:grpSp>
        <p:nvGrpSpPr>
          <p:cNvPr id="10" name="Group 9">
            <a:extLst>
              <a:ext uri="{FF2B5EF4-FFF2-40B4-BE49-F238E27FC236}">
                <a16:creationId xmlns:a16="http://schemas.microsoft.com/office/drawing/2014/main" id="{CBE25381-9592-40BC-A475-798941E36CA4}"/>
              </a:ext>
            </a:extLst>
          </p:cNvPr>
          <p:cNvGrpSpPr/>
          <p:nvPr userDrawn="1"/>
        </p:nvGrpSpPr>
        <p:grpSpPr>
          <a:xfrm>
            <a:off x="0" y="5094225"/>
            <a:ext cx="9144000" cy="0"/>
            <a:chOff x="-6797" y="5107771"/>
            <a:chExt cx="9144000" cy="0"/>
          </a:xfrm>
        </p:grpSpPr>
        <p:cxnSp>
          <p:nvCxnSpPr>
            <p:cNvPr id="11" name="Straight Connector 10">
              <a:extLst>
                <a:ext uri="{FF2B5EF4-FFF2-40B4-BE49-F238E27FC236}">
                  <a16:creationId xmlns:a16="http://schemas.microsoft.com/office/drawing/2014/main" id="{929A1AFE-BFBC-4209-987F-2B72E60CE0EC}"/>
                </a:ext>
              </a:extLst>
            </p:cNvPr>
            <p:cNvCxnSpPr/>
            <p:nvPr/>
          </p:nvCxnSpPr>
          <p:spPr>
            <a:xfrm>
              <a:off x="-6797" y="5107771"/>
              <a:ext cx="5639001" cy="0"/>
            </a:xfrm>
            <a:prstGeom prst="line">
              <a:avLst/>
            </a:prstGeom>
            <a:ln w="95250">
              <a:solidFill>
                <a:srgbClr val="005DAA"/>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58E55E39-50B6-4985-B8D9-D9C3D072971B}"/>
                </a:ext>
              </a:extLst>
            </p:cNvPr>
            <p:cNvCxnSpPr/>
            <p:nvPr/>
          </p:nvCxnSpPr>
          <p:spPr>
            <a:xfrm>
              <a:off x="8433032" y="5107771"/>
              <a:ext cx="704171" cy="0"/>
            </a:xfrm>
            <a:prstGeom prst="line">
              <a:avLst/>
            </a:prstGeom>
            <a:ln w="95250">
              <a:solidFill>
                <a:srgbClr val="73A8C2"/>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753D2672-BACF-47F4-B01A-2B4A5AD889F5}"/>
                </a:ext>
              </a:extLst>
            </p:cNvPr>
            <p:cNvCxnSpPr/>
            <p:nvPr/>
          </p:nvCxnSpPr>
          <p:spPr>
            <a:xfrm>
              <a:off x="7035456" y="5107771"/>
              <a:ext cx="704171" cy="0"/>
            </a:xfrm>
            <a:prstGeom prst="line">
              <a:avLst/>
            </a:prstGeom>
            <a:ln w="95250">
              <a:solidFill>
                <a:srgbClr val="5AB13C"/>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3ABCB002-1E20-47BE-8A47-20EAF1DCC525}"/>
                </a:ext>
              </a:extLst>
            </p:cNvPr>
            <p:cNvCxnSpPr/>
            <p:nvPr/>
          </p:nvCxnSpPr>
          <p:spPr>
            <a:xfrm>
              <a:off x="6332981" y="5107771"/>
              <a:ext cx="704171" cy="0"/>
            </a:xfrm>
            <a:prstGeom prst="line">
              <a:avLst/>
            </a:prstGeom>
            <a:ln w="95250">
              <a:solidFill>
                <a:srgbClr val="000E63"/>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71D3708A-A91E-45FE-BBE1-41493F86E25F}"/>
                </a:ext>
              </a:extLst>
            </p:cNvPr>
            <p:cNvCxnSpPr/>
            <p:nvPr/>
          </p:nvCxnSpPr>
          <p:spPr>
            <a:xfrm>
              <a:off x="7737930" y="5107771"/>
              <a:ext cx="704171" cy="0"/>
            </a:xfrm>
            <a:prstGeom prst="line">
              <a:avLst/>
            </a:prstGeom>
            <a:ln w="95250">
              <a:solidFill>
                <a:srgbClr val="FF8502"/>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2A4A54F4-E0EA-462E-A73E-ACC33BC9A726}"/>
                </a:ext>
              </a:extLst>
            </p:cNvPr>
            <p:cNvCxnSpPr/>
            <p:nvPr/>
          </p:nvCxnSpPr>
          <p:spPr>
            <a:xfrm>
              <a:off x="5630507" y="5107771"/>
              <a:ext cx="704171" cy="0"/>
            </a:xfrm>
            <a:prstGeom prst="line">
              <a:avLst/>
            </a:prstGeom>
            <a:ln w="95250">
              <a:solidFill>
                <a:srgbClr val="FFCD35"/>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440296023"/>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Blank Slide_1">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FDC3125C-91B1-4CF7-BB99-40C43B0C9EDE}"/>
              </a:ext>
            </a:extLst>
          </p:cNvPr>
          <p:cNvGrpSpPr/>
          <p:nvPr userDrawn="1"/>
        </p:nvGrpSpPr>
        <p:grpSpPr>
          <a:xfrm>
            <a:off x="0" y="5094225"/>
            <a:ext cx="9144000" cy="0"/>
            <a:chOff x="-6797" y="5107771"/>
            <a:chExt cx="9144000" cy="0"/>
          </a:xfrm>
        </p:grpSpPr>
        <p:cxnSp>
          <p:nvCxnSpPr>
            <p:cNvPr id="11" name="Straight Connector 10">
              <a:extLst>
                <a:ext uri="{FF2B5EF4-FFF2-40B4-BE49-F238E27FC236}">
                  <a16:creationId xmlns:a16="http://schemas.microsoft.com/office/drawing/2014/main" id="{F88B1E66-8713-4CB2-8926-A75B213CC55F}"/>
                </a:ext>
              </a:extLst>
            </p:cNvPr>
            <p:cNvCxnSpPr/>
            <p:nvPr/>
          </p:nvCxnSpPr>
          <p:spPr>
            <a:xfrm>
              <a:off x="-6797" y="5107771"/>
              <a:ext cx="5639001" cy="0"/>
            </a:xfrm>
            <a:prstGeom prst="line">
              <a:avLst/>
            </a:prstGeom>
            <a:ln w="95250">
              <a:solidFill>
                <a:srgbClr val="005DAA"/>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6DE68E6-A280-4F6E-B413-645B188F1BFD}"/>
                </a:ext>
              </a:extLst>
            </p:cNvPr>
            <p:cNvCxnSpPr/>
            <p:nvPr/>
          </p:nvCxnSpPr>
          <p:spPr>
            <a:xfrm>
              <a:off x="8433032" y="5107771"/>
              <a:ext cx="704171" cy="0"/>
            </a:xfrm>
            <a:prstGeom prst="line">
              <a:avLst/>
            </a:prstGeom>
            <a:ln w="95250">
              <a:solidFill>
                <a:srgbClr val="73A8C2"/>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1E4806AD-7291-4D62-9618-96A6BF1D8A55}"/>
                </a:ext>
              </a:extLst>
            </p:cNvPr>
            <p:cNvCxnSpPr/>
            <p:nvPr/>
          </p:nvCxnSpPr>
          <p:spPr>
            <a:xfrm>
              <a:off x="7035456" y="5107771"/>
              <a:ext cx="704171" cy="0"/>
            </a:xfrm>
            <a:prstGeom prst="line">
              <a:avLst/>
            </a:prstGeom>
            <a:ln w="95250">
              <a:solidFill>
                <a:srgbClr val="5AB13C"/>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4D07180C-29BC-4C19-BA81-EFDC7593B0E1}"/>
                </a:ext>
              </a:extLst>
            </p:cNvPr>
            <p:cNvCxnSpPr/>
            <p:nvPr/>
          </p:nvCxnSpPr>
          <p:spPr>
            <a:xfrm>
              <a:off x="6332981" y="5107771"/>
              <a:ext cx="704171" cy="0"/>
            </a:xfrm>
            <a:prstGeom prst="line">
              <a:avLst/>
            </a:prstGeom>
            <a:ln w="95250">
              <a:solidFill>
                <a:srgbClr val="000E63"/>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D7015E04-5BD1-40C0-8645-CACE3C0DCC6E}"/>
                </a:ext>
              </a:extLst>
            </p:cNvPr>
            <p:cNvCxnSpPr/>
            <p:nvPr/>
          </p:nvCxnSpPr>
          <p:spPr>
            <a:xfrm>
              <a:off x="7737930" y="5107771"/>
              <a:ext cx="704171" cy="0"/>
            </a:xfrm>
            <a:prstGeom prst="line">
              <a:avLst/>
            </a:prstGeom>
            <a:ln w="95250">
              <a:solidFill>
                <a:srgbClr val="FF8502"/>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5E00AE96-ADA7-42BF-9BBB-B05494B7222E}"/>
                </a:ext>
              </a:extLst>
            </p:cNvPr>
            <p:cNvCxnSpPr/>
            <p:nvPr/>
          </p:nvCxnSpPr>
          <p:spPr>
            <a:xfrm>
              <a:off x="5630507" y="5107771"/>
              <a:ext cx="704171" cy="0"/>
            </a:xfrm>
            <a:prstGeom prst="line">
              <a:avLst/>
            </a:prstGeom>
            <a:ln w="95250">
              <a:solidFill>
                <a:srgbClr val="FFCD35"/>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617245095"/>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Blank Slide_2">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0AE1B323-E614-4B82-85BE-1069FBAAFA98}"/>
              </a:ext>
            </a:extLst>
          </p:cNvPr>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a:stretch/>
        </p:blipFill>
        <p:spPr bwMode="auto">
          <a:xfrm>
            <a:off x="85660" y="4714872"/>
            <a:ext cx="659408" cy="3583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5798622"/>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Blank Slide_3">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9471323"/>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losing Slide_NCEH">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3" name="TextBox 2"/>
          <p:cNvSpPr txBox="1"/>
          <p:nvPr userDrawn="1"/>
        </p:nvSpPr>
        <p:spPr>
          <a:xfrm>
            <a:off x="127218" y="3574062"/>
            <a:ext cx="6639341" cy="1200329"/>
          </a:xfrm>
          <a:prstGeom prst="rect">
            <a:avLst/>
          </a:prstGeom>
          <a:noFill/>
        </p:spPr>
        <p:txBody>
          <a:bodyPr wrap="square" rtlCol="0">
            <a:spAutoFit/>
          </a:bodyPr>
          <a:lstStyle/>
          <a:p>
            <a:r>
              <a:rPr lang="en-US" sz="1200">
                <a:solidFill>
                  <a:schemeClr val="bg2"/>
                </a:solidFill>
                <a:latin typeface="Calibri" panose="020F0502020204030204" pitchFamily="34" charset="0"/>
              </a:rPr>
              <a:t>For more information, contact NCEH</a:t>
            </a:r>
            <a:br>
              <a:rPr lang="en-US" sz="1200">
                <a:solidFill>
                  <a:schemeClr val="bg2"/>
                </a:solidFill>
                <a:latin typeface="Calibri" panose="020F0502020204030204" pitchFamily="34" charset="0"/>
              </a:rPr>
            </a:br>
            <a:r>
              <a:rPr lang="en-US" sz="1200">
                <a:solidFill>
                  <a:schemeClr val="bg2"/>
                </a:solidFill>
                <a:latin typeface="Calibri" panose="020F0502020204030204" pitchFamily="34" charset="0"/>
              </a:rPr>
              <a:t>1-800-CDC-INFO (232-4636)</a:t>
            </a:r>
            <a:br>
              <a:rPr lang="en-US" sz="1200">
                <a:solidFill>
                  <a:schemeClr val="bg2"/>
                </a:solidFill>
                <a:latin typeface="Calibri" panose="020F0502020204030204" pitchFamily="34" charset="0"/>
              </a:rPr>
            </a:br>
            <a:r>
              <a:rPr lang="en-US" sz="1200">
                <a:solidFill>
                  <a:schemeClr val="bg2"/>
                </a:solidFill>
                <a:latin typeface="Calibri" panose="020F0502020204030204" pitchFamily="34" charset="0"/>
              </a:rPr>
              <a:t>TTY:  1-888-232-6348           www.cdc.gov</a:t>
            </a:r>
            <a:br>
              <a:rPr lang="en-US" sz="1200">
                <a:solidFill>
                  <a:schemeClr val="bg2"/>
                </a:solidFill>
                <a:latin typeface="Calibri" panose="020F0502020204030204" pitchFamily="34" charset="0"/>
              </a:rPr>
            </a:br>
            <a:br>
              <a:rPr lang="en-US" sz="1200">
                <a:solidFill>
                  <a:schemeClr val="bg2"/>
                </a:solidFill>
                <a:latin typeface="Calibri" panose="020F0502020204030204" pitchFamily="34" charset="0"/>
              </a:rPr>
            </a:br>
            <a:r>
              <a:rPr lang="en-US" sz="1200">
                <a:solidFill>
                  <a:schemeClr val="bg2"/>
                </a:solidFill>
                <a:latin typeface="Calibri" panose="020F0502020204030204" pitchFamily="34" charset="0"/>
              </a:rPr>
              <a:t>The findings and conclusions in this report are those of the authors and do not necessarily represent the official position of the Centers for Disease Control and Prevention.</a:t>
            </a:r>
          </a:p>
        </p:txBody>
      </p:sp>
      <p:sp>
        <p:nvSpPr>
          <p:cNvPr id="4" name="Text Placeholder 2"/>
          <p:cNvSpPr>
            <a:spLocks noGrp="1"/>
          </p:cNvSpPr>
          <p:nvPr>
            <p:ph type="body" idx="1" hasCustomPrompt="1"/>
          </p:nvPr>
        </p:nvSpPr>
        <p:spPr>
          <a:xfrm>
            <a:off x="457201" y="210310"/>
            <a:ext cx="7772400" cy="914400"/>
          </a:xfrm>
          <a:prstGeom prst="rect">
            <a:avLst/>
          </a:prstGeom>
        </p:spPr>
        <p:txBody>
          <a:bodyPr anchor="ctr" anchorCtr="0"/>
          <a:lstStyle>
            <a:lvl1pPr marL="0" indent="0" algn="l">
              <a:lnSpc>
                <a:spcPts val="2200"/>
              </a:lnSpc>
              <a:buNone/>
              <a:defRPr sz="2800" b="1" baseline="0">
                <a:solidFill>
                  <a:srgbClr val="003C9F"/>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add text</a:t>
            </a:r>
          </a:p>
        </p:txBody>
      </p:sp>
    </p:spTree>
    <p:extLst>
      <p:ext uri="{BB962C8B-B14F-4D97-AF65-F5344CB8AC3E}">
        <p14:creationId xmlns:p14="http://schemas.microsoft.com/office/powerpoint/2010/main" val="443931845"/>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_NCEH_1">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7" name="Title 1"/>
          <p:cNvSpPr>
            <a:spLocks noGrp="1"/>
          </p:cNvSpPr>
          <p:nvPr>
            <p:ph type="title"/>
          </p:nvPr>
        </p:nvSpPr>
        <p:spPr>
          <a:xfrm>
            <a:off x="3922776" y="338328"/>
            <a:ext cx="5084064" cy="866834"/>
          </a:xfrm>
          <a:prstGeom prst="rect">
            <a:avLst/>
          </a:prstGeom>
        </p:spPr>
        <p:txBody>
          <a:bodyPr anchor="ctr" anchorCtr="0"/>
          <a:lstStyle>
            <a:lvl1pPr algn="l">
              <a:lnSpc>
                <a:spcPts val="3000"/>
              </a:lnSpc>
              <a:defRPr sz="3200" b="1" baseline="0">
                <a:solidFill>
                  <a:srgbClr val="008265"/>
                </a:solidFill>
                <a:effectLst/>
                <a:latin typeface="Calibri" pitchFamily="34" charset="0"/>
              </a:defRPr>
            </a:lvl1pPr>
          </a:lstStyle>
          <a:p>
            <a:endParaRPr lang="en-US"/>
          </a:p>
        </p:txBody>
      </p:sp>
      <p:sp>
        <p:nvSpPr>
          <p:cNvPr id="8" name="Subtitle 2"/>
          <p:cNvSpPr>
            <a:spLocks noGrp="1"/>
          </p:cNvSpPr>
          <p:nvPr>
            <p:ph type="subTitle" idx="1"/>
          </p:nvPr>
        </p:nvSpPr>
        <p:spPr>
          <a:xfrm>
            <a:off x="3922776" y="1463040"/>
            <a:ext cx="5084064" cy="658368"/>
          </a:xfrm>
          <a:prstGeom prst="rect">
            <a:avLst/>
          </a:prstGeom>
        </p:spPr>
        <p:txBody>
          <a:bodyPr/>
          <a:lstStyle>
            <a:lvl1pPr marL="0" indent="0" algn="l">
              <a:spcBef>
                <a:spcPts val="0"/>
              </a:spcBef>
              <a:buNone/>
              <a:defRPr sz="2400" b="1" baseline="0">
                <a:solidFill>
                  <a:srgbClr val="008265"/>
                </a:solidFill>
                <a:effectLst/>
                <a:latin typeface="Calibri"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endParaRPr lang="en-US"/>
          </a:p>
        </p:txBody>
      </p:sp>
      <p:sp>
        <p:nvSpPr>
          <p:cNvPr id="10" name="Text Placeholder 8"/>
          <p:cNvSpPr>
            <a:spLocks noGrp="1"/>
          </p:cNvSpPr>
          <p:nvPr>
            <p:ph type="body" sz="quarter" idx="10"/>
          </p:nvPr>
        </p:nvSpPr>
        <p:spPr>
          <a:xfrm>
            <a:off x="3922776" y="2468880"/>
            <a:ext cx="5084064" cy="971550"/>
          </a:xfrm>
          <a:prstGeom prst="rect">
            <a:avLst/>
          </a:prstGeom>
        </p:spPr>
        <p:txBody>
          <a:bodyPr/>
          <a:lstStyle>
            <a:lvl1pPr marL="0" indent="0" algn="l">
              <a:lnSpc>
                <a:spcPct val="100000"/>
              </a:lnSpc>
              <a:buNone/>
              <a:defRPr sz="2000" baseline="0">
                <a:solidFill>
                  <a:srgbClr val="008265"/>
                </a:solidFill>
                <a:latin typeface="Calibri" pitchFamily="34" charset="0"/>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endParaRPr lang="en-US"/>
          </a:p>
        </p:txBody>
      </p:sp>
      <p:sp>
        <p:nvSpPr>
          <p:cNvPr id="5" name="TextBox 4"/>
          <p:cNvSpPr txBox="1"/>
          <p:nvPr userDrawn="1"/>
        </p:nvSpPr>
        <p:spPr>
          <a:xfrm>
            <a:off x="210508" y="4544568"/>
            <a:ext cx="6583483" cy="338554"/>
          </a:xfrm>
          <a:prstGeom prst="rect">
            <a:avLst/>
          </a:prstGeom>
          <a:noFill/>
        </p:spPr>
        <p:txBody>
          <a:bodyPr wrap="square" rtlCol="0">
            <a:spAutoFit/>
          </a:bodyPr>
          <a:lstStyle/>
          <a:p>
            <a:r>
              <a:rPr lang="en-US" sz="1600" b="1">
                <a:solidFill>
                  <a:schemeClr val="bg2"/>
                </a:solidFill>
                <a:latin typeface="Calibri" panose="020F0502020204030204" pitchFamily="34" charset="0"/>
              </a:rPr>
              <a:t>National Center for Environmental Health</a:t>
            </a:r>
          </a:p>
        </p:txBody>
      </p:sp>
      <p:pic>
        <p:nvPicPr>
          <p:cNvPr id="6" name="Picture 5"/>
          <p:cNvPicPr>
            <a:picLocks noChangeAspect="1"/>
          </p:cNvPicPr>
          <p:nvPr userDrawn="1"/>
        </p:nvPicPr>
        <p:blipFill rotWithShape="1">
          <a:blip r:embed="rId3" cstate="print">
            <a:extLst>
              <a:ext uri="{28A0092B-C50C-407E-A947-70E740481C1C}">
                <a14:useLocalDpi xmlns:a14="http://schemas.microsoft.com/office/drawing/2010/main" val="0"/>
              </a:ext>
            </a:extLst>
          </a:blip>
          <a:srcRect l="5902" t="20907" b="9401"/>
          <a:stretch/>
        </p:blipFill>
        <p:spPr>
          <a:xfrm>
            <a:off x="-1" y="187680"/>
            <a:ext cx="3712533" cy="4123944"/>
          </a:xfrm>
          <a:prstGeom prst="rect">
            <a:avLst/>
          </a:prstGeom>
        </p:spPr>
      </p:pic>
    </p:spTree>
    <p:extLst>
      <p:ext uri="{BB962C8B-B14F-4D97-AF65-F5344CB8AC3E}">
        <p14:creationId xmlns:p14="http://schemas.microsoft.com/office/powerpoint/2010/main" val="20186678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_NCEH-ATSDR_2">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7" name="Title 1"/>
          <p:cNvSpPr>
            <a:spLocks noGrp="1"/>
          </p:cNvSpPr>
          <p:nvPr>
            <p:ph type="title"/>
          </p:nvPr>
        </p:nvSpPr>
        <p:spPr>
          <a:xfrm>
            <a:off x="457200" y="344093"/>
            <a:ext cx="8229600" cy="866834"/>
          </a:xfrm>
          <a:prstGeom prst="rect">
            <a:avLst/>
          </a:prstGeom>
        </p:spPr>
        <p:txBody>
          <a:bodyPr/>
          <a:lstStyle>
            <a:lvl1pPr algn="l">
              <a:lnSpc>
                <a:spcPts val="3000"/>
              </a:lnSpc>
              <a:defRPr sz="3200" b="1" baseline="0">
                <a:solidFill>
                  <a:srgbClr val="005DAA"/>
                </a:solidFill>
                <a:effectLst/>
                <a:latin typeface="Calibri" pitchFamily="34" charset="0"/>
              </a:defRPr>
            </a:lvl1pPr>
          </a:lstStyle>
          <a:p>
            <a:endParaRPr lang="en-US"/>
          </a:p>
        </p:txBody>
      </p:sp>
      <p:sp>
        <p:nvSpPr>
          <p:cNvPr id="10" name="Subtitle 2"/>
          <p:cNvSpPr>
            <a:spLocks noGrp="1"/>
          </p:cNvSpPr>
          <p:nvPr>
            <p:ph type="subTitle" idx="1"/>
          </p:nvPr>
        </p:nvSpPr>
        <p:spPr>
          <a:xfrm>
            <a:off x="457200" y="1449052"/>
            <a:ext cx="6400800" cy="658368"/>
          </a:xfrm>
          <a:prstGeom prst="rect">
            <a:avLst/>
          </a:prstGeom>
        </p:spPr>
        <p:txBody>
          <a:bodyPr/>
          <a:lstStyle>
            <a:lvl1pPr marL="0" indent="0" algn="l">
              <a:spcBef>
                <a:spcPts val="0"/>
              </a:spcBef>
              <a:buNone/>
              <a:defRPr sz="2400" b="1" baseline="0">
                <a:solidFill>
                  <a:srgbClr val="005DAA"/>
                </a:solidFill>
                <a:effectLst/>
                <a:latin typeface="Calibri"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endParaRPr lang="en-US"/>
          </a:p>
        </p:txBody>
      </p:sp>
      <p:sp>
        <p:nvSpPr>
          <p:cNvPr id="13" name="Text Placeholder 8"/>
          <p:cNvSpPr>
            <a:spLocks noGrp="1"/>
          </p:cNvSpPr>
          <p:nvPr>
            <p:ph type="body" sz="quarter" idx="10"/>
          </p:nvPr>
        </p:nvSpPr>
        <p:spPr>
          <a:xfrm>
            <a:off x="457200" y="2468880"/>
            <a:ext cx="6400800" cy="971550"/>
          </a:xfrm>
          <a:prstGeom prst="rect">
            <a:avLst/>
          </a:prstGeom>
        </p:spPr>
        <p:txBody>
          <a:bodyPr/>
          <a:lstStyle>
            <a:lvl1pPr marL="0" indent="0" algn="l">
              <a:lnSpc>
                <a:spcPct val="100000"/>
              </a:lnSpc>
              <a:buNone/>
              <a:defRPr sz="2000" baseline="0">
                <a:solidFill>
                  <a:srgbClr val="005DAA"/>
                </a:solidFill>
                <a:latin typeface="Calibri" pitchFamily="34" charset="0"/>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endParaRPr lang="en-US"/>
          </a:p>
        </p:txBody>
      </p:sp>
      <p:sp>
        <p:nvSpPr>
          <p:cNvPr id="5" name="TextBox 4"/>
          <p:cNvSpPr txBox="1"/>
          <p:nvPr userDrawn="1"/>
        </p:nvSpPr>
        <p:spPr>
          <a:xfrm>
            <a:off x="217088" y="4431603"/>
            <a:ext cx="6576904" cy="584775"/>
          </a:xfrm>
          <a:prstGeom prst="rect">
            <a:avLst/>
          </a:prstGeom>
          <a:noFill/>
        </p:spPr>
        <p:txBody>
          <a:bodyPr wrap="square" rtlCol="0">
            <a:spAutoFit/>
          </a:bodyPr>
          <a:lstStyle/>
          <a:p>
            <a:r>
              <a:rPr lang="en-US" sz="1600" b="1">
                <a:solidFill>
                  <a:schemeClr val="bg2"/>
                </a:solidFill>
                <a:latin typeface="Calibri" panose="020F0502020204030204" pitchFamily="34" charset="0"/>
              </a:rPr>
              <a:t>National Center for Environmental Health</a:t>
            </a:r>
          </a:p>
          <a:p>
            <a:r>
              <a:rPr lang="en-US" sz="1600" b="1">
                <a:solidFill>
                  <a:schemeClr val="bg2"/>
                </a:solidFill>
                <a:latin typeface="Calibri" panose="020F0502020204030204" pitchFamily="34" charset="0"/>
              </a:rPr>
              <a:t>Agency</a:t>
            </a:r>
            <a:r>
              <a:rPr lang="en-US" sz="1600" b="1" baseline="0">
                <a:solidFill>
                  <a:schemeClr val="bg2"/>
                </a:solidFill>
                <a:latin typeface="Calibri" panose="020F0502020204030204" pitchFamily="34" charset="0"/>
              </a:rPr>
              <a:t> for Toxic Substances and Disease Registry</a:t>
            </a:r>
            <a:endParaRPr lang="en-US" sz="1600" b="1">
              <a:solidFill>
                <a:schemeClr val="bg2"/>
              </a:solidFill>
              <a:latin typeface="Calibri" panose="020F0502020204030204" pitchFamily="34" charset="0"/>
            </a:endParaRPr>
          </a:p>
        </p:txBody>
      </p:sp>
    </p:spTree>
    <p:extLst>
      <p:ext uri="{BB962C8B-B14F-4D97-AF65-F5344CB8AC3E}">
        <p14:creationId xmlns:p14="http://schemas.microsoft.com/office/powerpoint/2010/main" val="8989796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_ATSDR_2">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11" name="Title 1"/>
          <p:cNvSpPr>
            <a:spLocks noGrp="1"/>
          </p:cNvSpPr>
          <p:nvPr>
            <p:ph type="title"/>
          </p:nvPr>
        </p:nvSpPr>
        <p:spPr>
          <a:xfrm>
            <a:off x="457200" y="344093"/>
            <a:ext cx="8229600" cy="866834"/>
          </a:xfrm>
          <a:prstGeom prst="rect">
            <a:avLst/>
          </a:prstGeom>
        </p:spPr>
        <p:txBody>
          <a:bodyPr/>
          <a:lstStyle>
            <a:lvl1pPr algn="l">
              <a:lnSpc>
                <a:spcPts val="3000"/>
              </a:lnSpc>
              <a:defRPr sz="3200" b="1" baseline="0">
                <a:solidFill>
                  <a:srgbClr val="76AE99"/>
                </a:solidFill>
                <a:effectLst/>
                <a:latin typeface="Calibri" pitchFamily="34" charset="0"/>
              </a:defRPr>
            </a:lvl1pPr>
          </a:lstStyle>
          <a:p>
            <a:endParaRPr lang="en-US"/>
          </a:p>
        </p:txBody>
      </p:sp>
      <p:sp>
        <p:nvSpPr>
          <p:cNvPr id="5" name="Subtitle 2"/>
          <p:cNvSpPr>
            <a:spLocks noGrp="1"/>
          </p:cNvSpPr>
          <p:nvPr>
            <p:ph type="subTitle" idx="1"/>
          </p:nvPr>
        </p:nvSpPr>
        <p:spPr>
          <a:xfrm>
            <a:off x="457200" y="1449052"/>
            <a:ext cx="6400800" cy="658368"/>
          </a:xfrm>
          <a:prstGeom prst="rect">
            <a:avLst/>
          </a:prstGeom>
        </p:spPr>
        <p:txBody>
          <a:bodyPr/>
          <a:lstStyle>
            <a:lvl1pPr marL="0" indent="0" algn="l">
              <a:spcBef>
                <a:spcPts val="0"/>
              </a:spcBef>
              <a:buNone/>
              <a:defRPr sz="2400" b="1" baseline="0">
                <a:solidFill>
                  <a:srgbClr val="76AE99"/>
                </a:solidFill>
                <a:effectLst/>
                <a:latin typeface="Calibri"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endParaRPr lang="en-US"/>
          </a:p>
        </p:txBody>
      </p:sp>
      <p:sp>
        <p:nvSpPr>
          <p:cNvPr id="9" name="Text Placeholder 8"/>
          <p:cNvSpPr>
            <a:spLocks noGrp="1"/>
          </p:cNvSpPr>
          <p:nvPr>
            <p:ph type="body" sz="quarter" idx="10"/>
          </p:nvPr>
        </p:nvSpPr>
        <p:spPr>
          <a:xfrm>
            <a:off x="457200" y="2468880"/>
            <a:ext cx="6400800" cy="971550"/>
          </a:xfrm>
          <a:prstGeom prst="rect">
            <a:avLst/>
          </a:prstGeom>
        </p:spPr>
        <p:txBody>
          <a:bodyPr/>
          <a:lstStyle>
            <a:lvl1pPr marL="0" indent="0" algn="l">
              <a:lnSpc>
                <a:spcPct val="100000"/>
              </a:lnSpc>
              <a:buNone/>
              <a:defRPr sz="2000" baseline="0">
                <a:solidFill>
                  <a:srgbClr val="76AE99"/>
                </a:solidFill>
                <a:latin typeface="Calibri" pitchFamily="34" charset="0"/>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endParaRPr lang="en-US"/>
          </a:p>
        </p:txBody>
      </p:sp>
      <p:sp>
        <p:nvSpPr>
          <p:cNvPr id="6" name="TextBox 5"/>
          <p:cNvSpPr txBox="1"/>
          <p:nvPr userDrawn="1"/>
        </p:nvSpPr>
        <p:spPr>
          <a:xfrm>
            <a:off x="260604" y="4552477"/>
            <a:ext cx="6793992" cy="338554"/>
          </a:xfrm>
          <a:prstGeom prst="rect">
            <a:avLst/>
          </a:prstGeom>
          <a:noFill/>
        </p:spPr>
        <p:txBody>
          <a:bodyPr wrap="square" rtlCol="0">
            <a:spAutoFit/>
          </a:bodyPr>
          <a:lstStyle/>
          <a:p>
            <a:r>
              <a:rPr lang="en-US" sz="1600" b="1">
                <a:solidFill>
                  <a:schemeClr val="bg2"/>
                </a:solidFill>
                <a:latin typeface="Calibri" panose="020F0502020204030204" pitchFamily="34" charset="0"/>
              </a:rPr>
              <a:t>Agency</a:t>
            </a:r>
            <a:r>
              <a:rPr lang="en-US" sz="1600" b="1" baseline="0">
                <a:solidFill>
                  <a:schemeClr val="bg2"/>
                </a:solidFill>
                <a:latin typeface="Calibri" panose="020F0502020204030204" pitchFamily="34" charset="0"/>
              </a:rPr>
              <a:t> for Toxic Substances and Disease Registry</a:t>
            </a:r>
            <a:endParaRPr lang="en-US" sz="1600" b="1">
              <a:solidFill>
                <a:schemeClr val="bg2"/>
              </a:solidFill>
              <a:latin typeface="Calibri" panose="020F0502020204030204" pitchFamily="34" charset="0"/>
            </a:endParaRPr>
          </a:p>
        </p:txBody>
      </p:sp>
    </p:spTree>
    <p:extLst>
      <p:ext uri="{BB962C8B-B14F-4D97-AF65-F5344CB8AC3E}">
        <p14:creationId xmlns:p14="http://schemas.microsoft.com/office/powerpoint/2010/main" val="8674278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_NCEH_2">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7" name="Title 1"/>
          <p:cNvSpPr>
            <a:spLocks noGrp="1"/>
          </p:cNvSpPr>
          <p:nvPr>
            <p:ph type="title"/>
          </p:nvPr>
        </p:nvSpPr>
        <p:spPr>
          <a:xfrm>
            <a:off x="457200" y="344093"/>
            <a:ext cx="8229600" cy="866834"/>
          </a:xfrm>
          <a:prstGeom prst="rect">
            <a:avLst/>
          </a:prstGeom>
        </p:spPr>
        <p:txBody>
          <a:bodyPr/>
          <a:lstStyle>
            <a:lvl1pPr algn="l">
              <a:lnSpc>
                <a:spcPts val="3000"/>
              </a:lnSpc>
              <a:defRPr sz="3200" b="1" baseline="0">
                <a:solidFill>
                  <a:srgbClr val="008265"/>
                </a:solidFill>
                <a:effectLst/>
                <a:latin typeface="Calibri" pitchFamily="34" charset="0"/>
              </a:defRPr>
            </a:lvl1pPr>
          </a:lstStyle>
          <a:p>
            <a:endParaRPr lang="en-US"/>
          </a:p>
        </p:txBody>
      </p:sp>
      <p:sp>
        <p:nvSpPr>
          <p:cNvPr id="8" name="Subtitle 2"/>
          <p:cNvSpPr>
            <a:spLocks noGrp="1"/>
          </p:cNvSpPr>
          <p:nvPr>
            <p:ph type="subTitle" idx="1"/>
          </p:nvPr>
        </p:nvSpPr>
        <p:spPr>
          <a:xfrm>
            <a:off x="457200" y="1449052"/>
            <a:ext cx="6400800" cy="658368"/>
          </a:xfrm>
          <a:prstGeom prst="rect">
            <a:avLst/>
          </a:prstGeom>
        </p:spPr>
        <p:txBody>
          <a:bodyPr/>
          <a:lstStyle>
            <a:lvl1pPr marL="0" indent="0" algn="l">
              <a:spcBef>
                <a:spcPts val="0"/>
              </a:spcBef>
              <a:buNone/>
              <a:defRPr sz="2400" b="1" baseline="0">
                <a:solidFill>
                  <a:srgbClr val="008265"/>
                </a:solidFill>
                <a:effectLst/>
                <a:latin typeface="Calibri"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endParaRPr lang="en-US"/>
          </a:p>
        </p:txBody>
      </p:sp>
      <p:sp>
        <p:nvSpPr>
          <p:cNvPr id="10" name="Text Placeholder 8"/>
          <p:cNvSpPr>
            <a:spLocks noGrp="1"/>
          </p:cNvSpPr>
          <p:nvPr>
            <p:ph type="body" sz="quarter" idx="10"/>
          </p:nvPr>
        </p:nvSpPr>
        <p:spPr>
          <a:xfrm>
            <a:off x="457200" y="2468880"/>
            <a:ext cx="6400800" cy="971550"/>
          </a:xfrm>
          <a:prstGeom prst="rect">
            <a:avLst/>
          </a:prstGeom>
        </p:spPr>
        <p:txBody>
          <a:bodyPr/>
          <a:lstStyle>
            <a:lvl1pPr marL="0" indent="0" algn="l">
              <a:lnSpc>
                <a:spcPct val="100000"/>
              </a:lnSpc>
              <a:buNone/>
              <a:defRPr sz="2000" baseline="0">
                <a:solidFill>
                  <a:srgbClr val="008265"/>
                </a:solidFill>
                <a:latin typeface="Calibri" pitchFamily="34" charset="0"/>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endParaRPr lang="en-US"/>
          </a:p>
        </p:txBody>
      </p:sp>
      <p:sp>
        <p:nvSpPr>
          <p:cNvPr id="5" name="TextBox 4"/>
          <p:cNvSpPr txBox="1"/>
          <p:nvPr userDrawn="1"/>
        </p:nvSpPr>
        <p:spPr>
          <a:xfrm>
            <a:off x="249980" y="4402679"/>
            <a:ext cx="6544012" cy="584775"/>
          </a:xfrm>
          <a:prstGeom prst="rect">
            <a:avLst/>
          </a:prstGeom>
          <a:noFill/>
        </p:spPr>
        <p:txBody>
          <a:bodyPr wrap="square" rtlCol="0">
            <a:spAutoFit/>
          </a:bodyPr>
          <a:lstStyle/>
          <a:p>
            <a:r>
              <a:rPr lang="en-US" sz="1600" b="1">
                <a:solidFill>
                  <a:schemeClr val="bg2"/>
                </a:solidFill>
                <a:latin typeface="Calibri" panose="020F0502020204030204" pitchFamily="34" charset="0"/>
              </a:rPr>
              <a:t>National Center for Environmental Health</a:t>
            </a:r>
          </a:p>
          <a:p>
            <a:r>
              <a:rPr lang="en-US" sz="1600" b="0">
                <a:solidFill>
                  <a:schemeClr val="bg2"/>
                </a:solidFill>
                <a:latin typeface="Calibri" panose="020F0502020204030204" pitchFamily="34" charset="0"/>
              </a:rPr>
              <a:t>Division of Environmental Health Science and Practice </a:t>
            </a:r>
          </a:p>
        </p:txBody>
      </p:sp>
    </p:spTree>
    <p:extLst>
      <p:ext uri="{BB962C8B-B14F-4D97-AF65-F5344CB8AC3E}">
        <p14:creationId xmlns:p14="http://schemas.microsoft.com/office/powerpoint/2010/main" val="38213238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Slide">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a:prstGeom prst="rect">
            <a:avLst/>
          </a:prstGeom>
        </p:spPr>
        <p:txBody>
          <a:bodyPr anchor="ctr" anchorCtr="0"/>
          <a:lstStyle>
            <a:lvl1pPr algn="l">
              <a:lnSpc>
                <a:spcPct val="100000"/>
              </a:lnSpc>
              <a:defRPr sz="2800" b="1" baseline="0">
                <a:solidFill>
                  <a:srgbClr val="005DAA"/>
                </a:solidFill>
                <a:effectLst/>
                <a:latin typeface="Calibri" pitchFamily="34" charset="0"/>
              </a:defRPr>
            </a:lvl1pPr>
          </a:lstStyle>
          <a:p>
            <a:endParaRPr lang="en-US"/>
          </a:p>
        </p:txBody>
      </p:sp>
      <p:sp>
        <p:nvSpPr>
          <p:cNvPr id="3" name="Content Placeholder 2"/>
          <p:cNvSpPr>
            <a:spLocks noGrp="1"/>
          </p:cNvSpPr>
          <p:nvPr>
            <p:ph idx="1"/>
          </p:nvPr>
        </p:nvSpPr>
        <p:spPr>
          <a:xfrm>
            <a:off x="457200" y="1200151"/>
            <a:ext cx="8229600" cy="3143250"/>
          </a:xfrm>
          <a:prstGeom prst="rect">
            <a:avLst/>
          </a:prstGeom>
        </p:spPr>
        <p:txBody>
          <a:bodyPr/>
          <a:lstStyle>
            <a:lvl1pPr marL="228600" indent="-228600">
              <a:buClr>
                <a:srgbClr val="008265"/>
              </a:buClr>
              <a:buSzPct val="75000"/>
              <a:buFont typeface="Wingdings" panose="05000000000000000000" pitchFamily="2" charset="2"/>
              <a:buChar char="§"/>
              <a:defRPr sz="2400" b="1" baseline="0">
                <a:solidFill>
                  <a:srgbClr val="000000"/>
                </a:solidFill>
                <a:latin typeface="Calibri" pitchFamily="34" charset="0"/>
              </a:defRPr>
            </a:lvl1pPr>
            <a:lvl2pPr marL="640080" indent="-228600">
              <a:buClr>
                <a:srgbClr val="008265"/>
              </a:buClr>
              <a:buSzPct val="75000"/>
              <a:buFont typeface="Arial" panose="020B0604020202020204" pitchFamily="34" charset="0"/>
              <a:buChar char="•"/>
              <a:defRPr sz="2000">
                <a:solidFill>
                  <a:srgbClr val="000000"/>
                </a:solidFill>
              </a:defRPr>
            </a:lvl2pPr>
            <a:lvl3pPr marL="971550" indent="0">
              <a:buClr>
                <a:srgbClr val="008265"/>
              </a:buClr>
              <a:buSzPct val="75000"/>
              <a:buFont typeface="Wingdings" panose="05000000000000000000" pitchFamily="2" charset="2"/>
              <a:buNone/>
              <a:defRPr sz="1800">
                <a:solidFill>
                  <a:srgbClr val="000000"/>
                </a:solidFill>
              </a:defRPr>
            </a:lvl3pPr>
            <a:lvl4pPr>
              <a:buClr>
                <a:schemeClr val="bg1"/>
              </a:buClr>
              <a:buSzPct val="70000"/>
              <a:buFont typeface="Courier New" pitchFamily="49" charset="0"/>
              <a:buChar char="o"/>
              <a:defRPr sz="1800" baseline="0">
                <a:solidFill>
                  <a:schemeClr val="bg2"/>
                </a:solidFill>
              </a:defRPr>
            </a:lvl4pPr>
            <a:lvl5pPr>
              <a:buClr>
                <a:schemeClr val="bg1"/>
              </a:buClr>
              <a:buSzPct val="70000"/>
              <a:buFont typeface="Arial" pitchFamily="34" charset="0"/>
              <a:buChar char="•"/>
              <a:defRPr sz="1800">
                <a:solidFill>
                  <a:schemeClr val="bg2"/>
                </a:solidFill>
              </a:defRPr>
            </a:lvl5pPr>
          </a:lstStyle>
          <a:p>
            <a:pPr lvl="0"/>
            <a:endParaRPr lang="en-US"/>
          </a:p>
          <a:p>
            <a:pPr lvl="1"/>
            <a:endParaRPr lang="en-US"/>
          </a:p>
          <a:p>
            <a:pPr lvl="2"/>
            <a:endParaRPr lang="en-US"/>
          </a:p>
          <a:p>
            <a:pPr lvl="1"/>
            <a:endParaRPr lang="en-US"/>
          </a:p>
          <a:p>
            <a:pPr lvl="1"/>
            <a:endParaRPr lang="en-US"/>
          </a:p>
          <a:p>
            <a:pPr lvl="1"/>
            <a:endParaRPr lang="en-US"/>
          </a:p>
        </p:txBody>
      </p:sp>
      <p:grpSp>
        <p:nvGrpSpPr>
          <p:cNvPr id="13" name="Group 12"/>
          <p:cNvGrpSpPr/>
          <p:nvPr userDrawn="1"/>
        </p:nvGrpSpPr>
        <p:grpSpPr>
          <a:xfrm>
            <a:off x="-6797" y="5107771"/>
            <a:ext cx="9151374" cy="0"/>
            <a:chOff x="-6797" y="5107771"/>
            <a:chExt cx="9151374" cy="0"/>
          </a:xfrm>
        </p:grpSpPr>
        <p:cxnSp>
          <p:nvCxnSpPr>
            <p:cNvPr id="14" name="Straight Connector 13"/>
            <p:cNvCxnSpPr/>
            <p:nvPr/>
          </p:nvCxnSpPr>
          <p:spPr>
            <a:xfrm>
              <a:off x="-6797" y="5107771"/>
              <a:ext cx="5639001" cy="0"/>
            </a:xfrm>
            <a:prstGeom prst="line">
              <a:avLst/>
            </a:prstGeom>
            <a:ln w="95250">
              <a:solidFill>
                <a:srgbClr val="005DAA"/>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8440406" y="5107771"/>
              <a:ext cx="704171" cy="0"/>
            </a:xfrm>
            <a:prstGeom prst="line">
              <a:avLst/>
            </a:prstGeom>
            <a:ln w="95250">
              <a:solidFill>
                <a:srgbClr val="76AE99"/>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7035456" y="5107771"/>
              <a:ext cx="704171" cy="0"/>
            </a:xfrm>
            <a:prstGeom prst="line">
              <a:avLst/>
            </a:prstGeom>
            <a:ln w="95250">
              <a:solidFill>
                <a:srgbClr val="008265"/>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6332981" y="5107771"/>
              <a:ext cx="704171" cy="0"/>
            </a:xfrm>
            <a:prstGeom prst="line">
              <a:avLst/>
            </a:prstGeom>
            <a:ln w="95250">
              <a:solidFill>
                <a:srgbClr val="5419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7737930" y="5107771"/>
              <a:ext cx="704171" cy="0"/>
            </a:xfrm>
            <a:prstGeom prst="line">
              <a:avLst/>
            </a:prstGeom>
            <a:ln w="95250">
              <a:solidFill>
                <a:srgbClr val="B0B579"/>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630507" y="5107771"/>
              <a:ext cx="704171" cy="0"/>
            </a:xfrm>
            <a:prstGeom prst="line">
              <a:avLst/>
            </a:prstGeom>
            <a:ln w="95250">
              <a:solidFill>
                <a:srgbClr val="EEB11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8285274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ide-by-Side Content Slide">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a:prstGeom prst="rect">
            <a:avLst/>
          </a:prstGeom>
        </p:spPr>
        <p:txBody>
          <a:bodyPr anchor="ctr" anchorCtr="0"/>
          <a:lstStyle>
            <a:lvl1pPr algn="l">
              <a:lnSpc>
                <a:spcPct val="100000"/>
              </a:lnSpc>
              <a:defRPr sz="2800" b="1" baseline="0">
                <a:solidFill>
                  <a:srgbClr val="005DAA"/>
                </a:solidFill>
                <a:effectLst/>
                <a:latin typeface="Calibri" pitchFamily="34" charset="0"/>
              </a:defRPr>
            </a:lvl1pPr>
          </a:lstStyle>
          <a:p>
            <a:endParaRPr lang="en-US"/>
          </a:p>
        </p:txBody>
      </p:sp>
      <p:sp>
        <p:nvSpPr>
          <p:cNvPr id="3" name="Content Placeholder 2"/>
          <p:cNvSpPr>
            <a:spLocks noGrp="1"/>
          </p:cNvSpPr>
          <p:nvPr>
            <p:ph idx="1"/>
          </p:nvPr>
        </p:nvSpPr>
        <p:spPr>
          <a:xfrm>
            <a:off x="457200" y="1200151"/>
            <a:ext cx="3879669" cy="3143250"/>
          </a:xfrm>
          <a:prstGeom prst="rect">
            <a:avLst/>
          </a:prstGeom>
        </p:spPr>
        <p:txBody>
          <a:bodyPr/>
          <a:lstStyle>
            <a:lvl1pPr marL="228600" indent="-228600">
              <a:buClr>
                <a:srgbClr val="008265"/>
              </a:buClr>
              <a:buSzPct val="75000"/>
              <a:buFont typeface="Wingdings" panose="05000000000000000000" pitchFamily="2" charset="2"/>
              <a:buChar char="§"/>
              <a:defRPr sz="2400" b="1" baseline="0">
                <a:solidFill>
                  <a:srgbClr val="000000"/>
                </a:solidFill>
                <a:latin typeface="Calibri" pitchFamily="34" charset="0"/>
              </a:defRPr>
            </a:lvl1pPr>
            <a:lvl2pPr marL="640080" indent="-228600">
              <a:buClr>
                <a:srgbClr val="008265"/>
              </a:buClr>
              <a:buSzPct val="75000"/>
              <a:buFont typeface="Arial" panose="020B0604020202020204" pitchFamily="34" charset="0"/>
              <a:buChar char="•"/>
              <a:defRPr sz="2000">
                <a:solidFill>
                  <a:srgbClr val="000000"/>
                </a:solidFill>
              </a:defRPr>
            </a:lvl2pPr>
            <a:lvl3pPr marL="914400" indent="0">
              <a:buClr>
                <a:srgbClr val="008265"/>
              </a:buClr>
              <a:buSzPct val="75000"/>
              <a:buFont typeface="Arial" pitchFamily="34" charset="0"/>
              <a:buNone/>
              <a:defRPr sz="1800">
                <a:solidFill>
                  <a:srgbClr val="000000"/>
                </a:solidFill>
              </a:defRPr>
            </a:lvl3pPr>
            <a:lvl4pPr>
              <a:buClr>
                <a:schemeClr val="bg1"/>
              </a:buClr>
              <a:buSzPct val="70000"/>
              <a:buFont typeface="Courier New" pitchFamily="49" charset="0"/>
              <a:buChar char="o"/>
              <a:defRPr sz="1800" baseline="0">
                <a:solidFill>
                  <a:schemeClr val="bg2"/>
                </a:solidFill>
              </a:defRPr>
            </a:lvl4pPr>
            <a:lvl5pPr>
              <a:buClr>
                <a:schemeClr val="bg1"/>
              </a:buClr>
              <a:buSzPct val="70000"/>
              <a:buFont typeface="Arial" pitchFamily="34" charset="0"/>
              <a:buChar char="•"/>
              <a:defRPr sz="1800">
                <a:solidFill>
                  <a:schemeClr val="bg2"/>
                </a:solidFill>
              </a:defRPr>
            </a:lvl5pPr>
          </a:lstStyle>
          <a:p>
            <a:pPr lvl="0"/>
            <a:endParaRPr lang="en-US"/>
          </a:p>
          <a:p>
            <a:pPr lvl="1"/>
            <a:endParaRPr lang="en-US"/>
          </a:p>
          <a:p>
            <a:pPr lvl="2"/>
            <a:endParaRPr lang="en-US"/>
          </a:p>
          <a:p>
            <a:pPr lvl="1"/>
            <a:endParaRPr lang="en-US"/>
          </a:p>
          <a:p>
            <a:pPr lvl="1"/>
            <a:endParaRPr lang="en-US"/>
          </a:p>
          <a:p>
            <a:pPr lvl="1"/>
            <a:endParaRPr lang="en-US"/>
          </a:p>
        </p:txBody>
      </p:sp>
      <p:sp>
        <p:nvSpPr>
          <p:cNvPr id="13" name="Content Placeholder 2"/>
          <p:cNvSpPr>
            <a:spLocks noGrp="1"/>
          </p:cNvSpPr>
          <p:nvPr userDrawn="1">
            <p:ph idx="10"/>
          </p:nvPr>
        </p:nvSpPr>
        <p:spPr>
          <a:xfrm>
            <a:off x="4807131" y="1200151"/>
            <a:ext cx="3879669" cy="3143250"/>
          </a:xfrm>
          <a:prstGeom prst="rect">
            <a:avLst/>
          </a:prstGeom>
        </p:spPr>
        <p:txBody>
          <a:bodyPr/>
          <a:lstStyle>
            <a:lvl1pPr marL="228600" indent="-228600">
              <a:buClr>
                <a:srgbClr val="008265"/>
              </a:buClr>
              <a:buSzPct val="75000"/>
              <a:buFont typeface="Wingdings" panose="05000000000000000000" pitchFamily="2" charset="2"/>
              <a:buChar char="§"/>
              <a:defRPr sz="2400" b="1" baseline="0">
                <a:solidFill>
                  <a:srgbClr val="000000"/>
                </a:solidFill>
                <a:latin typeface="Calibri" pitchFamily="34" charset="0"/>
              </a:defRPr>
            </a:lvl1pPr>
            <a:lvl2pPr marL="640080" indent="-228600">
              <a:buClr>
                <a:srgbClr val="008265"/>
              </a:buClr>
              <a:buSzPct val="75000"/>
              <a:buFont typeface="Arial" panose="020B0604020202020204" pitchFamily="34" charset="0"/>
              <a:buChar char="•"/>
              <a:defRPr sz="2000">
                <a:solidFill>
                  <a:srgbClr val="000000"/>
                </a:solidFill>
              </a:defRPr>
            </a:lvl2pPr>
            <a:lvl3pPr>
              <a:buClr>
                <a:srgbClr val="008265"/>
              </a:buClr>
              <a:buSzPct val="75000"/>
              <a:buFont typeface="Arial" pitchFamily="34" charset="0"/>
              <a:buChar char="•"/>
              <a:defRPr sz="1800">
                <a:solidFill>
                  <a:srgbClr val="000000"/>
                </a:solidFill>
              </a:defRPr>
            </a:lvl3pPr>
            <a:lvl4pPr>
              <a:buClr>
                <a:schemeClr val="bg1"/>
              </a:buClr>
              <a:buSzPct val="70000"/>
              <a:buFont typeface="Courier New" pitchFamily="49" charset="0"/>
              <a:buChar char="o"/>
              <a:defRPr sz="1800" baseline="0">
                <a:solidFill>
                  <a:schemeClr val="bg2"/>
                </a:solidFill>
              </a:defRPr>
            </a:lvl4pPr>
            <a:lvl5pPr>
              <a:buClr>
                <a:schemeClr val="bg1"/>
              </a:buClr>
              <a:buSzPct val="70000"/>
              <a:buFont typeface="Arial" pitchFamily="34" charset="0"/>
              <a:buChar char="•"/>
              <a:defRPr sz="1800">
                <a:solidFill>
                  <a:schemeClr val="bg2"/>
                </a:solidFill>
              </a:defRPr>
            </a:lvl5pPr>
          </a:lstStyle>
          <a:p>
            <a:pPr lvl="0"/>
            <a:endParaRPr lang="en-US"/>
          </a:p>
          <a:p>
            <a:pPr lvl="1"/>
            <a:endParaRPr lang="en-US"/>
          </a:p>
          <a:p>
            <a:pPr lvl="2"/>
            <a:endParaRPr lang="en-US"/>
          </a:p>
          <a:p>
            <a:pPr lvl="1"/>
            <a:endParaRPr lang="en-US"/>
          </a:p>
          <a:p>
            <a:pPr lvl="1"/>
            <a:endParaRPr lang="en-US"/>
          </a:p>
          <a:p>
            <a:pPr lvl="1"/>
            <a:endParaRPr lang="en-US"/>
          </a:p>
        </p:txBody>
      </p:sp>
      <p:cxnSp>
        <p:nvCxnSpPr>
          <p:cNvPr id="15" name="Straight Connector 14"/>
          <p:cNvCxnSpPr/>
          <p:nvPr/>
        </p:nvCxnSpPr>
        <p:spPr>
          <a:xfrm>
            <a:off x="-6797" y="5111496"/>
            <a:ext cx="5639001" cy="0"/>
          </a:xfrm>
          <a:prstGeom prst="line">
            <a:avLst/>
          </a:prstGeom>
          <a:ln w="95250">
            <a:solidFill>
              <a:srgbClr val="005DAA"/>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8440406" y="5111496"/>
            <a:ext cx="704171" cy="0"/>
          </a:xfrm>
          <a:prstGeom prst="line">
            <a:avLst/>
          </a:prstGeom>
          <a:ln w="95250">
            <a:solidFill>
              <a:srgbClr val="76AE99"/>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7035456" y="5111496"/>
            <a:ext cx="704171" cy="0"/>
          </a:xfrm>
          <a:prstGeom prst="line">
            <a:avLst/>
          </a:prstGeom>
          <a:ln w="95250">
            <a:solidFill>
              <a:srgbClr val="008265"/>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332981" y="5111496"/>
            <a:ext cx="704171" cy="0"/>
          </a:xfrm>
          <a:prstGeom prst="line">
            <a:avLst/>
          </a:prstGeom>
          <a:ln w="95250">
            <a:solidFill>
              <a:srgbClr val="5419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7737930" y="5111496"/>
            <a:ext cx="704171" cy="0"/>
          </a:xfrm>
          <a:prstGeom prst="line">
            <a:avLst/>
          </a:prstGeom>
          <a:ln w="95250">
            <a:solidFill>
              <a:srgbClr val="B0B579"/>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5630507" y="5111496"/>
            <a:ext cx="704171" cy="0"/>
          </a:xfrm>
          <a:prstGeom prst="line">
            <a:avLst/>
          </a:prstGeom>
          <a:ln w="95250">
            <a:solidFill>
              <a:srgbClr val="EEB11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265510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on Header_1">
    <p:bg>
      <p:bgPr>
        <a:solidFill>
          <a:schemeClr val="bg2">
            <a:alpha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1" y="3350323"/>
            <a:ext cx="8294913" cy="871538"/>
          </a:xfrm>
          <a:prstGeom prst="rect">
            <a:avLst/>
          </a:prstGeom>
        </p:spPr>
        <p:txBody>
          <a:bodyPr anchor="b"/>
          <a:lstStyle>
            <a:lvl1pPr algn="l">
              <a:defRPr sz="3200" b="1" cap="all" baseline="0">
                <a:solidFill>
                  <a:srgbClr val="005DAA"/>
                </a:solidFill>
                <a:effectLst/>
                <a:latin typeface="Calibri" pitchFamily="34" charset="0"/>
              </a:defRPr>
            </a:lvl1pPr>
          </a:lstStyle>
          <a:p>
            <a:r>
              <a:rPr lang="en-US"/>
              <a:t>Click to add title</a:t>
            </a:r>
          </a:p>
        </p:txBody>
      </p:sp>
      <p:sp>
        <p:nvSpPr>
          <p:cNvPr id="5" name="Text Placeholder 2"/>
          <p:cNvSpPr>
            <a:spLocks noGrp="1"/>
          </p:cNvSpPr>
          <p:nvPr>
            <p:ph type="body" idx="1" hasCustomPrompt="1"/>
          </p:nvPr>
        </p:nvSpPr>
        <p:spPr>
          <a:xfrm>
            <a:off x="457201" y="4425696"/>
            <a:ext cx="7772400" cy="426244"/>
          </a:xfrm>
          <a:prstGeom prst="rect">
            <a:avLst/>
          </a:prstGeom>
        </p:spPr>
        <p:txBody>
          <a:bodyPr anchor="b"/>
          <a:lstStyle>
            <a:lvl1pPr marL="0" indent="0" algn="l">
              <a:lnSpc>
                <a:spcPts val="2200"/>
              </a:lnSpc>
              <a:buNone/>
              <a:defRPr sz="2400" baseline="0">
                <a:solidFill>
                  <a:srgbClr val="005DAA"/>
                </a:solidFill>
                <a:latin typeface="Calibri"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add sub-title</a:t>
            </a:r>
          </a:p>
        </p:txBody>
      </p:sp>
      <p:grpSp>
        <p:nvGrpSpPr>
          <p:cNvPr id="4" name="Group 3"/>
          <p:cNvGrpSpPr/>
          <p:nvPr userDrawn="1"/>
        </p:nvGrpSpPr>
        <p:grpSpPr>
          <a:xfrm>
            <a:off x="-6797" y="5107771"/>
            <a:ext cx="9151374" cy="0"/>
            <a:chOff x="-6797" y="5107771"/>
            <a:chExt cx="9151374" cy="0"/>
          </a:xfrm>
        </p:grpSpPr>
        <p:cxnSp>
          <p:nvCxnSpPr>
            <p:cNvPr id="6" name="Straight Connector 5"/>
            <p:cNvCxnSpPr/>
            <p:nvPr/>
          </p:nvCxnSpPr>
          <p:spPr>
            <a:xfrm>
              <a:off x="-6797" y="5107771"/>
              <a:ext cx="5639001" cy="0"/>
            </a:xfrm>
            <a:prstGeom prst="line">
              <a:avLst/>
            </a:prstGeom>
            <a:ln w="95250">
              <a:solidFill>
                <a:srgbClr val="005DAA"/>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8440406" y="5107771"/>
              <a:ext cx="704171" cy="0"/>
            </a:xfrm>
            <a:prstGeom prst="line">
              <a:avLst/>
            </a:prstGeom>
            <a:ln w="95250">
              <a:solidFill>
                <a:srgbClr val="76AE99"/>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7035456" y="5107771"/>
              <a:ext cx="704171" cy="0"/>
            </a:xfrm>
            <a:prstGeom prst="line">
              <a:avLst/>
            </a:prstGeom>
            <a:ln w="95250">
              <a:solidFill>
                <a:srgbClr val="008265"/>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6332981" y="5107771"/>
              <a:ext cx="704171" cy="0"/>
            </a:xfrm>
            <a:prstGeom prst="line">
              <a:avLst/>
            </a:prstGeom>
            <a:ln w="95250">
              <a:solidFill>
                <a:srgbClr val="5419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7737930" y="5107771"/>
              <a:ext cx="704171" cy="0"/>
            </a:xfrm>
            <a:prstGeom prst="line">
              <a:avLst/>
            </a:prstGeom>
            <a:ln w="95250">
              <a:solidFill>
                <a:srgbClr val="B0B579"/>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5630507" y="5107771"/>
              <a:ext cx="704171" cy="0"/>
            </a:xfrm>
            <a:prstGeom prst="line">
              <a:avLst/>
            </a:prstGeom>
            <a:ln w="95250">
              <a:solidFill>
                <a:srgbClr val="EEB11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7182334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theme" Target="../theme/theme3.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2F2F2"/>
        </a:solidFill>
        <a:effectLst/>
      </p:bgPr>
    </p:bg>
    <p:spTree>
      <p:nvGrpSpPr>
        <p:cNvPr id="1" name=""/>
        <p:cNvGrpSpPr/>
        <p:nvPr/>
      </p:nvGrpSpPr>
      <p:grpSpPr>
        <a:xfrm>
          <a:off x="0" y="0"/>
          <a:ext cx="0" cy="0"/>
          <a:chOff x="0" y="0"/>
          <a:chExt cx="0" cy="0"/>
        </a:xfrm>
      </p:grpSpPr>
      <p:sp>
        <p:nvSpPr>
          <p:cNvPr id="2" name="Rectangle 1"/>
          <p:cNvSpPr/>
          <p:nvPr userDrawn="1"/>
        </p:nvSpPr>
        <p:spPr>
          <a:xfrm>
            <a:off x="0" y="0"/>
            <a:ext cx="9144000" cy="190500"/>
          </a:xfrm>
          <a:prstGeom prst="rect">
            <a:avLst/>
          </a:prstGeom>
          <a:solidFill>
            <a:srgbClr val="005DA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srgbClr val="FFC000"/>
              </a:solidFill>
            </a:endParaRPr>
          </a:p>
        </p:txBody>
      </p:sp>
      <p:sp>
        <p:nvSpPr>
          <p:cNvPr id="1027" name="Text Placeholder 2"/>
          <p:cNvSpPr>
            <a:spLocks noGrp="1"/>
          </p:cNvSpPr>
          <p:nvPr>
            <p:ph type="body" idx="1"/>
          </p:nvPr>
        </p:nvSpPr>
        <p:spPr bwMode="auto">
          <a:xfrm>
            <a:off x="628650" y="1370013"/>
            <a:ext cx="7886700" cy="3262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2969961348"/>
      </p:ext>
    </p:extLst>
  </p:cSld>
  <p:clrMap bg1="lt1" tx1="dk1" bg2="lt2" tx2="dk2" accent1="accent1" accent2="accent2" accent3="accent3" accent4="accent4" accent5="accent5" accent6="accent6" hlink="hlink" folHlink="folHlink"/>
  <p:sldLayoutIdLst>
    <p:sldLayoutId id="2147483824" r:id="rId1"/>
    <p:sldLayoutId id="2147483825" r:id="rId2"/>
    <p:sldLayoutId id="2147483826" r:id="rId3"/>
    <p:sldLayoutId id="2147483819" r:id="rId4"/>
    <p:sldLayoutId id="2147483818" r:id="rId5"/>
    <p:sldLayoutId id="2147483820" r:id="rId6"/>
    <p:sldLayoutId id="2147483811" r:id="rId7"/>
    <p:sldLayoutId id="2147483815" r:id="rId8"/>
    <p:sldLayoutId id="2147483812" r:id="rId9"/>
    <p:sldLayoutId id="2147483823" r:id="rId10"/>
    <p:sldLayoutId id="2147483810" r:id="rId11"/>
    <p:sldLayoutId id="2147483816" r:id="rId12"/>
    <p:sldLayoutId id="2147483817" r:id="rId13"/>
    <p:sldLayoutId id="2147483759" r:id="rId14"/>
    <p:sldLayoutId id="2147483821" r:id="rId15"/>
    <p:sldLayoutId id="2147483822" r:id="rId16"/>
    <p:sldLayoutId id="2147483829" r:id="rId17"/>
  </p:sldLayoutIdLst>
  <p:hf hd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Myriad Web Pro" panose="020B0503030403020204" pitchFamily="34" charset="0"/>
        </a:defRPr>
      </a:lvl2pPr>
      <a:lvl3pPr algn="ctr" rtl="0" eaLnBrk="0" fontAlgn="base" hangingPunct="0">
        <a:spcBef>
          <a:spcPct val="0"/>
        </a:spcBef>
        <a:spcAft>
          <a:spcPct val="0"/>
        </a:spcAft>
        <a:defRPr sz="4400">
          <a:solidFill>
            <a:schemeClr val="tx1"/>
          </a:solidFill>
          <a:latin typeface="Myriad Web Pro" panose="020B0503030403020204" pitchFamily="34" charset="0"/>
        </a:defRPr>
      </a:lvl3pPr>
      <a:lvl4pPr algn="ctr" rtl="0" eaLnBrk="0" fontAlgn="base" hangingPunct="0">
        <a:spcBef>
          <a:spcPct val="0"/>
        </a:spcBef>
        <a:spcAft>
          <a:spcPct val="0"/>
        </a:spcAft>
        <a:defRPr sz="4400">
          <a:solidFill>
            <a:schemeClr val="tx1"/>
          </a:solidFill>
          <a:latin typeface="Myriad Web Pro" panose="020B0503030403020204" pitchFamily="34" charset="0"/>
        </a:defRPr>
      </a:lvl4pPr>
      <a:lvl5pPr algn="ctr" rtl="0" eaLnBrk="0" fontAlgn="base" hangingPunct="0">
        <a:spcBef>
          <a:spcPct val="0"/>
        </a:spcBef>
        <a:spcAft>
          <a:spcPct val="0"/>
        </a:spcAft>
        <a:defRPr sz="4400">
          <a:solidFill>
            <a:schemeClr val="tx1"/>
          </a:solidFill>
          <a:latin typeface="Myriad Web Pro" panose="020B0503030403020204" pitchFamily="34" charset="0"/>
        </a:defRPr>
      </a:lvl5pPr>
      <a:lvl6pPr marL="457200" algn="ctr" rtl="0" fontAlgn="base">
        <a:spcBef>
          <a:spcPct val="0"/>
        </a:spcBef>
        <a:spcAft>
          <a:spcPct val="0"/>
        </a:spcAft>
        <a:defRPr sz="4400">
          <a:solidFill>
            <a:schemeClr val="tx1"/>
          </a:solidFill>
          <a:latin typeface="Myriad Web Pro" panose="020B0503030403020204" pitchFamily="34" charset="0"/>
        </a:defRPr>
      </a:lvl6pPr>
      <a:lvl7pPr marL="914400" algn="ctr" rtl="0" fontAlgn="base">
        <a:spcBef>
          <a:spcPct val="0"/>
        </a:spcBef>
        <a:spcAft>
          <a:spcPct val="0"/>
        </a:spcAft>
        <a:defRPr sz="4400">
          <a:solidFill>
            <a:schemeClr val="tx1"/>
          </a:solidFill>
          <a:latin typeface="Myriad Web Pro" panose="020B0503030403020204" pitchFamily="34" charset="0"/>
        </a:defRPr>
      </a:lvl7pPr>
      <a:lvl8pPr marL="1371600" algn="ctr" rtl="0" fontAlgn="base">
        <a:spcBef>
          <a:spcPct val="0"/>
        </a:spcBef>
        <a:spcAft>
          <a:spcPct val="0"/>
        </a:spcAft>
        <a:defRPr sz="4400">
          <a:solidFill>
            <a:schemeClr val="tx1"/>
          </a:solidFill>
          <a:latin typeface="Myriad Web Pro" panose="020B0503030403020204" pitchFamily="34" charset="0"/>
        </a:defRPr>
      </a:lvl8pPr>
      <a:lvl9pPr marL="1828800" algn="ctr" rtl="0" fontAlgn="base">
        <a:spcBef>
          <a:spcPct val="0"/>
        </a:spcBef>
        <a:spcAft>
          <a:spcPct val="0"/>
        </a:spcAft>
        <a:defRPr sz="4400">
          <a:solidFill>
            <a:schemeClr val="tx1"/>
          </a:solidFill>
          <a:latin typeface="Myriad Web Pro" panose="020B050303040302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rgbClr val="7F7F7F"/>
          </a:solidFill>
          <a:latin typeface="Calibri" panose="020F0502020204030204" pitchFamily="34" charset="0"/>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rgbClr val="7F7F7F"/>
          </a:solidFill>
          <a:latin typeface="Calibri" panose="020F0502020204030204" pitchFamily="34" charset="0"/>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rgbClr val="7F7F7F"/>
          </a:solidFill>
          <a:latin typeface="Calibri" panose="020F0502020204030204" pitchFamily="34" charset="0"/>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rgbClr val="7F7F7F"/>
          </a:solidFill>
          <a:latin typeface="Calibri" panose="020F0502020204030204" pitchFamily="34" charset="0"/>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rgbClr val="7F7F7F"/>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2F2F2"/>
        </a:solidFill>
        <a:effectLst/>
      </p:bgPr>
    </p:bg>
    <p:spTree>
      <p:nvGrpSpPr>
        <p:cNvPr id="1" name=""/>
        <p:cNvGrpSpPr/>
        <p:nvPr/>
      </p:nvGrpSpPr>
      <p:grpSpPr>
        <a:xfrm>
          <a:off x="0" y="0"/>
          <a:ext cx="0" cy="0"/>
          <a:chOff x="0" y="0"/>
          <a:chExt cx="0" cy="0"/>
        </a:xfrm>
      </p:grpSpPr>
      <p:sp>
        <p:nvSpPr>
          <p:cNvPr id="2" name="Rectangle 1"/>
          <p:cNvSpPr/>
          <p:nvPr userDrawn="1"/>
        </p:nvSpPr>
        <p:spPr>
          <a:xfrm>
            <a:off x="0" y="0"/>
            <a:ext cx="9144000" cy="190500"/>
          </a:xfrm>
          <a:prstGeom prst="rect">
            <a:avLst/>
          </a:prstGeom>
          <a:solidFill>
            <a:srgbClr val="005DA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srgbClr val="FFC000"/>
              </a:solidFill>
            </a:endParaRPr>
          </a:p>
        </p:txBody>
      </p:sp>
      <p:sp>
        <p:nvSpPr>
          <p:cNvPr id="1027" name="Text Placeholder 2"/>
          <p:cNvSpPr>
            <a:spLocks noGrp="1"/>
          </p:cNvSpPr>
          <p:nvPr>
            <p:ph type="body" idx="1"/>
          </p:nvPr>
        </p:nvSpPr>
        <p:spPr bwMode="auto">
          <a:xfrm>
            <a:off x="628650" y="1370013"/>
            <a:ext cx="7886700" cy="3262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2820451432"/>
      </p:ext>
    </p:extLst>
  </p:cSld>
  <p:clrMap bg1="lt1" tx1="dk1" bg2="lt2" tx2="dk2" accent1="accent1" accent2="accent2" accent3="accent3" accent4="accent4" accent5="accent5" accent6="accent6" hlink="hlink" folHlink="folHlink"/>
  <p:sldLayoutIdLst>
    <p:sldLayoutId id="2147483833" r:id="rId1"/>
  </p:sldLayoutIdLst>
  <p:hf hd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Myriad Web Pro" panose="020B0503030403020204" pitchFamily="34" charset="0"/>
        </a:defRPr>
      </a:lvl2pPr>
      <a:lvl3pPr algn="ctr" rtl="0" eaLnBrk="0" fontAlgn="base" hangingPunct="0">
        <a:spcBef>
          <a:spcPct val="0"/>
        </a:spcBef>
        <a:spcAft>
          <a:spcPct val="0"/>
        </a:spcAft>
        <a:defRPr sz="4400">
          <a:solidFill>
            <a:schemeClr val="tx1"/>
          </a:solidFill>
          <a:latin typeface="Myriad Web Pro" panose="020B0503030403020204" pitchFamily="34" charset="0"/>
        </a:defRPr>
      </a:lvl3pPr>
      <a:lvl4pPr algn="ctr" rtl="0" eaLnBrk="0" fontAlgn="base" hangingPunct="0">
        <a:spcBef>
          <a:spcPct val="0"/>
        </a:spcBef>
        <a:spcAft>
          <a:spcPct val="0"/>
        </a:spcAft>
        <a:defRPr sz="4400">
          <a:solidFill>
            <a:schemeClr val="tx1"/>
          </a:solidFill>
          <a:latin typeface="Myriad Web Pro" panose="020B0503030403020204" pitchFamily="34" charset="0"/>
        </a:defRPr>
      </a:lvl4pPr>
      <a:lvl5pPr algn="ctr" rtl="0" eaLnBrk="0" fontAlgn="base" hangingPunct="0">
        <a:spcBef>
          <a:spcPct val="0"/>
        </a:spcBef>
        <a:spcAft>
          <a:spcPct val="0"/>
        </a:spcAft>
        <a:defRPr sz="4400">
          <a:solidFill>
            <a:schemeClr val="tx1"/>
          </a:solidFill>
          <a:latin typeface="Myriad Web Pro" panose="020B0503030403020204" pitchFamily="34" charset="0"/>
        </a:defRPr>
      </a:lvl5pPr>
      <a:lvl6pPr marL="457200" algn="ctr" rtl="0" fontAlgn="base">
        <a:spcBef>
          <a:spcPct val="0"/>
        </a:spcBef>
        <a:spcAft>
          <a:spcPct val="0"/>
        </a:spcAft>
        <a:defRPr sz="4400">
          <a:solidFill>
            <a:schemeClr val="tx1"/>
          </a:solidFill>
          <a:latin typeface="Myriad Web Pro" panose="020B0503030403020204" pitchFamily="34" charset="0"/>
        </a:defRPr>
      </a:lvl6pPr>
      <a:lvl7pPr marL="914400" algn="ctr" rtl="0" fontAlgn="base">
        <a:spcBef>
          <a:spcPct val="0"/>
        </a:spcBef>
        <a:spcAft>
          <a:spcPct val="0"/>
        </a:spcAft>
        <a:defRPr sz="4400">
          <a:solidFill>
            <a:schemeClr val="tx1"/>
          </a:solidFill>
          <a:latin typeface="Myriad Web Pro" panose="020B0503030403020204" pitchFamily="34" charset="0"/>
        </a:defRPr>
      </a:lvl7pPr>
      <a:lvl8pPr marL="1371600" algn="ctr" rtl="0" fontAlgn="base">
        <a:spcBef>
          <a:spcPct val="0"/>
        </a:spcBef>
        <a:spcAft>
          <a:spcPct val="0"/>
        </a:spcAft>
        <a:defRPr sz="4400">
          <a:solidFill>
            <a:schemeClr val="tx1"/>
          </a:solidFill>
          <a:latin typeface="Myriad Web Pro" panose="020B0503030403020204" pitchFamily="34" charset="0"/>
        </a:defRPr>
      </a:lvl8pPr>
      <a:lvl9pPr marL="1828800" algn="ctr" rtl="0" fontAlgn="base">
        <a:spcBef>
          <a:spcPct val="0"/>
        </a:spcBef>
        <a:spcAft>
          <a:spcPct val="0"/>
        </a:spcAft>
        <a:defRPr sz="4400">
          <a:solidFill>
            <a:schemeClr val="tx1"/>
          </a:solidFill>
          <a:latin typeface="Myriad Web Pro" panose="020B050303040302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rgbClr val="7F7F7F"/>
          </a:solidFill>
          <a:latin typeface="Calibri" panose="020F0502020204030204" pitchFamily="34" charset="0"/>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rgbClr val="7F7F7F"/>
          </a:solidFill>
          <a:latin typeface="Calibri" panose="020F0502020204030204" pitchFamily="34" charset="0"/>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rgbClr val="7F7F7F"/>
          </a:solidFill>
          <a:latin typeface="Calibri" panose="020F0502020204030204" pitchFamily="34" charset="0"/>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rgbClr val="7F7F7F"/>
          </a:solidFill>
          <a:latin typeface="Calibri" panose="020F0502020204030204" pitchFamily="34" charset="0"/>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rgbClr val="7F7F7F"/>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Rectangle 1"/>
          <p:cNvSpPr/>
          <p:nvPr userDrawn="1"/>
        </p:nvSpPr>
        <p:spPr>
          <a:xfrm>
            <a:off x="0" y="0"/>
            <a:ext cx="9144000" cy="190500"/>
          </a:xfrm>
          <a:prstGeom prst="rect">
            <a:avLst/>
          </a:prstGeom>
          <a:solidFill>
            <a:srgbClr val="005DA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srgbClr val="FFC000"/>
              </a:solidFill>
            </a:endParaRPr>
          </a:p>
        </p:txBody>
      </p:sp>
      <p:sp>
        <p:nvSpPr>
          <p:cNvPr id="1027" name="Text Placeholder 2"/>
          <p:cNvSpPr>
            <a:spLocks noGrp="1"/>
          </p:cNvSpPr>
          <p:nvPr>
            <p:ph type="body" idx="1"/>
          </p:nvPr>
        </p:nvSpPr>
        <p:spPr bwMode="auto">
          <a:xfrm>
            <a:off x="628650" y="1370013"/>
            <a:ext cx="7886700" cy="3262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2268869133"/>
      </p:ext>
    </p:extLst>
  </p:cSld>
  <p:clrMap bg1="lt1" tx1="dk1" bg2="lt2" tx2="dk2" accent1="accent1" accent2="accent2" accent3="accent3" accent4="accent4" accent5="accent5" accent6="accent6" hlink="hlink" folHlink="folHlink"/>
  <p:sldLayoutIdLst>
    <p:sldLayoutId id="2147483835" r:id="rId1"/>
    <p:sldLayoutId id="2147483836" r:id="rId2"/>
    <p:sldLayoutId id="2147483837" r:id="rId3"/>
    <p:sldLayoutId id="2147483838" r:id="rId4"/>
    <p:sldLayoutId id="2147483839" r:id="rId5"/>
    <p:sldLayoutId id="2147483840" r:id="rId6"/>
    <p:sldLayoutId id="2147483841" r:id="rId7"/>
    <p:sldLayoutId id="2147483842" r:id="rId8"/>
    <p:sldLayoutId id="2147483843" r:id="rId9"/>
    <p:sldLayoutId id="2147483844" r:id="rId10"/>
    <p:sldLayoutId id="2147483845" r:id="rId11"/>
  </p:sldLayoutIdLst>
  <p:transition>
    <p:fade/>
  </p:transition>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Myriad Web Pro" panose="020B0503030403020204" pitchFamily="34" charset="0"/>
        </a:defRPr>
      </a:lvl2pPr>
      <a:lvl3pPr algn="ctr" rtl="0" eaLnBrk="0" fontAlgn="base" hangingPunct="0">
        <a:spcBef>
          <a:spcPct val="0"/>
        </a:spcBef>
        <a:spcAft>
          <a:spcPct val="0"/>
        </a:spcAft>
        <a:defRPr sz="4400">
          <a:solidFill>
            <a:schemeClr val="tx1"/>
          </a:solidFill>
          <a:latin typeface="Myriad Web Pro" panose="020B0503030403020204" pitchFamily="34" charset="0"/>
        </a:defRPr>
      </a:lvl3pPr>
      <a:lvl4pPr algn="ctr" rtl="0" eaLnBrk="0" fontAlgn="base" hangingPunct="0">
        <a:spcBef>
          <a:spcPct val="0"/>
        </a:spcBef>
        <a:spcAft>
          <a:spcPct val="0"/>
        </a:spcAft>
        <a:defRPr sz="4400">
          <a:solidFill>
            <a:schemeClr val="tx1"/>
          </a:solidFill>
          <a:latin typeface="Myriad Web Pro" panose="020B0503030403020204" pitchFamily="34" charset="0"/>
        </a:defRPr>
      </a:lvl4pPr>
      <a:lvl5pPr algn="ctr" rtl="0" eaLnBrk="0" fontAlgn="base" hangingPunct="0">
        <a:spcBef>
          <a:spcPct val="0"/>
        </a:spcBef>
        <a:spcAft>
          <a:spcPct val="0"/>
        </a:spcAft>
        <a:defRPr sz="4400">
          <a:solidFill>
            <a:schemeClr val="tx1"/>
          </a:solidFill>
          <a:latin typeface="Myriad Web Pro" panose="020B0503030403020204" pitchFamily="34" charset="0"/>
        </a:defRPr>
      </a:lvl5pPr>
      <a:lvl6pPr marL="457200" algn="ctr" rtl="0" fontAlgn="base">
        <a:spcBef>
          <a:spcPct val="0"/>
        </a:spcBef>
        <a:spcAft>
          <a:spcPct val="0"/>
        </a:spcAft>
        <a:defRPr sz="4400">
          <a:solidFill>
            <a:schemeClr val="tx1"/>
          </a:solidFill>
          <a:latin typeface="Myriad Web Pro" panose="020B0503030403020204" pitchFamily="34" charset="0"/>
        </a:defRPr>
      </a:lvl6pPr>
      <a:lvl7pPr marL="914400" algn="ctr" rtl="0" fontAlgn="base">
        <a:spcBef>
          <a:spcPct val="0"/>
        </a:spcBef>
        <a:spcAft>
          <a:spcPct val="0"/>
        </a:spcAft>
        <a:defRPr sz="4400">
          <a:solidFill>
            <a:schemeClr val="tx1"/>
          </a:solidFill>
          <a:latin typeface="Myriad Web Pro" panose="020B0503030403020204" pitchFamily="34" charset="0"/>
        </a:defRPr>
      </a:lvl7pPr>
      <a:lvl8pPr marL="1371600" algn="ctr" rtl="0" fontAlgn="base">
        <a:spcBef>
          <a:spcPct val="0"/>
        </a:spcBef>
        <a:spcAft>
          <a:spcPct val="0"/>
        </a:spcAft>
        <a:defRPr sz="4400">
          <a:solidFill>
            <a:schemeClr val="tx1"/>
          </a:solidFill>
          <a:latin typeface="Myriad Web Pro" panose="020B0503030403020204" pitchFamily="34" charset="0"/>
        </a:defRPr>
      </a:lvl8pPr>
      <a:lvl9pPr marL="1828800" algn="ctr" rtl="0" fontAlgn="base">
        <a:spcBef>
          <a:spcPct val="0"/>
        </a:spcBef>
        <a:spcAft>
          <a:spcPct val="0"/>
        </a:spcAft>
        <a:defRPr sz="4400">
          <a:solidFill>
            <a:schemeClr val="tx1"/>
          </a:solidFill>
          <a:latin typeface="Myriad Web Pro" panose="020B0503030403020204" pitchFamily="34" charset="0"/>
        </a:defRPr>
      </a:lvl9pPr>
    </p:titleStyle>
    <p:bodyStyle>
      <a:lvl1pPr marL="342900" indent="-342900" algn="l" rtl="0" eaLnBrk="0" fontAlgn="base" hangingPunct="0">
        <a:spcBef>
          <a:spcPct val="20000"/>
        </a:spcBef>
        <a:spcAft>
          <a:spcPct val="0"/>
        </a:spcAft>
        <a:buClr>
          <a:srgbClr val="FF8502"/>
        </a:buClr>
        <a:buFont typeface="Arial" panose="020B0604020202020204" pitchFamily="34" charset="0"/>
        <a:buChar char="•"/>
        <a:defRPr sz="3200" kern="1200">
          <a:solidFill>
            <a:srgbClr val="000000"/>
          </a:solidFill>
          <a:latin typeface="+mn-lt"/>
          <a:ea typeface="+mn-ea"/>
          <a:cs typeface="+mn-cs"/>
        </a:defRPr>
      </a:lvl1pPr>
      <a:lvl2pPr marL="742950" indent="-285750" algn="l" rtl="0" eaLnBrk="0" fontAlgn="base" hangingPunct="0">
        <a:spcBef>
          <a:spcPct val="20000"/>
        </a:spcBef>
        <a:spcAft>
          <a:spcPct val="0"/>
        </a:spcAft>
        <a:buClr>
          <a:srgbClr val="FF8502"/>
        </a:buClr>
        <a:buFont typeface="Arial" panose="020B0604020202020204" pitchFamily="34" charset="0"/>
        <a:buChar char="–"/>
        <a:defRPr sz="2800" kern="1200">
          <a:solidFill>
            <a:srgbClr val="000000"/>
          </a:solidFill>
          <a:latin typeface="+mn-lt"/>
          <a:ea typeface="+mn-ea"/>
          <a:cs typeface="+mn-cs"/>
        </a:defRPr>
      </a:lvl2pPr>
      <a:lvl3pPr marL="1143000" indent="-228600" algn="l" rtl="0" eaLnBrk="0" fontAlgn="base" hangingPunct="0">
        <a:spcBef>
          <a:spcPct val="20000"/>
        </a:spcBef>
        <a:spcAft>
          <a:spcPct val="0"/>
        </a:spcAft>
        <a:buClr>
          <a:srgbClr val="FF8502"/>
        </a:buClr>
        <a:buFont typeface="Arial" panose="020B0604020202020204" pitchFamily="34" charset="0"/>
        <a:buChar char="•"/>
        <a:defRPr sz="2400" kern="1200">
          <a:solidFill>
            <a:srgbClr val="000000"/>
          </a:solidFill>
          <a:latin typeface="+mn-lt"/>
          <a:ea typeface="+mn-ea"/>
          <a:cs typeface="+mn-cs"/>
        </a:defRPr>
      </a:lvl3pPr>
      <a:lvl4pPr marL="1600200" indent="-228600" algn="l" rtl="0" eaLnBrk="0" fontAlgn="base" hangingPunct="0">
        <a:spcBef>
          <a:spcPct val="20000"/>
        </a:spcBef>
        <a:spcAft>
          <a:spcPct val="0"/>
        </a:spcAft>
        <a:buClr>
          <a:srgbClr val="FF8502"/>
        </a:buClr>
        <a:buFont typeface="Arial" panose="020B0604020202020204" pitchFamily="34" charset="0"/>
        <a:buChar char="–"/>
        <a:defRPr sz="2000" kern="1200">
          <a:solidFill>
            <a:srgbClr val="000000"/>
          </a:solidFill>
          <a:latin typeface="+mn-lt"/>
          <a:ea typeface="+mn-ea"/>
          <a:cs typeface="+mn-cs"/>
        </a:defRPr>
      </a:lvl4pPr>
      <a:lvl5pPr marL="2057400" indent="-228600" algn="l" rtl="0" eaLnBrk="0" fontAlgn="base" hangingPunct="0">
        <a:spcBef>
          <a:spcPct val="20000"/>
        </a:spcBef>
        <a:spcAft>
          <a:spcPct val="0"/>
        </a:spcAft>
        <a:buClr>
          <a:srgbClr val="FF8502"/>
        </a:buClr>
        <a:buFont typeface="Arial" panose="020B0604020202020204" pitchFamily="34" charset="0"/>
        <a:buChar char="»"/>
        <a:defRPr sz="2000" kern="1200">
          <a:solidFill>
            <a:srgbClr val="000000"/>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9.xml"/><Relationship Id="rId4"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20.jpeg"/></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21.jpeg"/></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23.jpeg"/></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7.jpe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14.png"/></Relationships>
</file>

<file path=ppt/slides/_rels/slide2.xml.rels><?xml version="1.0" encoding="UTF-8" standalone="yes"?>
<Relationships xmlns="http://schemas.openxmlformats.org/package/2006/relationships"><Relationship Id="rId3" Type="http://schemas.openxmlformats.org/officeDocument/2006/relationships/hyperlink" Target="http://cdc.gov/nceh/ehsp/ehnexus" TargetMode="External"/><Relationship Id="rId2" Type="http://schemas.openxmlformats.org/officeDocument/2006/relationships/notesSlide" Target="../notesSlides/notesSlide2.xml"/><Relationship Id="rId1" Type="http://schemas.openxmlformats.org/officeDocument/2006/relationships/slideLayout" Target="../slideLayouts/slideLayout21.xml"/></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2.xml"/><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21.xml"/></Relationships>
</file>

<file path=ppt/slides/_rels/slide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xml"/><Relationship Id="rId1" Type="http://schemas.openxmlformats.org/officeDocument/2006/relationships/slideLayout" Target="../slideLayouts/slideLayout23.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plant&#10;&#10;Description automatically generated">
            <a:extLst>
              <a:ext uri="{FF2B5EF4-FFF2-40B4-BE49-F238E27FC236}">
                <a16:creationId xmlns:a16="http://schemas.microsoft.com/office/drawing/2014/main" id="{EB68698D-7124-4633-B886-5BB0E337B8A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27932"/>
            <a:ext cx="9144000" cy="3639055"/>
          </a:xfrm>
          <a:prstGeom prst="rect">
            <a:avLst/>
          </a:prstGeom>
        </p:spPr>
      </p:pic>
      <p:pic>
        <p:nvPicPr>
          <p:cNvPr id="6" name="Picture 5" descr="A collage of photos inside the number 30. ">
            <a:extLst>
              <a:ext uri="{FF2B5EF4-FFF2-40B4-BE49-F238E27FC236}">
                <a16:creationId xmlns:a16="http://schemas.microsoft.com/office/drawing/2014/main" id="{459076B9-DA05-4C0C-926D-EF2ABD7147D4}"/>
              </a:ext>
            </a:extLst>
          </p:cNvPr>
          <p:cNvPicPr>
            <a:picLocks noChangeAspect="1"/>
          </p:cNvPicPr>
          <p:nvPr/>
        </p:nvPicPr>
        <p:blipFill>
          <a:blip r:embed="rId4">
            <a:alphaModFix amt="20000"/>
          </a:blip>
          <a:stretch>
            <a:fillRect/>
          </a:stretch>
        </p:blipFill>
        <p:spPr>
          <a:xfrm>
            <a:off x="1002559" y="1035027"/>
            <a:ext cx="3810330" cy="2719052"/>
          </a:xfrm>
          <a:prstGeom prst="rect">
            <a:avLst/>
          </a:prstGeom>
        </p:spPr>
      </p:pic>
      <p:sp>
        <p:nvSpPr>
          <p:cNvPr id="7" name="Text Placeholder 6"/>
          <p:cNvSpPr>
            <a:spLocks noGrp="1"/>
          </p:cNvSpPr>
          <p:nvPr>
            <p:ph type="body" sz="quarter" idx="10"/>
          </p:nvPr>
        </p:nvSpPr>
        <p:spPr>
          <a:xfrm>
            <a:off x="-160705" y="3873311"/>
            <a:ext cx="5916168" cy="587351"/>
          </a:xfrm>
        </p:spPr>
        <p:txBody>
          <a:bodyPr/>
          <a:lstStyle/>
          <a:p>
            <a:pPr algn="ctr"/>
            <a:r>
              <a:rPr lang="en-US" sz="1600" b="1">
                <a:solidFill>
                  <a:srgbClr val="000814"/>
                </a:solidFill>
                <a:latin typeface="Myriad Pro" panose="020B0503030403020204" pitchFamily="34" charset="0"/>
              </a:rPr>
              <a:t>EH Nexus Webinar | October 27, 2021</a:t>
            </a:r>
          </a:p>
        </p:txBody>
      </p:sp>
      <p:sp>
        <p:nvSpPr>
          <p:cNvPr id="5" name="Title 4"/>
          <p:cNvSpPr>
            <a:spLocks noGrp="1"/>
          </p:cNvSpPr>
          <p:nvPr>
            <p:ph type="title"/>
          </p:nvPr>
        </p:nvSpPr>
        <p:spPr>
          <a:xfrm>
            <a:off x="59985" y="682838"/>
            <a:ext cx="5695478" cy="2354147"/>
          </a:xfrm>
        </p:spPr>
        <p:txBody>
          <a:bodyPr/>
          <a:lstStyle/>
          <a:p>
            <a:pPr algn="ctr">
              <a:lnSpc>
                <a:spcPct val="100000"/>
              </a:lnSpc>
            </a:pPr>
            <a:br>
              <a:rPr lang="en-US" sz="2400" b="0">
                <a:solidFill>
                  <a:srgbClr val="003C9F"/>
                </a:solidFill>
                <a:latin typeface="Myriad Pro" panose="020B0503030403020204" pitchFamily="34" charset="0"/>
              </a:rPr>
            </a:br>
            <a:r>
              <a:rPr lang="en-US" sz="2400" b="0">
                <a:solidFill>
                  <a:srgbClr val="003C9F"/>
                </a:solidFill>
                <a:latin typeface="Myriad Pro" panose="020B0503030403020204" pitchFamily="34" charset="0"/>
              </a:rPr>
              <a:t>National Lead Poisoning Prevention Week: </a:t>
            </a:r>
            <a:br>
              <a:rPr lang="en-US" sz="2400" b="0">
                <a:solidFill>
                  <a:srgbClr val="003C9F"/>
                </a:solidFill>
                <a:latin typeface="Myriad Pro" panose="020B0503030403020204" pitchFamily="34" charset="0"/>
              </a:rPr>
            </a:br>
            <a:br>
              <a:rPr lang="en-US" sz="2400" b="0">
                <a:solidFill>
                  <a:srgbClr val="003C9F"/>
                </a:solidFill>
                <a:effectLst>
                  <a:outerShdw blurRad="38100" dist="38100" dir="2700000" algn="tl">
                    <a:srgbClr val="000000">
                      <a:alpha val="43137"/>
                    </a:srgbClr>
                  </a:outerShdw>
                </a:effectLst>
                <a:latin typeface="Myriad Pro" panose="020B0503030403020204" pitchFamily="34" charset="0"/>
              </a:rPr>
            </a:br>
            <a:r>
              <a:rPr lang="en-US" sz="2800">
                <a:solidFill>
                  <a:schemeClr val="accent2"/>
                </a:solidFill>
                <a:effectLst>
                  <a:outerShdw blurRad="38100" dist="38100" dir="2700000" algn="tl">
                    <a:srgbClr val="000000">
                      <a:alpha val="43137"/>
                    </a:srgbClr>
                  </a:outerShdw>
                </a:effectLst>
                <a:latin typeface="Myriad Pro" panose="020B0503030403020204" pitchFamily="34" charset="0"/>
              </a:rPr>
              <a:t>Commemorating 30 Years of CDC Funding Childhood Lead Poisoning Prevention Programs (CLPPPs)</a:t>
            </a:r>
            <a:endParaRPr lang="en-US">
              <a:solidFill>
                <a:schemeClr val="accent2"/>
              </a:solidFill>
              <a:effectLst>
                <a:outerShdw blurRad="38100" dist="38100" dir="2700000" algn="tl">
                  <a:srgbClr val="000000">
                    <a:alpha val="43137"/>
                  </a:srgbClr>
                </a:outerShdw>
              </a:effectLst>
              <a:latin typeface="Myriad Pro" panose="020B0503030403020204" pitchFamily="34" charset="0"/>
            </a:endParaRPr>
          </a:p>
        </p:txBody>
      </p:sp>
    </p:spTree>
    <p:extLst>
      <p:ext uri="{BB962C8B-B14F-4D97-AF65-F5344CB8AC3E}">
        <p14:creationId xmlns:p14="http://schemas.microsoft.com/office/powerpoint/2010/main" val="1548849183"/>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ADA60A2E-A6F0-44BB-9171-80B4696B40D3}"/>
              </a:ext>
            </a:extLst>
          </p:cNvPr>
          <p:cNvSpPr txBox="1">
            <a:spLocks noGrp="1"/>
          </p:cNvSpPr>
          <p:nvPr>
            <p:ph type="title" idx="4294967295"/>
          </p:nvPr>
        </p:nvSpPr>
        <p:spPr>
          <a:xfrm>
            <a:off x="497369" y="285891"/>
            <a:ext cx="5401340" cy="85725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rtl="0" eaLnBrk="0" fontAlgn="base" hangingPunct="0">
              <a:lnSpc>
                <a:spcPct val="100000"/>
              </a:lnSpc>
              <a:spcBef>
                <a:spcPct val="0"/>
              </a:spcBef>
              <a:spcAft>
                <a:spcPct val="0"/>
              </a:spcAft>
              <a:defRPr sz="2800" b="1" kern="1200" baseline="0">
                <a:solidFill>
                  <a:srgbClr val="005DAA"/>
                </a:solidFill>
                <a:effectLst/>
                <a:latin typeface="Calibri" pitchFamily="34" charset="0"/>
                <a:ea typeface="+mj-ea"/>
                <a:cs typeface="+mj-cs"/>
              </a:defRPr>
            </a:lvl1pPr>
            <a:lvl2pPr algn="ctr" rtl="0" eaLnBrk="0" fontAlgn="base" hangingPunct="0">
              <a:spcBef>
                <a:spcPct val="0"/>
              </a:spcBef>
              <a:spcAft>
                <a:spcPct val="0"/>
              </a:spcAft>
              <a:defRPr sz="4400">
                <a:solidFill>
                  <a:schemeClr val="tx1"/>
                </a:solidFill>
                <a:latin typeface="Myriad Web Pro" panose="020B0503030403020204" pitchFamily="34" charset="0"/>
              </a:defRPr>
            </a:lvl2pPr>
            <a:lvl3pPr algn="ctr" rtl="0" eaLnBrk="0" fontAlgn="base" hangingPunct="0">
              <a:spcBef>
                <a:spcPct val="0"/>
              </a:spcBef>
              <a:spcAft>
                <a:spcPct val="0"/>
              </a:spcAft>
              <a:defRPr sz="4400">
                <a:solidFill>
                  <a:schemeClr val="tx1"/>
                </a:solidFill>
                <a:latin typeface="Myriad Web Pro" panose="020B0503030403020204" pitchFamily="34" charset="0"/>
              </a:defRPr>
            </a:lvl3pPr>
            <a:lvl4pPr algn="ctr" rtl="0" eaLnBrk="0" fontAlgn="base" hangingPunct="0">
              <a:spcBef>
                <a:spcPct val="0"/>
              </a:spcBef>
              <a:spcAft>
                <a:spcPct val="0"/>
              </a:spcAft>
              <a:defRPr sz="4400">
                <a:solidFill>
                  <a:schemeClr val="tx1"/>
                </a:solidFill>
                <a:latin typeface="Myriad Web Pro" panose="020B0503030403020204" pitchFamily="34" charset="0"/>
              </a:defRPr>
            </a:lvl4pPr>
            <a:lvl5pPr algn="ctr" rtl="0" eaLnBrk="0" fontAlgn="base" hangingPunct="0">
              <a:spcBef>
                <a:spcPct val="0"/>
              </a:spcBef>
              <a:spcAft>
                <a:spcPct val="0"/>
              </a:spcAft>
              <a:defRPr sz="4400">
                <a:solidFill>
                  <a:schemeClr val="tx1"/>
                </a:solidFill>
                <a:latin typeface="Myriad Web Pro" panose="020B0503030403020204" pitchFamily="34" charset="0"/>
              </a:defRPr>
            </a:lvl5pPr>
            <a:lvl6pPr marL="457200" algn="ctr" rtl="0" fontAlgn="base">
              <a:spcBef>
                <a:spcPct val="0"/>
              </a:spcBef>
              <a:spcAft>
                <a:spcPct val="0"/>
              </a:spcAft>
              <a:defRPr sz="4400">
                <a:solidFill>
                  <a:schemeClr val="tx1"/>
                </a:solidFill>
                <a:latin typeface="Myriad Web Pro" panose="020B0503030403020204" pitchFamily="34" charset="0"/>
              </a:defRPr>
            </a:lvl6pPr>
            <a:lvl7pPr marL="914400" algn="ctr" rtl="0" fontAlgn="base">
              <a:spcBef>
                <a:spcPct val="0"/>
              </a:spcBef>
              <a:spcAft>
                <a:spcPct val="0"/>
              </a:spcAft>
              <a:defRPr sz="4400">
                <a:solidFill>
                  <a:schemeClr val="tx1"/>
                </a:solidFill>
                <a:latin typeface="Myriad Web Pro" panose="020B0503030403020204" pitchFamily="34" charset="0"/>
              </a:defRPr>
            </a:lvl7pPr>
            <a:lvl8pPr marL="1371600" algn="ctr" rtl="0" fontAlgn="base">
              <a:spcBef>
                <a:spcPct val="0"/>
              </a:spcBef>
              <a:spcAft>
                <a:spcPct val="0"/>
              </a:spcAft>
              <a:defRPr sz="4400">
                <a:solidFill>
                  <a:schemeClr val="tx1"/>
                </a:solidFill>
                <a:latin typeface="Myriad Web Pro" panose="020B0503030403020204" pitchFamily="34" charset="0"/>
              </a:defRPr>
            </a:lvl8pPr>
            <a:lvl9pPr marL="1828800" algn="ctr" rtl="0" fontAlgn="base">
              <a:spcBef>
                <a:spcPct val="0"/>
              </a:spcBef>
              <a:spcAft>
                <a:spcPct val="0"/>
              </a:spcAft>
              <a:defRPr sz="4400">
                <a:solidFill>
                  <a:schemeClr val="tx1"/>
                </a:solidFill>
                <a:latin typeface="Myriad Web Pro" panose="020B0503030403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005DAA"/>
                </a:solidFill>
                <a:effectLst/>
                <a:uLnTx/>
                <a:uFillTx/>
                <a:latin typeface="Calibri" pitchFamily="34" charset="0"/>
                <a:ea typeface="+mj-ea"/>
                <a:cs typeface="+mj-cs"/>
              </a:rPr>
              <a:t>1990s</a:t>
            </a:r>
          </a:p>
        </p:txBody>
      </p:sp>
      <p:sp>
        <p:nvSpPr>
          <p:cNvPr id="3" name="Content Placeholder 2"/>
          <p:cNvSpPr>
            <a:spLocks noGrp="1"/>
          </p:cNvSpPr>
          <p:nvPr>
            <p:ph idx="1"/>
          </p:nvPr>
        </p:nvSpPr>
        <p:spPr>
          <a:xfrm>
            <a:off x="497368" y="1000125"/>
            <a:ext cx="4669543" cy="3935751"/>
          </a:xfrm>
        </p:spPr>
        <p:txBody>
          <a:bodyPr/>
          <a:lstStyle/>
          <a:p>
            <a:r>
              <a:rPr lang="en-US">
                <a:solidFill>
                  <a:srgbClr val="005DAA"/>
                </a:solidFill>
              </a:rPr>
              <a:t>1991: </a:t>
            </a:r>
            <a:r>
              <a:rPr lang="en-US" b="0">
                <a:solidFill>
                  <a:srgbClr val="005DAA"/>
                </a:solidFill>
              </a:rPr>
              <a:t>CDC began funding state and local programs nationwide</a:t>
            </a:r>
          </a:p>
          <a:p>
            <a:r>
              <a:rPr lang="en-US">
                <a:solidFill>
                  <a:srgbClr val="005DAA"/>
                </a:solidFill>
              </a:rPr>
              <a:t>1991</a:t>
            </a:r>
            <a:r>
              <a:rPr lang="en-US" b="0">
                <a:solidFill>
                  <a:srgbClr val="005DAA"/>
                </a:solidFill>
              </a:rPr>
              <a:t>: The Department of Health and Human Services (HHS) released the </a:t>
            </a:r>
            <a:r>
              <a:rPr lang="en-US" b="0" i="1">
                <a:solidFill>
                  <a:srgbClr val="005DAA"/>
                </a:solidFill>
              </a:rPr>
              <a:t>Strategic Plan for the Elimination of Childhood Lead Poisoning</a:t>
            </a:r>
          </a:p>
          <a:p>
            <a:r>
              <a:rPr lang="en-US">
                <a:solidFill>
                  <a:srgbClr val="005DAA"/>
                </a:solidFill>
              </a:rPr>
              <a:t>1991: </a:t>
            </a:r>
            <a:r>
              <a:rPr lang="en-US" b="0">
                <a:solidFill>
                  <a:srgbClr val="005DAA"/>
                </a:solidFill>
              </a:rPr>
              <a:t>EPA published the Lead and Copper Rule</a:t>
            </a:r>
          </a:p>
        </p:txBody>
      </p:sp>
      <p:pic>
        <p:nvPicPr>
          <p:cNvPr id="4" name="Picture 3">
            <a:extLs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8241731" y="4428984"/>
            <a:ext cx="702244" cy="506892"/>
          </a:xfrm>
          <a:prstGeom prst="rect">
            <a:avLst/>
          </a:prstGeom>
        </p:spPr>
      </p:pic>
      <p:pic>
        <p:nvPicPr>
          <p:cNvPr id="2" name="Picture 1" descr="A close up of a rusty water pipe ">
            <a:extLst>
              <a:ext uri="{FF2B5EF4-FFF2-40B4-BE49-F238E27FC236}">
                <a16:creationId xmlns:a16="http://schemas.microsoft.com/office/drawing/2014/main" id="{0DC9661A-327C-4EEA-AA07-FEC3E465955F}"/>
              </a:ext>
            </a:extLst>
          </p:cNvPr>
          <p:cNvPicPr>
            <a:picLocks noChangeAspect="1"/>
          </p:cNvPicPr>
          <p:nvPr/>
        </p:nvPicPr>
        <p:blipFill>
          <a:blip r:embed="rId4"/>
          <a:stretch>
            <a:fillRect/>
          </a:stretch>
        </p:blipFill>
        <p:spPr>
          <a:xfrm>
            <a:off x="5448300" y="1376319"/>
            <a:ext cx="3495675" cy="2332115"/>
          </a:xfrm>
          <a:prstGeom prst="rect">
            <a:avLst/>
          </a:prstGeom>
        </p:spPr>
      </p:pic>
    </p:spTree>
    <p:extLst>
      <p:ext uri="{BB962C8B-B14F-4D97-AF65-F5344CB8AC3E}">
        <p14:creationId xmlns:p14="http://schemas.microsoft.com/office/powerpoint/2010/main" val="16232821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ADA60A2E-A6F0-44BB-9171-80B4696B40D3}"/>
              </a:ext>
            </a:extLst>
          </p:cNvPr>
          <p:cNvSpPr txBox="1">
            <a:spLocks noGrp="1"/>
          </p:cNvSpPr>
          <p:nvPr>
            <p:ph type="title" idx="4294967295"/>
          </p:nvPr>
        </p:nvSpPr>
        <p:spPr>
          <a:xfrm>
            <a:off x="497369" y="285891"/>
            <a:ext cx="5401340" cy="85725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rtl="0" eaLnBrk="0" fontAlgn="base" hangingPunct="0">
              <a:lnSpc>
                <a:spcPct val="100000"/>
              </a:lnSpc>
              <a:spcBef>
                <a:spcPct val="0"/>
              </a:spcBef>
              <a:spcAft>
                <a:spcPct val="0"/>
              </a:spcAft>
              <a:defRPr sz="2800" b="1" kern="1200" baseline="0">
                <a:solidFill>
                  <a:srgbClr val="005DAA"/>
                </a:solidFill>
                <a:effectLst/>
                <a:latin typeface="Calibri" pitchFamily="34" charset="0"/>
                <a:ea typeface="+mj-ea"/>
                <a:cs typeface="+mj-cs"/>
              </a:defRPr>
            </a:lvl1pPr>
            <a:lvl2pPr algn="ctr" rtl="0" eaLnBrk="0" fontAlgn="base" hangingPunct="0">
              <a:spcBef>
                <a:spcPct val="0"/>
              </a:spcBef>
              <a:spcAft>
                <a:spcPct val="0"/>
              </a:spcAft>
              <a:defRPr sz="4400">
                <a:solidFill>
                  <a:schemeClr val="tx1"/>
                </a:solidFill>
                <a:latin typeface="Myriad Web Pro" panose="020B0503030403020204" pitchFamily="34" charset="0"/>
              </a:defRPr>
            </a:lvl2pPr>
            <a:lvl3pPr algn="ctr" rtl="0" eaLnBrk="0" fontAlgn="base" hangingPunct="0">
              <a:spcBef>
                <a:spcPct val="0"/>
              </a:spcBef>
              <a:spcAft>
                <a:spcPct val="0"/>
              </a:spcAft>
              <a:defRPr sz="4400">
                <a:solidFill>
                  <a:schemeClr val="tx1"/>
                </a:solidFill>
                <a:latin typeface="Myriad Web Pro" panose="020B0503030403020204" pitchFamily="34" charset="0"/>
              </a:defRPr>
            </a:lvl3pPr>
            <a:lvl4pPr algn="ctr" rtl="0" eaLnBrk="0" fontAlgn="base" hangingPunct="0">
              <a:spcBef>
                <a:spcPct val="0"/>
              </a:spcBef>
              <a:spcAft>
                <a:spcPct val="0"/>
              </a:spcAft>
              <a:defRPr sz="4400">
                <a:solidFill>
                  <a:schemeClr val="tx1"/>
                </a:solidFill>
                <a:latin typeface="Myriad Web Pro" panose="020B0503030403020204" pitchFamily="34" charset="0"/>
              </a:defRPr>
            </a:lvl4pPr>
            <a:lvl5pPr algn="ctr" rtl="0" eaLnBrk="0" fontAlgn="base" hangingPunct="0">
              <a:spcBef>
                <a:spcPct val="0"/>
              </a:spcBef>
              <a:spcAft>
                <a:spcPct val="0"/>
              </a:spcAft>
              <a:defRPr sz="4400">
                <a:solidFill>
                  <a:schemeClr val="tx1"/>
                </a:solidFill>
                <a:latin typeface="Myriad Web Pro" panose="020B0503030403020204" pitchFamily="34" charset="0"/>
              </a:defRPr>
            </a:lvl5pPr>
            <a:lvl6pPr marL="457200" algn="ctr" rtl="0" fontAlgn="base">
              <a:spcBef>
                <a:spcPct val="0"/>
              </a:spcBef>
              <a:spcAft>
                <a:spcPct val="0"/>
              </a:spcAft>
              <a:defRPr sz="4400">
                <a:solidFill>
                  <a:schemeClr val="tx1"/>
                </a:solidFill>
                <a:latin typeface="Myriad Web Pro" panose="020B0503030403020204" pitchFamily="34" charset="0"/>
              </a:defRPr>
            </a:lvl6pPr>
            <a:lvl7pPr marL="914400" algn="ctr" rtl="0" fontAlgn="base">
              <a:spcBef>
                <a:spcPct val="0"/>
              </a:spcBef>
              <a:spcAft>
                <a:spcPct val="0"/>
              </a:spcAft>
              <a:defRPr sz="4400">
                <a:solidFill>
                  <a:schemeClr val="tx1"/>
                </a:solidFill>
                <a:latin typeface="Myriad Web Pro" panose="020B0503030403020204" pitchFamily="34" charset="0"/>
              </a:defRPr>
            </a:lvl7pPr>
            <a:lvl8pPr marL="1371600" algn="ctr" rtl="0" fontAlgn="base">
              <a:spcBef>
                <a:spcPct val="0"/>
              </a:spcBef>
              <a:spcAft>
                <a:spcPct val="0"/>
              </a:spcAft>
              <a:defRPr sz="4400">
                <a:solidFill>
                  <a:schemeClr val="tx1"/>
                </a:solidFill>
                <a:latin typeface="Myriad Web Pro" panose="020B0503030403020204" pitchFamily="34" charset="0"/>
              </a:defRPr>
            </a:lvl8pPr>
            <a:lvl9pPr marL="1828800" algn="ctr" rtl="0" fontAlgn="base">
              <a:spcBef>
                <a:spcPct val="0"/>
              </a:spcBef>
              <a:spcAft>
                <a:spcPct val="0"/>
              </a:spcAft>
              <a:defRPr sz="4400">
                <a:solidFill>
                  <a:schemeClr val="tx1"/>
                </a:solidFill>
                <a:latin typeface="Myriad Web Pro" panose="020B0503030403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005DAA"/>
                </a:solidFill>
                <a:effectLst/>
                <a:uLnTx/>
                <a:uFillTx/>
                <a:latin typeface="Calibri" pitchFamily="34" charset="0"/>
                <a:ea typeface="+mj-ea"/>
                <a:cs typeface="+mj-cs"/>
              </a:rPr>
              <a:t>1990s (continued) </a:t>
            </a:r>
          </a:p>
        </p:txBody>
      </p:sp>
      <p:sp>
        <p:nvSpPr>
          <p:cNvPr id="3" name="Content Placeholder 2"/>
          <p:cNvSpPr>
            <a:spLocks noGrp="1"/>
          </p:cNvSpPr>
          <p:nvPr>
            <p:ph idx="1"/>
          </p:nvPr>
        </p:nvSpPr>
        <p:spPr>
          <a:xfrm>
            <a:off x="497369" y="962998"/>
            <a:ext cx="4544532" cy="4180502"/>
          </a:xfrm>
        </p:spPr>
        <p:txBody>
          <a:bodyPr/>
          <a:lstStyle/>
          <a:p>
            <a:r>
              <a:rPr lang="en-US">
                <a:solidFill>
                  <a:srgbClr val="005DAA"/>
                </a:solidFill>
              </a:rPr>
              <a:t>1993: </a:t>
            </a:r>
            <a:r>
              <a:rPr lang="en-US" b="0">
                <a:solidFill>
                  <a:srgbClr val="005DAA"/>
                </a:solidFill>
              </a:rPr>
              <a:t>CDC’s universal screening requirements adopted for children enrolled in Medicaid. </a:t>
            </a:r>
            <a:endParaRPr lang="en-US">
              <a:solidFill>
                <a:srgbClr val="005DAA"/>
              </a:solidFill>
            </a:endParaRPr>
          </a:p>
          <a:p>
            <a:r>
              <a:rPr lang="en-US">
                <a:solidFill>
                  <a:srgbClr val="005DAA"/>
                </a:solidFill>
              </a:rPr>
              <a:t>1995</a:t>
            </a:r>
            <a:r>
              <a:rPr lang="en-US" b="0">
                <a:solidFill>
                  <a:srgbClr val="005DAA"/>
                </a:solidFill>
              </a:rPr>
              <a:t>: Ban on food cans with lead solder became effective</a:t>
            </a:r>
          </a:p>
          <a:p>
            <a:r>
              <a:rPr lang="en-US">
                <a:solidFill>
                  <a:srgbClr val="005DAA"/>
                </a:solidFill>
              </a:rPr>
              <a:t>1996: </a:t>
            </a:r>
            <a:r>
              <a:rPr lang="en-US" b="0">
                <a:solidFill>
                  <a:srgbClr val="005DAA"/>
                </a:solidFill>
              </a:rPr>
              <a:t>Ban on leaded gasoline for most motor vehicles became effective</a:t>
            </a:r>
          </a:p>
          <a:p>
            <a:endParaRPr lang="en-US" b="0">
              <a:solidFill>
                <a:srgbClr val="005DAA"/>
              </a:solidFill>
            </a:endParaRPr>
          </a:p>
        </p:txBody>
      </p:sp>
      <p:pic>
        <p:nvPicPr>
          <p:cNvPr id="4" name="Picture 3">
            <a:extLs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8241731" y="4428984"/>
            <a:ext cx="702244" cy="506892"/>
          </a:xfrm>
          <a:prstGeom prst="rect">
            <a:avLst/>
          </a:prstGeom>
        </p:spPr>
      </p:pic>
      <p:pic>
        <p:nvPicPr>
          <p:cNvPr id="5" name="Picture 4" descr="A group of metal cans&#10;">
            <a:extLst>
              <a:ext uri="{FF2B5EF4-FFF2-40B4-BE49-F238E27FC236}">
                <a16:creationId xmlns:a16="http://schemas.microsoft.com/office/drawing/2014/main" id="{F02D95B1-98B6-4C1E-B487-562D5A2826F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70500" y="1369360"/>
            <a:ext cx="3673475" cy="2262840"/>
          </a:xfrm>
          <a:prstGeom prst="rect">
            <a:avLst/>
          </a:prstGeom>
        </p:spPr>
      </p:pic>
    </p:spTree>
    <p:extLst>
      <p:ext uri="{BB962C8B-B14F-4D97-AF65-F5344CB8AC3E}">
        <p14:creationId xmlns:p14="http://schemas.microsoft.com/office/powerpoint/2010/main" val="37485491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ADA60A2E-A6F0-44BB-9171-80B4696B40D3}"/>
              </a:ext>
            </a:extLst>
          </p:cNvPr>
          <p:cNvSpPr txBox="1">
            <a:spLocks noGrp="1"/>
          </p:cNvSpPr>
          <p:nvPr>
            <p:ph type="title" idx="4294967295"/>
          </p:nvPr>
        </p:nvSpPr>
        <p:spPr>
          <a:xfrm>
            <a:off x="497369" y="285891"/>
            <a:ext cx="5401340" cy="85725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rtl="0" eaLnBrk="0" fontAlgn="base" hangingPunct="0">
              <a:lnSpc>
                <a:spcPct val="100000"/>
              </a:lnSpc>
              <a:spcBef>
                <a:spcPct val="0"/>
              </a:spcBef>
              <a:spcAft>
                <a:spcPct val="0"/>
              </a:spcAft>
              <a:defRPr sz="2800" b="1" kern="1200" baseline="0">
                <a:solidFill>
                  <a:srgbClr val="005DAA"/>
                </a:solidFill>
                <a:effectLst/>
                <a:latin typeface="Calibri" pitchFamily="34" charset="0"/>
                <a:ea typeface="+mj-ea"/>
                <a:cs typeface="+mj-cs"/>
              </a:defRPr>
            </a:lvl1pPr>
            <a:lvl2pPr algn="ctr" rtl="0" eaLnBrk="0" fontAlgn="base" hangingPunct="0">
              <a:spcBef>
                <a:spcPct val="0"/>
              </a:spcBef>
              <a:spcAft>
                <a:spcPct val="0"/>
              </a:spcAft>
              <a:defRPr sz="4400">
                <a:solidFill>
                  <a:schemeClr val="tx1"/>
                </a:solidFill>
                <a:latin typeface="Myriad Web Pro" panose="020B0503030403020204" pitchFamily="34" charset="0"/>
              </a:defRPr>
            </a:lvl2pPr>
            <a:lvl3pPr algn="ctr" rtl="0" eaLnBrk="0" fontAlgn="base" hangingPunct="0">
              <a:spcBef>
                <a:spcPct val="0"/>
              </a:spcBef>
              <a:spcAft>
                <a:spcPct val="0"/>
              </a:spcAft>
              <a:defRPr sz="4400">
                <a:solidFill>
                  <a:schemeClr val="tx1"/>
                </a:solidFill>
                <a:latin typeface="Myriad Web Pro" panose="020B0503030403020204" pitchFamily="34" charset="0"/>
              </a:defRPr>
            </a:lvl3pPr>
            <a:lvl4pPr algn="ctr" rtl="0" eaLnBrk="0" fontAlgn="base" hangingPunct="0">
              <a:spcBef>
                <a:spcPct val="0"/>
              </a:spcBef>
              <a:spcAft>
                <a:spcPct val="0"/>
              </a:spcAft>
              <a:defRPr sz="4400">
                <a:solidFill>
                  <a:schemeClr val="tx1"/>
                </a:solidFill>
                <a:latin typeface="Myriad Web Pro" panose="020B0503030403020204" pitchFamily="34" charset="0"/>
              </a:defRPr>
            </a:lvl4pPr>
            <a:lvl5pPr algn="ctr" rtl="0" eaLnBrk="0" fontAlgn="base" hangingPunct="0">
              <a:spcBef>
                <a:spcPct val="0"/>
              </a:spcBef>
              <a:spcAft>
                <a:spcPct val="0"/>
              </a:spcAft>
              <a:defRPr sz="4400">
                <a:solidFill>
                  <a:schemeClr val="tx1"/>
                </a:solidFill>
                <a:latin typeface="Myriad Web Pro" panose="020B0503030403020204" pitchFamily="34" charset="0"/>
              </a:defRPr>
            </a:lvl5pPr>
            <a:lvl6pPr marL="457200" algn="ctr" rtl="0" fontAlgn="base">
              <a:spcBef>
                <a:spcPct val="0"/>
              </a:spcBef>
              <a:spcAft>
                <a:spcPct val="0"/>
              </a:spcAft>
              <a:defRPr sz="4400">
                <a:solidFill>
                  <a:schemeClr val="tx1"/>
                </a:solidFill>
                <a:latin typeface="Myriad Web Pro" panose="020B0503030403020204" pitchFamily="34" charset="0"/>
              </a:defRPr>
            </a:lvl6pPr>
            <a:lvl7pPr marL="914400" algn="ctr" rtl="0" fontAlgn="base">
              <a:spcBef>
                <a:spcPct val="0"/>
              </a:spcBef>
              <a:spcAft>
                <a:spcPct val="0"/>
              </a:spcAft>
              <a:defRPr sz="4400">
                <a:solidFill>
                  <a:schemeClr val="tx1"/>
                </a:solidFill>
                <a:latin typeface="Myriad Web Pro" panose="020B0503030403020204" pitchFamily="34" charset="0"/>
              </a:defRPr>
            </a:lvl7pPr>
            <a:lvl8pPr marL="1371600" algn="ctr" rtl="0" fontAlgn="base">
              <a:spcBef>
                <a:spcPct val="0"/>
              </a:spcBef>
              <a:spcAft>
                <a:spcPct val="0"/>
              </a:spcAft>
              <a:defRPr sz="4400">
                <a:solidFill>
                  <a:schemeClr val="tx1"/>
                </a:solidFill>
                <a:latin typeface="Myriad Web Pro" panose="020B0503030403020204" pitchFamily="34" charset="0"/>
              </a:defRPr>
            </a:lvl8pPr>
            <a:lvl9pPr marL="1828800" algn="ctr" rtl="0" fontAlgn="base">
              <a:spcBef>
                <a:spcPct val="0"/>
              </a:spcBef>
              <a:spcAft>
                <a:spcPct val="0"/>
              </a:spcAft>
              <a:defRPr sz="4400">
                <a:solidFill>
                  <a:schemeClr val="tx1"/>
                </a:solidFill>
                <a:latin typeface="Myriad Web Pro" panose="020B0503030403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a:t>2000</a:t>
            </a:r>
            <a:r>
              <a:rPr kumimoji="0" lang="en-US" sz="2800" b="1" i="0" u="none" strike="noStrike" kern="1200" cap="none" spc="0" normalizeH="0" baseline="0" noProof="0">
                <a:ln>
                  <a:noFill/>
                </a:ln>
                <a:solidFill>
                  <a:srgbClr val="005DAA"/>
                </a:solidFill>
                <a:effectLst/>
                <a:uLnTx/>
                <a:uFillTx/>
                <a:latin typeface="Calibri" pitchFamily="34" charset="0"/>
                <a:ea typeface="+mj-ea"/>
                <a:cs typeface="+mj-cs"/>
              </a:rPr>
              <a:t>s</a:t>
            </a:r>
          </a:p>
        </p:txBody>
      </p:sp>
      <p:sp>
        <p:nvSpPr>
          <p:cNvPr id="3" name="Content Placeholder 2"/>
          <p:cNvSpPr>
            <a:spLocks noGrp="1"/>
          </p:cNvSpPr>
          <p:nvPr>
            <p:ph idx="1"/>
          </p:nvPr>
        </p:nvSpPr>
        <p:spPr>
          <a:xfrm>
            <a:off x="497368" y="1000125"/>
            <a:ext cx="4896042" cy="3935751"/>
          </a:xfrm>
        </p:spPr>
        <p:txBody>
          <a:bodyPr/>
          <a:lstStyle/>
          <a:p>
            <a:r>
              <a:rPr lang="en-US">
                <a:solidFill>
                  <a:srgbClr val="005DAA"/>
                </a:solidFill>
              </a:rPr>
              <a:t>2000: “</a:t>
            </a:r>
            <a:r>
              <a:rPr lang="en-US" b="0">
                <a:solidFill>
                  <a:srgbClr val="005DAA"/>
                </a:solidFill>
              </a:rPr>
              <a:t>Eliminating Childhood Lead Poisoning: A Federal Strategy Targeting Lead Paint Hazards”</a:t>
            </a:r>
          </a:p>
          <a:p>
            <a:r>
              <a:rPr lang="en-US">
                <a:solidFill>
                  <a:srgbClr val="005DAA"/>
                </a:solidFill>
              </a:rPr>
              <a:t>2008: </a:t>
            </a:r>
            <a:r>
              <a:rPr lang="en-US" b="0">
                <a:solidFill>
                  <a:srgbClr val="005DAA"/>
                </a:solidFill>
              </a:rPr>
              <a:t>EPA enacted the Renovation, Repair, and Painting Rule</a:t>
            </a:r>
          </a:p>
          <a:p>
            <a:r>
              <a:rPr lang="en-US">
                <a:solidFill>
                  <a:srgbClr val="005DAA"/>
                </a:solidFill>
              </a:rPr>
              <a:t>2009: </a:t>
            </a:r>
            <a:r>
              <a:rPr lang="en-US" b="0">
                <a:solidFill>
                  <a:srgbClr val="005DAA"/>
                </a:solidFill>
              </a:rPr>
              <a:t>“Management of Lead Exposure in Pregnant and Lactating Women”</a:t>
            </a:r>
          </a:p>
        </p:txBody>
      </p:sp>
      <p:pic>
        <p:nvPicPr>
          <p:cNvPr id="4" name="Picture 3">
            <a:extLs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8241731" y="4428984"/>
            <a:ext cx="702244" cy="506892"/>
          </a:xfrm>
          <a:prstGeom prst="rect">
            <a:avLst/>
          </a:prstGeom>
        </p:spPr>
      </p:pic>
      <p:pic>
        <p:nvPicPr>
          <p:cNvPr id="5" name="Picture 4" descr="Cover of the publication mentioned that says &quot;Eliminating Childhood Lead Poisoning: A Federal Strategy Targeting Lead Paint Hazards. President's Task Force on Environmental Health Risks and Safety Risks to Children.&quot; ">
            <a:extLst>
              <a:ext uri="{FF2B5EF4-FFF2-40B4-BE49-F238E27FC236}">
                <a16:creationId xmlns:a16="http://schemas.microsoft.com/office/drawing/2014/main" id="{DD521E92-C310-4935-B6AC-7A4AF3A40528}"/>
              </a:ext>
            </a:extLst>
          </p:cNvPr>
          <p:cNvPicPr>
            <a:picLocks noChangeAspect="1"/>
          </p:cNvPicPr>
          <p:nvPr/>
        </p:nvPicPr>
        <p:blipFill rotWithShape="1">
          <a:blip r:embed="rId4">
            <a:extLst>
              <a:ext uri="{28A0092B-C50C-407E-A947-70E740481C1C}">
                <a14:useLocalDpi xmlns:a14="http://schemas.microsoft.com/office/drawing/2010/main" val="0"/>
              </a:ext>
            </a:extLst>
          </a:blip>
          <a:srcRect l="27500" t="-2078" r="27590" b="1620"/>
          <a:stretch/>
        </p:blipFill>
        <p:spPr>
          <a:xfrm>
            <a:off x="5547587" y="595280"/>
            <a:ext cx="2661778" cy="3572459"/>
          </a:xfrm>
          <a:prstGeom prst="rect">
            <a:avLst/>
          </a:prstGeom>
        </p:spPr>
      </p:pic>
    </p:spTree>
    <p:extLst>
      <p:ext uri="{BB962C8B-B14F-4D97-AF65-F5344CB8AC3E}">
        <p14:creationId xmlns:p14="http://schemas.microsoft.com/office/powerpoint/2010/main" val="36378841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ADA60A2E-A6F0-44BB-9171-80B4696B40D3}"/>
              </a:ext>
            </a:extLst>
          </p:cNvPr>
          <p:cNvSpPr txBox="1">
            <a:spLocks noGrp="1"/>
          </p:cNvSpPr>
          <p:nvPr>
            <p:ph type="title" idx="4294967295"/>
          </p:nvPr>
        </p:nvSpPr>
        <p:spPr>
          <a:xfrm>
            <a:off x="497369" y="285891"/>
            <a:ext cx="5401340" cy="85725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rtl="0" eaLnBrk="0" fontAlgn="base" hangingPunct="0">
              <a:lnSpc>
                <a:spcPct val="100000"/>
              </a:lnSpc>
              <a:spcBef>
                <a:spcPct val="0"/>
              </a:spcBef>
              <a:spcAft>
                <a:spcPct val="0"/>
              </a:spcAft>
              <a:defRPr sz="2800" b="1" kern="1200" baseline="0">
                <a:solidFill>
                  <a:srgbClr val="005DAA"/>
                </a:solidFill>
                <a:effectLst/>
                <a:latin typeface="Calibri" pitchFamily="34" charset="0"/>
                <a:ea typeface="+mj-ea"/>
                <a:cs typeface="+mj-cs"/>
              </a:defRPr>
            </a:lvl1pPr>
            <a:lvl2pPr algn="ctr" rtl="0" eaLnBrk="0" fontAlgn="base" hangingPunct="0">
              <a:spcBef>
                <a:spcPct val="0"/>
              </a:spcBef>
              <a:spcAft>
                <a:spcPct val="0"/>
              </a:spcAft>
              <a:defRPr sz="4400">
                <a:solidFill>
                  <a:schemeClr val="tx1"/>
                </a:solidFill>
                <a:latin typeface="Myriad Web Pro" panose="020B0503030403020204" pitchFamily="34" charset="0"/>
              </a:defRPr>
            </a:lvl2pPr>
            <a:lvl3pPr algn="ctr" rtl="0" eaLnBrk="0" fontAlgn="base" hangingPunct="0">
              <a:spcBef>
                <a:spcPct val="0"/>
              </a:spcBef>
              <a:spcAft>
                <a:spcPct val="0"/>
              </a:spcAft>
              <a:defRPr sz="4400">
                <a:solidFill>
                  <a:schemeClr val="tx1"/>
                </a:solidFill>
                <a:latin typeface="Myriad Web Pro" panose="020B0503030403020204" pitchFamily="34" charset="0"/>
              </a:defRPr>
            </a:lvl3pPr>
            <a:lvl4pPr algn="ctr" rtl="0" eaLnBrk="0" fontAlgn="base" hangingPunct="0">
              <a:spcBef>
                <a:spcPct val="0"/>
              </a:spcBef>
              <a:spcAft>
                <a:spcPct val="0"/>
              </a:spcAft>
              <a:defRPr sz="4400">
                <a:solidFill>
                  <a:schemeClr val="tx1"/>
                </a:solidFill>
                <a:latin typeface="Myriad Web Pro" panose="020B0503030403020204" pitchFamily="34" charset="0"/>
              </a:defRPr>
            </a:lvl4pPr>
            <a:lvl5pPr algn="ctr" rtl="0" eaLnBrk="0" fontAlgn="base" hangingPunct="0">
              <a:spcBef>
                <a:spcPct val="0"/>
              </a:spcBef>
              <a:spcAft>
                <a:spcPct val="0"/>
              </a:spcAft>
              <a:defRPr sz="4400">
                <a:solidFill>
                  <a:schemeClr val="tx1"/>
                </a:solidFill>
                <a:latin typeface="Myriad Web Pro" panose="020B0503030403020204" pitchFamily="34" charset="0"/>
              </a:defRPr>
            </a:lvl5pPr>
            <a:lvl6pPr marL="457200" algn="ctr" rtl="0" fontAlgn="base">
              <a:spcBef>
                <a:spcPct val="0"/>
              </a:spcBef>
              <a:spcAft>
                <a:spcPct val="0"/>
              </a:spcAft>
              <a:defRPr sz="4400">
                <a:solidFill>
                  <a:schemeClr val="tx1"/>
                </a:solidFill>
                <a:latin typeface="Myriad Web Pro" panose="020B0503030403020204" pitchFamily="34" charset="0"/>
              </a:defRPr>
            </a:lvl6pPr>
            <a:lvl7pPr marL="914400" algn="ctr" rtl="0" fontAlgn="base">
              <a:spcBef>
                <a:spcPct val="0"/>
              </a:spcBef>
              <a:spcAft>
                <a:spcPct val="0"/>
              </a:spcAft>
              <a:defRPr sz="4400">
                <a:solidFill>
                  <a:schemeClr val="tx1"/>
                </a:solidFill>
                <a:latin typeface="Myriad Web Pro" panose="020B0503030403020204" pitchFamily="34" charset="0"/>
              </a:defRPr>
            </a:lvl7pPr>
            <a:lvl8pPr marL="1371600" algn="ctr" rtl="0" fontAlgn="base">
              <a:spcBef>
                <a:spcPct val="0"/>
              </a:spcBef>
              <a:spcAft>
                <a:spcPct val="0"/>
              </a:spcAft>
              <a:defRPr sz="4400">
                <a:solidFill>
                  <a:schemeClr val="tx1"/>
                </a:solidFill>
                <a:latin typeface="Myriad Web Pro" panose="020B0503030403020204" pitchFamily="34" charset="0"/>
              </a:defRPr>
            </a:lvl8pPr>
            <a:lvl9pPr marL="1828800" algn="ctr" rtl="0" fontAlgn="base">
              <a:spcBef>
                <a:spcPct val="0"/>
              </a:spcBef>
              <a:spcAft>
                <a:spcPct val="0"/>
              </a:spcAft>
              <a:defRPr sz="4400">
                <a:solidFill>
                  <a:schemeClr val="tx1"/>
                </a:solidFill>
                <a:latin typeface="Myriad Web Pro" panose="020B0503030403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a:t>2010</a:t>
            </a:r>
            <a:r>
              <a:rPr kumimoji="0" lang="en-US" sz="2800" b="1" i="0" u="none" strike="noStrike" kern="1200" cap="none" spc="0" normalizeH="0" baseline="0" noProof="0">
                <a:ln>
                  <a:noFill/>
                </a:ln>
                <a:solidFill>
                  <a:srgbClr val="005DAA"/>
                </a:solidFill>
                <a:effectLst/>
                <a:uLnTx/>
                <a:uFillTx/>
                <a:latin typeface="Calibri" pitchFamily="34" charset="0"/>
                <a:ea typeface="+mj-ea"/>
                <a:cs typeface="+mj-cs"/>
              </a:rPr>
              <a:t>s</a:t>
            </a:r>
          </a:p>
        </p:txBody>
      </p:sp>
      <p:sp>
        <p:nvSpPr>
          <p:cNvPr id="3" name="Content Placeholder 2"/>
          <p:cNvSpPr>
            <a:spLocks noGrp="1"/>
          </p:cNvSpPr>
          <p:nvPr>
            <p:ph idx="1"/>
          </p:nvPr>
        </p:nvSpPr>
        <p:spPr>
          <a:xfrm>
            <a:off x="497368" y="1000125"/>
            <a:ext cx="4823779" cy="3935751"/>
          </a:xfrm>
        </p:spPr>
        <p:txBody>
          <a:bodyPr/>
          <a:lstStyle/>
          <a:p>
            <a:r>
              <a:rPr lang="en-US">
                <a:solidFill>
                  <a:srgbClr val="005DAA"/>
                </a:solidFill>
              </a:rPr>
              <a:t>2010: </a:t>
            </a:r>
            <a:r>
              <a:rPr lang="en-US" b="0">
                <a:solidFill>
                  <a:srgbClr val="005DAA"/>
                </a:solidFill>
              </a:rPr>
              <a:t>Childhood lead poisoning prevention was named one of the “Ten Great Public Health Achievements in the United States”</a:t>
            </a:r>
            <a:endParaRPr lang="en-US" b="0" i="1">
              <a:solidFill>
                <a:srgbClr val="005DAA"/>
              </a:solidFill>
            </a:endParaRPr>
          </a:p>
          <a:p>
            <a:r>
              <a:rPr lang="en-US">
                <a:solidFill>
                  <a:srgbClr val="005DAA"/>
                </a:solidFill>
              </a:rPr>
              <a:t>2012: </a:t>
            </a:r>
            <a:r>
              <a:rPr lang="en-US" b="0">
                <a:solidFill>
                  <a:srgbClr val="005DAA"/>
                </a:solidFill>
              </a:rPr>
              <a:t>CDC established the Blood Lead Reference Value</a:t>
            </a:r>
            <a:endParaRPr lang="en-US" b="0" i="1">
              <a:solidFill>
                <a:srgbClr val="005DAA"/>
              </a:solidFill>
            </a:endParaRPr>
          </a:p>
          <a:p>
            <a:r>
              <a:rPr lang="en-US">
                <a:solidFill>
                  <a:srgbClr val="005DAA"/>
                </a:solidFill>
              </a:rPr>
              <a:t>2016:</a:t>
            </a:r>
            <a:r>
              <a:rPr lang="en-US" b="0">
                <a:solidFill>
                  <a:srgbClr val="005DAA"/>
                </a:solidFill>
              </a:rPr>
              <a:t> A federal emergency was declared in Flint, Michigan</a:t>
            </a:r>
          </a:p>
          <a:p>
            <a:endParaRPr lang="en-US" b="0" i="1">
              <a:solidFill>
                <a:srgbClr val="005DAA"/>
              </a:solidFill>
            </a:endParaRPr>
          </a:p>
        </p:txBody>
      </p:sp>
      <p:pic>
        <p:nvPicPr>
          <p:cNvPr id="4" name="Picture 3">
            <a:extLs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8241731" y="4428984"/>
            <a:ext cx="702244" cy="506892"/>
          </a:xfrm>
          <a:prstGeom prst="rect">
            <a:avLst/>
          </a:prstGeom>
        </p:spPr>
      </p:pic>
      <p:pic>
        <p:nvPicPr>
          <p:cNvPr id="2" name="Picture 1" descr="Logo that says &quot;Flint Registry. Get Connected. Get Supported. Get Counted.&quot; ">
            <a:extLst>
              <a:ext uri="{FF2B5EF4-FFF2-40B4-BE49-F238E27FC236}">
                <a16:creationId xmlns:a16="http://schemas.microsoft.com/office/drawing/2014/main" id="{EAFB967B-9D93-4476-B2D9-68687ABDDBBE}"/>
              </a:ext>
            </a:extLst>
          </p:cNvPr>
          <p:cNvPicPr>
            <a:picLocks noChangeAspect="1"/>
          </p:cNvPicPr>
          <p:nvPr/>
        </p:nvPicPr>
        <p:blipFill rotWithShape="1">
          <a:blip r:embed="rId4"/>
          <a:srcRect t="6961" b="12082"/>
          <a:stretch/>
        </p:blipFill>
        <p:spPr>
          <a:xfrm>
            <a:off x="5353790" y="2085271"/>
            <a:ext cx="3590185" cy="972957"/>
          </a:xfrm>
          <a:prstGeom prst="rect">
            <a:avLst/>
          </a:prstGeom>
        </p:spPr>
      </p:pic>
    </p:spTree>
    <p:extLst>
      <p:ext uri="{BB962C8B-B14F-4D97-AF65-F5344CB8AC3E}">
        <p14:creationId xmlns:p14="http://schemas.microsoft.com/office/powerpoint/2010/main" val="29690328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7624"/>
            <a:ext cx="8181373" cy="857250"/>
          </a:xfrm>
        </p:spPr>
        <p:txBody>
          <a:bodyPr/>
          <a:lstStyle/>
          <a:p>
            <a:r>
              <a:rPr lang="en-US"/>
              <a:t>Current Activities </a:t>
            </a:r>
          </a:p>
        </p:txBody>
      </p:sp>
      <p:sp>
        <p:nvSpPr>
          <p:cNvPr id="5" name="Content Placeholder 4">
            <a:extLst>
              <a:ext uri="{FF2B5EF4-FFF2-40B4-BE49-F238E27FC236}">
                <a16:creationId xmlns:a16="http://schemas.microsoft.com/office/drawing/2014/main" id="{E63BEC0C-4DE9-4BB6-A4F8-F024B086D084}"/>
              </a:ext>
            </a:extLst>
          </p:cNvPr>
          <p:cNvSpPr>
            <a:spLocks noGrp="1"/>
          </p:cNvSpPr>
          <p:nvPr>
            <p:ph idx="1"/>
          </p:nvPr>
        </p:nvSpPr>
        <p:spPr>
          <a:xfrm>
            <a:off x="457200" y="1000125"/>
            <a:ext cx="5105400" cy="3143250"/>
          </a:xfrm>
        </p:spPr>
        <p:txBody>
          <a:bodyPr/>
          <a:lstStyle/>
          <a:p>
            <a:r>
              <a:rPr lang="en-US" b="0">
                <a:solidFill>
                  <a:srgbClr val="005DAA"/>
                </a:solidFill>
              </a:rPr>
              <a:t>Funding awarded to 62 state and local public health agencies</a:t>
            </a:r>
          </a:p>
          <a:p>
            <a:r>
              <a:rPr lang="en-US" b="0">
                <a:solidFill>
                  <a:srgbClr val="005DAA"/>
                </a:solidFill>
              </a:rPr>
              <a:t>American Journal of Public Health (AJPH) Supplement</a:t>
            </a:r>
          </a:p>
          <a:p>
            <a:r>
              <a:rPr lang="en-US" b="0">
                <a:solidFill>
                  <a:srgbClr val="005DAA"/>
                </a:solidFill>
              </a:rPr>
              <a:t>Redesigned lead poisoning prevention training center for public health staff</a:t>
            </a:r>
          </a:p>
          <a:p>
            <a:r>
              <a:rPr lang="en-US" b="0">
                <a:solidFill>
                  <a:srgbClr val="005DAA"/>
                </a:solidFill>
              </a:rPr>
              <a:t>The Lead Exposure Risk Index (LERI)</a:t>
            </a:r>
          </a:p>
          <a:p>
            <a:endParaRPr lang="en-US" b="0">
              <a:solidFill>
                <a:srgbClr val="005DAA"/>
              </a:solidFill>
            </a:endParaRPr>
          </a:p>
          <a:p>
            <a:endParaRPr lang="en-US" b="0">
              <a:solidFill>
                <a:srgbClr val="005DAA"/>
              </a:solidFill>
            </a:endParaRPr>
          </a:p>
        </p:txBody>
      </p:sp>
      <p:pic>
        <p:nvPicPr>
          <p:cNvPr id="4" name="Picture 3">
            <a:extLs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8241731" y="4428984"/>
            <a:ext cx="702244" cy="506892"/>
          </a:xfrm>
          <a:prstGeom prst="rect">
            <a:avLst/>
          </a:prstGeom>
        </p:spPr>
      </p:pic>
      <p:pic>
        <p:nvPicPr>
          <p:cNvPr id="6" name="Picture 5" descr="Logo with letters &quot;AJPH&quot; and text &quot;A PUBLICATION OF THE AMERICAN PUBLIC HEALTH ASSOCIATION&quot;">
            <a:extLst>
              <a:ext uri="{FF2B5EF4-FFF2-40B4-BE49-F238E27FC236}">
                <a16:creationId xmlns:a16="http://schemas.microsoft.com/office/drawing/2014/main" id="{178B41A8-3972-4DE2-A193-24F971C21FFB}"/>
              </a:ext>
            </a:extLst>
          </p:cNvPr>
          <p:cNvPicPr>
            <a:picLocks noChangeAspect="1"/>
          </p:cNvPicPr>
          <p:nvPr/>
        </p:nvPicPr>
        <p:blipFill rotWithShape="1">
          <a:blip r:embed="rId4">
            <a:extLst>
              <a:ext uri="{28A0092B-C50C-407E-A947-70E740481C1C}">
                <a14:useLocalDpi xmlns:a14="http://schemas.microsoft.com/office/drawing/2010/main" val="0"/>
              </a:ext>
            </a:extLst>
          </a:blip>
          <a:srcRect r="-1" b="547"/>
          <a:stretch/>
        </p:blipFill>
        <p:spPr>
          <a:xfrm>
            <a:off x="5934379" y="1707969"/>
            <a:ext cx="3009596" cy="1727562"/>
          </a:xfrm>
          <a:prstGeom prst="rect">
            <a:avLst/>
          </a:prstGeom>
        </p:spPr>
      </p:pic>
    </p:spTree>
    <p:extLst>
      <p:ext uri="{BB962C8B-B14F-4D97-AF65-F5344CB8AC3E}">
        <p14:creationId xmlns:p14="http://schemas.microsoft.com/office/powerpoint/2010/main" val="1250202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7624"/>
            <a:ext cx="8181373" cy="857250"/>
          </a:xfrm>
        </p:spPr>
        <p:txBody>
          <a:bodyPr/>
          <a:lstStyle/>
          <a:p>
            <a:r>
              <a:rPr lang="en-US"/>
              <a:t>The Unfinished Agenda </a:t>
            </a:r>
          </a:p>
        </p:txBody>
      </p:sp>
      <p:sp>
        <p:nvSpPr>
          <p:cNvPr id="5" name="Content Placeholder 4">
            <a:extLst>
              <a:ext uri="{FF2B5EF4-FFF2-40B4-BE49-F238E27FC236}">
                <a16:creationId xmlns:a16="http://schemas.microsoft.com/office/drawing/2014/main" id="{E63BEC0C-4DE9-4BB6-A4F8-F024B086D084}"/>
              </a:ext>
              <a:ext uri="{C183D7F6-B498-43B3-948B-1728B52AA6E4}">
                <adec:decorative xmlns:adec="http://schemas.microsoft.com/office/drawing/2017/decorative" val="1"/>
              </a:ext>
            </a:extLst>
          </p:cNvPr>
          <p:cNvSpPr>
            <a:spLocks noGrp="1"/>
          </p:cNvSpPr>
          <p:nvPr>
            <p:ph idx="1"/>
          </p:nvPr>
        </p:nvSpPr>
        <p:spPr>
          <a:xfrm>
            <a:off x="457200" y="1000125"/>
            <a:ext cx="8229600" cy="3143250"/>
          </a:xfrm>
        </p:spPr>
        <p:txBody>
          <a:bodyPr/>
          <a:lstStyle/>
          <a:p>
            <a:endParaRPr lang="en-US" sz="2200" b="0">
              <a:solidFill>
                <a:srgbClr val="005DAA"/>
              </a:solidFill>
            </a:endParaRPr>
          </a:p>
          <a:p>
            <a:endParaRPr lang="en-US" sz="2200" b="0">
              <a:solidFill>
                <a:srgbClr val="005DAA"/>
              </a:solidFill>
            </a:endParaRPr>
          </a:p>
          <a:p>
            <a:endParaRPr lang="en-US" sz="2200" b="0">
              <a:solidFill>
                <a:srgbClr val="005DAA"/>
              </a:solidFill>
            </a:endParaRPr>
          </a:p>
        </p:txBody>
      </p:sp>
      <p:pic>
        <p:nvPicPr>
          <p:cNvPr id="4" name="Picture 3">
            <a:extLs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8241731" y="4428984"/>
            <a:ext cx="702244" cy="506892"/>
          </a:xfrm>
          <a:prstGeom prst="rect">
            <a:avLst/>
          </a:prstGeom>
        </p:spPr>
      </p:pic>
      <p:sp>
        <p:nvSpPr>
          <p:cNvPr id="6" name="Content Placeholder 4">
            <a:extLst>
              <a:ext uri="{FF2B5EF4-FFF2-40B4-BE49-F238E27FC236}">
                <a16:creationId xmlns:a16="http://schemas.microsoft.com/office/drawing/2014/main" id="{2AF9D089-376A-4FC3-A1B1-09A189BCA6F2}"/>
              </a:ext>
            </a:extLst>
          </p:cNvPr>
          <p:cNvSpPr txBox="1">
            <a:spLocks/>
          </p:cNvSpPr>
          <p:nvPr/>
        </p:nvSpPr>
        <p:spPr bwMode="auto">
          <a:xfrm>
            <a:off x="505427" y="1000125"/>
            <a:ext cx="7632131" cy="314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28600" indent="-228600" algn="l" rtl="0" eaLnBrk="0" fontAlgn="base" hangingPunct="0">
              <a:spcBef>
                <a:spcPct val="20000"/>
              </a:spcBef>
              <a:spcAft>
                <a:spcPct val="0"/>
              </a:spcAft>
              <a:buClr>
                <a:srgbClr val="008265"/>
              </a:buClr>
              <a:buSzPct val="75000"/>
              <a:buFont typeface="Wingdings" panose="05000000000000000000" pitchFamily="2" charset="2"/>
              <a:buChar char="§"/>
              <a:defRPr sz="2400" b="1" kern="1200" baseline="0">
                <a:solidFill>
                  <a:srgbClr val="000000"/>
                </a:solidFill>
                <a:latin typeface="Calibri" pitchFamily="34" charset="0"/>
                <a:ea typeface="+mn-ea"/>
                <a:cs typeface="+mn-cs"/>
              </a:defRPr>
            </a:lvl1pPr>
            <a:lvl2pPr marL="640080" indent="-228600" algn="l" rtl="0" eaLnBrk="0" fontAlgn="base" hangingPunct="0">
              <a:spcBef>
                <a:spcPct val="20000"/>
              </a:spcBef>
              <a:spcAft>
                <a:spcPct val="0"/>
              </a:spcAft>
              <a:buClr>
                <a:srgbClr val="008265"/>
              </a:buClr>
              <a:buSzPct val="75000"/>
              <a:buFont typeface="Arial" panose="020B0604020202020204" pitchFamily="34" charset="0"/>
              <a:buChar char="•"/>
              <a:defRPr sz="2000" kern="1200">
                <a:solidFill>
                  <a:srgbClr val="000000"/>
                </a:solidFill>
                <a:latin typeface="Calibri" panose="020F0502020204030204" pitchFamily="34" charset="0"/>
                <a:ea typeface="+mn-ea"/>
                <a:cs typeface="+mn-cs"/>
              </a:defRPr>
            </a:lvl2pPr>
            <a:lvl3pPr marL="971550" indent="0" algn="l" rtl="0" eaLnBrk="0" fontAlgn="base" hangingPunct="0">
              <a:spcBef>
                <a:spcPct val="20000"/>
              </a:spcBef>
              <a:spcAft>
                <a:spcPct val="0"/>
              </a:spcAft>
              <a:buClr>
                <a:srgbClr val="008265"/>
              </a:buClr>
              <a:buSzPct val="75000"/>
              <a:buFont typeface="Wingdings" panose="05000000000000000000" pitchFamily="2" charset="2"/>
              <a:buNone/>
              <a:defRPr sz="1800" kern="1200">
                <a:solidFill>
                  <a:srgbClr val="000000"/>
                </a:solidFill>
                <a:latin typeface="Calibri" panose="020F0502020204030204" pitchFamily="34" charset="0"/>
                <a:ea typeface="+mn-ea"/>
                <a:cs typeface="+mn-cs"/>
              </a:defRPr>
            </a:lvl3pPr>
            <a:lvl4pPr marL="1600200" indent="-228600" algn="l" rtl="0" eaLnBrk="0" fontAlgn="base" hangingPunct="0">
              <a:spcBef>
                <a:spcPct val="20000"/>
              </a:spcBef>
              <a:spcAft>
                <a:spcPct val="0"/>
              </a:spcAft>
              <a:buClr>
                <a:schemeClr val="bg1"/>
              </a:buClr>
              <a:buSzPct val="70000"/>
              <a:buFont typeface="Courier New" pitchFamily="49" charset="0"/>
              <a:buChar char="o"/>
              <a:defRPr sz="1800" kern="1200" baseline="0">
                <a:solidFill>
                  <a:schemeClr val="bg2"/>
                </a:solidFill>
                <a:latin typeface="Calibri" panose="020F0502020204030204" pitchFamily="34" charset="0"/>
                <a:ea typeface="+mn-ea"/>
                <a:cs typeface="+mn-cs"/>
              </a:defRPr>
            </a:lvl4pPr>
            <a:lvl5pPr marL="2057400" indent="-228600" algn="l" rtl="0" eaLnBrk="0" fontAlgn="base" hangingPunct="0">
              <a:spcBef>
                <a:spcPct val="20000"/>
              </a:spcBef>
              <a:spcAft>
                <a:spcPct val="0"/>
              </a:spcAft>
              <a:buClr>
                <a:schemeClr val="bg1"/>
              </a:buClr>
              <a:buSzPct val="70000"/>
              <a:buFont typeface="Arial" pitchFamily="34" charset="0"/>
              <a:buChar char="•"/>
              <a:defRPr sz="1800" kern="1200">
                <a:solidFill>
                  <a:schemeClr val="bg2"/>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a:solidFill>
                  <a:srgbClr val="FF0000"/>
                </a:solidFill>
              </a:rPr>
              <a:t>Not all children are tested for blood lead, even when required by law</a:t>
            </a:r>
            <a:endParaRPr lang="en-US" b="0">
              <a:solidFill>
                <a:srgbClr val="005DAA"/>
              </a:solidFill>
            </a:endParaRPr>
          </a:p>
          <a:p>
            <a:pPr lvl="0"/>
            <a:r>
              <a:rPr lang="en-US" b="0">
                <a:solidFill>
                  <a:srgbClr val="005DAA"/>
                </a:solidFill>
              </a:rPr>
              <a:t>Millions of children are still exposed to lead</a:t>
            </a:r>
          </a:p>
          <a:p>
            <a:pPr lvl="0"/>
            <a:r>
              <a:rPr lang="en-US" b="0">
                <a:solidFill>
                  <a:srgbClr val="005DAA"/>
                </a:solidFill>
              </a:rPr>
              <a:t>Significant disparities exist</a:t>
            </a:r>
          </a:p>
          <a:p>
            <a:pPr lvl="0"/>
            <a:r>
              <a:rPr lang="en-US" b="0">
                <a:solidFill>
                  <a:srgbClr val="005DAA"/>
                </a:solidFill>
              </a:rPr>
              <a:t>Adverse health and developmental effects are being identified at increasingly lower blood lead levels</a:t>
            </a:r>
          </a:p>
          <a:p>
            <a:pPr lvl="0"/>
            <a:r>
              <a:rPr lang="en-US" b="0">
                <a:solidFill>
                  <a:srgbClr val="005DAA"/>
                </a:solidFill>
              </a:rPr>
              <a:t>Children can be exposed from multiple sources</a:t>
            </a:r>
          </a:p>
        </p:txBody>
      </p:sp>
    </p:spTree>
    <p:extLst>
      <p:ext uri="{BB962C8B-B14F-4D97-AF65-F5344CB8AC3E}">
        <p14:creationId xmlns:p14="http://schemas.microsoft.com/office/powerpoint/2010/main" val="29563222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1479" y="207624"/>
            <a:ext cx="8181373" cy="857250"/>
          </a:xfrm>
        </p:spPr>
        <p:txBody>
          <a:bodyPr/>
          <a:lstStyle/>
          <a:p>
            <a:r>
              <a:rPr lang="en-US"/>
              <a:t>Future of Lead Poisoning Prevention </a:t>
            </a:r>
          </a:p>
        </p:txBody>
      </p:sp>
      <p:pic>
        <p:nvPicPr>
          <p:cNvPr id="4" name="Picture 3">
            <a:extLs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8241731" y="4428984"/>
            <a:ext cx="702244" cy="506892"/>
          </a:xfrm>
          <a:prstGeom prst="rect">
            <a:avLst/>
          </a:prstGeom>
        </p:spPr>
      </p:pic>
      <p:sp>
        <p:nvSpPr>
          <p:cNvPr id="6" name="Content Placeholder 4">
            <a:extLst>
              <a:ext uri="{FF2B5EF4-FFF2-40B4-BE49-F238E27FC236}">
                <a16:creationId xmlns:a16="http://schemas.microsoft.com/office/drawing/2014/main" id="{C616B1BD-56B9-4295-BDFB-B4180C903CD4}"/>
              </a:ext>
            </a:extLst>
          </p:cNvPr>
          <p:cNvSpPr>
            <a:spLocks noGrp="1"/>
          </p:cNvSpPr>
          <p:nvPr>
            <p:ph idx="1"/>
          </p:nvPr>
        </p:nvSpPr>
        <p:spPr>
          <a:xfrm>
            <a:off x="502921" y="1000125"/>
            <a:ext cx="8229600" cy="3143250"/>
          </a:xfrm>
        </p:spPr>
        <p:txBody>
          <a:bodyPr/>
          <a:lstStyle/>
          <a:p>
            <a:r>
              <a:rPr lang="en-US" b="0">
                <a:solidFill>
                  <a:srgbClr val="005DAA"/>
                </a:solidFill>
              </a:rPr>
              <a:t>Pursuing health equity and community-based interventions for lead poisoning prevention</a:t>
            </a:r>
          </a:p>
          <a:p>
            <a:r>
              <a:rPr lang="en-US" b="0">
                <a:solidFill>
                  <a:srgbClr val="005DAA"/>
                </a:solidFill>
              </a:rPr>
              <a:t>Improving our data to be more timely, complete, and accurate.</a:t>
            </a:r>
          </a:p>
          <a:p>
            <a:r>
              <a:rPr lang="en-US" b="0">
                <a:solidFill>
                  <a:srgbClr val="005DAA"/>
                </a:solidFill>
              </a:rPr>
              <a:t>Increasing blood lead testing, particularly among children at risk</a:t>
            </a:r>
          </a:p>
          <a:p>
            <a:r>
              <a:rPr lang="en-US" b="0">
                <a:solidFill>
                  <a:srgbClr val="005DAA"/>
                </a:solidFill>
              </a:rPr>
              <a:t>Expanding awareness of childhood lead poisoning prevention as a major public health program, in the U.S. and abroad</a:t>
            </a:r>
          </a:p>
          <a:p>
            <a:endParaRPr lang="en-US" b="0">
              <a:solidFill>
                <a:srgbClr val="005DAA"/>
              </a:solidFill>
            </a:endParaRPr>
          </a:p>
          <a:p>
            <a:endParaRPr lang="en-US" b="0">
              <a:solidFill>
                <a:srgbClr val="005DAA"/>
              </a:solidFill>
            </a:endParaRPr>
          </a:p>
          <a:p>
            <a:endParaRPr lang="en-US" b="0">
              <a:solidFill>
                <a:srgbClr val="005DAA"/>
              </a:solidFill>
            </a:endParaRPr>
          </a:p>
        </p:txBody>
      </p:sp>
    </p:spTree>
    <p:extLst>
      <p:ext uri="{BB962C8B-B14F-4D97-AF65-F5344CB8AC3E}">
        <p14:creationId xmlns:p14="http://schemas.microsoft.com/office/powerpoint/2010/main" val="14667036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434492B-7C97-4B15-9533-27FDD0AAD8AB}"/>
              </a:ext>
            </a:extLst>
          </p:cNvPr>
          <p:cNvSpPr txBox="1">
            <a:spLocks noGrp="1"/>
          </p:cNvSpPr>
          <p:nvPr>
            <p:ph type="title" idx="4294967295"/>
          </p:nvPr>
        </p:nvSpPr>
        <p:spPr>
          <a:xfrm>
            <a:off x="457200" y="3291841"/>
            <a:ext cx="5404585" cy="129266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5DAA"/>
                </a:solidFill>
                <a:effectLst/>
                <a:uLnTx/>
                <a:uFillTx/>
                <a:latin typeface="Calibri" panose="020F0502020204030204" pitchFamily="34" charset="0"/>
                <a:ea typeface="+mn-ea"/>
                <a:cs typeface="+mn-cs"/>
              </a:rPr>
              <a:t>Commentary from the Branch Chief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005DAA"/>
                </a:solidFill>
                <a:effectLst/>
                <a:uLnTx/>
                <a:uFillTx/>
                <a:latin typeface="Calibri" panose="020F0502020204030204" pitchFamily="34" charset="0"/>
                <a:ea typeface="+mn-ea"/>
                <a:cs typeface="+mn-cs"/>
              </a:rPr>
              <a:t>Paul Allwood, Ph.D., M.P.H., RS</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005DAA"/>
                </a:solidFill>
                <a:effectLst/>
                <a:uLnTx/>
                <a:uFillTx/>
                <a:latin typeface="Calibri" panose="020F0502020204030204" pitchFamily="34" charset="0"/>
                <a:ea typeface="+mn-ea"/>
                <a:cs typeface="+mn-cs"/>
              </a:rPr>
              <a:t>Branch Chief, Lead Poisoning Prevention and Surveillance Branch (proposed) </a:t>
            </a:r>
          </a:p>
        </p:txBody>
      </p:sp>
      <p:pic>
        <p:nvPicPr>
          <p:cNvPr id="3" name="Picture 2">
            <a:extLst>
              <a:ext uri="{FF2B5EF4-FFF2-40B4-BE49-F238E27FC236}">
                <a16:creationId xmlns:a16="http://schemas.microsoft.com/office/drawing/2014/main" id="{E70C5D57-22B0-4988-B237-EB2C57A2226F}"/>
              </a:ext>
            </a:extLst>
          </p:cNvPr>
          <p:cNvPicPr>
            <a:picLocks noChangeAspect="1"/>
          </p:cNvPicPr>
          <p:nvPr/>
        </p:nvPicPr>
        <p:blipFill>
          <a:blip r:embed="rId3" cstate="print">
            <a:extLst>
              <a:ext uri="{28A0092B-C50C-407E-A947-70E740481C1C}">
                <a14:useLocalDpi xmlns:a14="http://schemas.microsoft.com/office/drawing/2010/main" val="0"/>
              </a:ext>
            </a:extLst>
          </a:blip>
          <a:srcRect l="56" r="56"/>
          <a:stretch/>
        </p:blipFill>
        <p:spPr>
          <a:xfrm>
            <a:off x="5996539" y="626051"/>
            <a:ext cx="2590301" cy="3891398"/>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40441744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2EFDE8-0A01-4857-9CF5-2F773A59BA26}"/>
              </a:ext>
            </a:extLst>
          </p:cNvPr>
          <p:cNvSpPr>
            <a:spLocks noGrp="1"/>
          </p:cNvSpPr>
          <p:nvPr>
            <p:ph type="title"/>
          </p:nvPr>
        </p:nvSpPr>
        <p:spPr/>
        <p:txBody>
          <a:bodyPr/>
          <a:lstStyle/>
          <a:p>
            <a:r>
              <a:rPr lang="en-US"/>
              <a:t>CDC CLPPP PANEL DISCUSSION</a:t>
            </a:r>
          </a:p>
        </p:txBody>
      </p:sp>
    </p:spTree>
    <p:extLst>
      <p:ext uri="{BB962C8B-B14F-4D97-AF65-F5344CB8AC3E}">
        <p14:creationId xmlns:p14="http://schemas.microsoft.com/office/powerpoint/2010/main" val="412328236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90557893-64C3-4BFD-86F0-7D6D551F875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086" t="3414" r="3086" b="7157"/>
          <a:stretch/>
        </p:blipFill>
        <p:spPr>
          <a:xfrm>
            <a:off x="235241" y="1215044"/>
            <a:ext cx="1912725" cy="1678977"/>
          </a:xfrm>
          <a:prstGeom prst="rect">
            <a:avLst/>
          </a:prstGeom>
        </p:spPr>
      </p:pic>
      <p:sp>
        <p:nvSpPr>
          <p:cNvPr id="2" name="Title 1"/>
          <p:cNvSpPr>
            <a:spLocks noGrp="1"/>
          </p:cNvSpPr>
          <p:nvPr>
            <p:ph type="title"/>
          </p:nvPr>
        </p:nvSpPr>
        <p:spPr>
          <a:xfrm>
            <a:off x="12131" y="207624"/>
            <a:ext cx="8229600" cy="857250"/>
          </a:xfrm>
        </p:spPr>
        <p:txBody>
          <a:bodyPr/>
          <a:lstStyle/>
          <a:p>
            <a:r>
              <a:rPr lang="en-US"/>
              <a:t>Panel Members</a:t>
            </a:r>
          </a:p>
        </p:txBody>
      </p:sp>
      <p:pic>
        <p:nvPicPr>
          <p:cNvPr id="4" name="Picture 3">
            <a:extLs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8241731" y="4445317"/>
            <a:ext cx="702244" cy="506892"/>
          </a:xfrm>
          <a:prstGeom prst="rect">
            <a:avLst/>
          </a:prstGeom>
        </p:spPr>
      </p:pic>
      <p:pic>
        <p:nvPicPr>
          <p:cNvPr id="8" name="Picture 7">
            <a:extLst>
              <a:ext uri="{FF2B5EF4-FFF2-40B4-BE49-F238E27FC236}">
                <a16:creationId xmlns:a16="http://schemas.microsoft.com/office/drawing/2014/main" id="{8B638370-FA68-4094-A72B-7B283FB3F66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728" t="1859" r="14006" b="1859"/>
          <a:stretch/>
        </p:blipFill>
        <p:spPr>
          <a:xfrm>
            <a:off x="4527642" y="1215044"/>
            <a:ext cx="1912725" cy="1678977"/>
          </a:xfrm>
          <a:prstGeom prst="rect">
            <a:avLst/>
          </a:prstGeom>
        </p:spPr>
      </p:pic>
      <p:pic>
        <p:nvPicPr>
          <p:cNvPr id="6" name="Picture 5">
            <a:extLst>
              <a:ext uri="{FF2B5EF4-FFF2-40B4-BE49-F238E27FC236}">
                <a16:creationId xmlns:a16="http://schemas.microsoft.com/office/drawing/2014/main" id="{D87C8216-E95E-47ED-AAF1-E25E2B6E97D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 t="7548" r="-66" b="31168"/>
          <a:stretch/>
        </p:blipFill>
        <p:spPr>
          <a:xfrm>
            <a:off x="2368399" y="1215044"/>
            <a:ext cx="1912725" cy="1678977"/>
          </a:xfrm>
          <a:prstGeom prst="rect">
            <a:avLst/>
          </a:prstGeom>
        </p:spPr>
      </p:pic>
      <p:sp>
        <p:nvSpPr>
          <p:cNvPr id="10" name="TextBox 9">
            <a:extLst>
              <a:ext uri="{FF2B5EF4-FFF2-40B4-BE49-F238E27FC236}">
                <a16:creationId xmlns:a16="http://schemas.microsoft.com/office/drawing/2014/main" id="{1B977F31-A352-4ED2-BAE1-179012E4D15C}"/>
              </a:ext>
            </a:extLst>
          </p:cNvPr>
          <p:cNvSpPr txBox="1"/>
          <p:nvPr/>
        </p:nvSpPr>
        <p:spPr>
          <a:xfrm>
            <a:off x="-1" y="2982347"/>
            <a:ext cx="2147967" cy="1708160"/>
          </a:xfrm>
          <a:prstGeom prst="rect">
            <a:avLst/>
          </a:prstGeom>
          <a:noFill/>
        </p:spPr>
        <p:txBody>
          <a:bodyPr wrap="square" rtlCol="0">
            <a:spAutoFit/>
          </a:bodyPr>
          <a:lstStyle/>
          <a:p>
            <a:pPr algn="r"/>
            <a:r>
              <a:rPr lang="en-US" sz="1600" b="0">
                <a:solidFill>
                  <a:srgbClr val="005DAA"/>
                </a:solidFill>
              </a:rPr>
              <a:t>Madeline Jones, M.P.H., CHES – CDC</a:t>
            </a:r>
          </a:p>
          <a:p>
            <a:pPr algn="r"/>
            <a:r>
              <a:rPr lang="en-US" sz="1100">
                <a:solidFill>
                  <a:srgbClr val="005DAA"/>
                </a:solidFill>
              </a:rPr>
              <a:t>On behalf of </a:t>
            </a:r>
            <a:r>
              <a:rPr lang="en-US" sz="1100" b="0">
                <a:solidFill>
                  <a:srgbClr val="005DAA"/>
                </a:solidFill>
              </a:rPr>
              <a:t>Beverly Drouin, B.S.</a:t>
            </a:r>
          </a:p>
          <a:p>
            <a:pPr algn="r"/>
            <a:r>
              <a:rPr lang="en-US" sz="1050" b="0">
                <a:solidFill>
                  <a:srgbClr val="005DAA"/>
                </a:solidFill>
              </a:rPr>
              <a:t>Healthy Homes &amp; Environment Section, New Hampshire Department of Health &amp; Human Services</a:t>
            </a:r>
          </a:p>
          <a:p>
            <a:pPr algn="l"/>
            <a:endParaRPr lang="en-US" sz="2000" b="1">
              <a:solidFill>
                <a:srgbClr val="005DAA"/>
              </a:solidFill>
              <a:latin typeface="Calibri" panose="020F0502020204030204" pitchFamily="34" charset="0"/>
            </a:endParaRPr>
          </a:p>
        </p:txBody>
      </p:sp>
      <p:sp>
        <p:nvSpPr>
          <p:cNvPr id="11" name="TextBox 10">
            <a:extLst>
              <a:ext uri="{FF2B5EF4-FFF2-40B4-BE49-F238E27FC236}">
                <a16:creationId xmlns:a16="http://schemas.microsoft.com/office/drawing/2014/main" id="{7BB217DF-DA24-4E55-A986-75E24F003A1F}"/>
              </a:ext>
            </a:extLst>
          </p:cNvPr>
          <p:cNvSpPr txBox="1"/>
          <p:nvPr/>
        </p:nvSpPr>
        <p:spPr>
          <a:xfrm>
            <a:off x="2047050" y="2982347"/>
            <a:ext cx="2234074" cy="1377300"/>
          </a:xfrm>
          <a:prstGeom prst="rect">
            <a:avLst/>
          </a:prstGeom>
          <a:noFill/>
        </p:spPr>
        <p:txBody>
          <a:bodyPr wrap="square" rtlCol="0">
            <a:spAutoFit/>
          </a:bodyPr>
          <a:lstStyle/>
          <a:p>
            <a:pPr algn="r"/>
            <a:r>
              <a:rPr lang="en-US" sz="1600" b="0" dirty="0">
                <a:solidFill>
                  <a:srgbClr val="005DAA"/>
                </a:solidFill>
              </a:rPr>
              <a:t>Michelle Myer, </a:t>
            </a:r>
          </a:p>
          <a:p>
            <a:pPr algn="r"/>
            <a:r>
              <a:rPr lang="en-US" sz="1600" b="0" dirty="0">
                <a:solidFill>
                  <a:srgbClr val="005DAA"/>
                </a:solidFill>
              </a:rPr>
              <a:t>D.N.P., RN</a:t>
            </a:r>
          </a:p>
          <a:p>
            <a:pPr marL="0" indent="0" algn="r">
              <a:spcBef>
                <a:spcPts val="0"/>
              </a:spcBef>
              <a:buNone/>
            </a:pPr>
            <a:r>
              <a:rPr lang="en-US" sz="1050" b="0" dirty="0">
                <a:solidFill>
                  <a:srgbClr val="005DAA"/>
                </a:solidFill>
              </a:rPr>
              <a:t>South Carolina Childhood Lead Poisoning Prevention </a:t>
            </a:r>
          </a:p>
          <a:p>
            <a:pPr marL="0" indent="0" algn="r">
              <a:spcBef>
                <a:spcPts val="0"/>
              </a:spcBef>
              <a:buNone/>
            </a:pPr>
            <a:r>
              <a:rPr lang="en-US" sz="1050" b="0" dirty="0">
                <a:solidFill>
                  <a:srgbClr val="005DAA"/>
                </a:solidFill>
              </a:rPr>
              <a:t>Program (CLPPP)</a:t>
            </a:r>
          </a:p>
          <a:p>
            <a:pPr algn="l"/>
            <a:endParaRPr lang="en-US" sz="2000" b="1" dirty="0">
              <a:solidFill>
                <a:srgbClr val="005DAA"/>
              </a:solidFill>
              <a:latin typeface="Calibri" panose="020F0502020204030204" pitchFamily="34" charset="0"/>
            </a:endParaRPr>
          </a:p>
        </p:txBody>
      </p:sp>
      <p:sp>
        <p:nvSpPr>
          <p:cNvPr id="13" name="TextBox 12">
            <a:extLst>
              <a:ext uri="{FF2B5EF4-FFF2-40B4-BE49-F238E27FC236}">
                <a16:creationId xmlns:a16="http://schemas.microsoft.com/office/drawing/2014/main" id="{65E256C1-8084-4176-A23C-1550B00C5571}"/>
              </a:ext>
            </a:extLst>
          </p:cNvPr>
          <p:cNvSpPr txBox="1"/>
          <p:nvPr/>
        </p:nvSpPr>
        <p:spPr>
          <a:xfrm>
            <a:off x="4527642" y="2982347"/>
            <a:ext cx="2044610" cy="823302"/>
          </a:xfrm>
          <a:prstGeom prst="rect">
            <a:avLst/>
          </a:prstGeom>
          <a:noFill/>
        </p:spPr>
        <p:txBody>
          <a:bodyPr wrap="square" rtlCol="0">
            <a:spAutoFit/>
          </a:bodyPr>
          <a:lstStyle/>
          <a:p>
            <a:r>
              <a:rPr lang="en-US" sz="1600" b="0">
                <a:solidFill>
                  <a:srgbClr val="005DAA"/>
                </a:solidFill>
              </a:rPr>
              <a:t>Ed Norman, M.P.H. </a:t>
            </a:r>
          </a:p>
          <a:p>
            <a:pPr marL="0" indent="0">
              <a:buNone/>
            </a:pPr>
            <a:r>
              <a:rPr lang="en-US" sz="1050" b="0">
                <a:solidFill>
                  <a:srgbClr val="005DAA"/>
                </a:solidFill>
              </a:rPr>
              <a:t>North Carolina Childhood Lead Poisoning Prevention </a:t>
            </a:r>
          </a:p>
          <a:p>
            <a:pPr marL="0" indent="0">
              <a:buNone/>
            </a:pPr>
            <a:r>
              <a:rPr lang="en-US" sz="1050" b="0">
                <a:solidFill>
                  <a:srgbClr val="005DAA"/>
                </a:solidFill>
              </a:rPr>
              <a:t>Program (CLPPP)</a:t>
            </a:r>
          </a:p>
        </p:txBody>
      </p:sp>
      <p:sp>
        <p:nvSpPr>
          <p:cNvPr id="14" name="TextBox 13">
            <a:extLst>
              <a:ext uri="{FF2B5EF4-FFF2-40B4-BE49-F238E27FC236}">
                <a16:creationId xmlns:a16="http://schemas.microsoft.com/office/drawing/2014/main" id="{4C3C552C-4C04-4357-88F0-250949F6FF14}"/>
              </a:ext>
            </a:extLst>
          </p:cNvPr>
          <p:cNvSpPr txBox="1"/>
          <p:nvPr/>
        </p:nvSpPr>
        <p:spPr>
          <a:xfrm>
            <a:off x="6659450" y="2951569"/>
            <a:ext cx="2284525" cy="1438855"/>
          </a:xfrm>
          <a:prstGeom prst="rect">
            <a:avLst/>
          </a:prstGeom>
          <a:noFill/>
        </p:spPr>
        <p:txBody>
          <a:bodyPr wrap="square" rtlCol="0">
            <a:spAutoFit/>
          </a:bodyPr>
          <a:lstStyle/>
          <a:p>
            <a:r>
              <a:rPr lang="en-US" sz="1600" b="0">
                <a:solidFill>
                  <a:srgbClr val="005DAA"/>
                </a:solidFill>
              </a:rPr>
              <a:t>Trina Evans Williams, Sc.D., M.P.H.</a:t>
            </a:r>
          </a:p>
          <a:p>
            <a:pPr marL="0" indent="0">
              <a:buNone/>
            </a:pPr>
            <a:r>
              <a:rPr lang="en-US" sz="1050" b="0">
                <a:solidFill>
                  <a:srgbClr val="005DAA"/>
                </a:solidFill>
              </a:rPr>
              <a:t>Louisiana Healthy Homes and Childhood Lead Poisoning Prevention Program (LHHCLPPP)</a:t>
            </a:r>
          </a:p>
          <a:p>
            <a:pPr algn="l"/>
            <a:endParaRPr lang="en-US" sz="2400" b="1">
              <a:solidFill>
                <a:srgbClr val="005DAA"/>
              </a:solidFill>
              <a:latin typeface="Calibri" panose="020F0502020204030204" pitchFamily="34" charset="0"/>
            </a:endParaRPr>
          </a:p>
        </p:txBody>
      </p:sp>
      <p:pic>
        <p:nvPicPr>
          <p:cNvPr id="5" name="Picture 4" descr="A person with a flower in the hair&#10;&#10;Description automatically generated with low confidence">
            <a:extLst>
              <a:ext uri="{FF2B5EF4-FFF2-40B4-BE49-F238E27FC236}">
                <a16:creationId xmlns:a16="http://schemas.microsoft.com/office/drawing/2014/main" id="{771CF5D7-2AAE-4949-9AEB-10A91041F810}"/>
              </a:ext>
            </a:extLst>
          </p:cNvPr>
          <p:cNvPicPr>
            <a:picLocks noChangeAspect="1"/>
          </p:cNvPicPr>
          <p:nvPr/>
        </p:nvPicPr>
        <p:blipFill rotWithShape="1">
          <a:blip r:embed="rId7">
            <a:extLst>
              <a:ext uri="{28A0092B-C50C-407E-A947-70E740481C1C}">
                <a14:useLocalDpi xmlns:a14="http://schemas.microsoft.com/office/drawing/2010/main" val="0"/>
              </a:ext>
            </a:extLst>
          </a:blip>
          <a:srcRect l="21709" r="23220" b="6432"/>
          <a:stretch/>
        </p:blipFill>
        <p:spPr>
          <a:xfrm>
            <a:off x="6686885" y="1215044"/>
            <a:ext cx="1912725" cy="1678977"/>
          </a:xfrm>
          <a:prstGeom prst="rect">
            <a:avLst/>
          </a:prstGeom>
        </p:spPr>
      </p:pic>
    </p:spTree>
    <p:extLst>
      <p:ext uri="{BB962C8B-B14F-4D97-AF65-F5344CB8AC3E}">
        <p14:creationId xmlns:p14="http://schemas.microsoft.com/office/powerpoint/2010/main" val="34632729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457200" y="1200150"/>
            <a:ext cx="8229600" cy="3540975"/>
          </a:xfrm>
        </p:spPr>
        <p:txBody>
          <a:bodyPr anchor="ctr"/>
          <a:lstStyle/>
          <a:p>
            <a:pPr marL="0" indent="0" algn="ctr">
              <a:buNone/>
            </a:pPr>
            <a:r>
              <a:rPr lang="en-US" b="0">
                <a:latin typeface="Myriad Pro"/>
              </a:rPr>
              <a:t>Today’s EH Nexus Webinar will be available to view on demand a few days after this webinar. You can find the video recording of today’s webinar at the CDC EH Nexus webpage at:</a:t>
            </a:r>
          </a:p>
          <a:p>
            <a:pPr marL="0" indent="0" algn="ctr">
              <a:buNone/>
            </a:pPr>
            <a:endParaRPr lang="en-US" b="0">
              <a:latin typeface="Myriad Pro" panose="020B0503030403020204" pitchFamily="34" charset="0"/>
            </a:endParaRPr>
          </a:p>
          <a:p>
            <a:pPr marL="0" indent="0" algn="ctr">
              <a:buNone/>
            </a:pPr>
            <a:r>
              <a:rPr lang="en-US" sz="2000">
                <a:solidFill>
                  <a:schemeClr val="tx1"/>
                </a:solidFill>
                <a:ea typeface="+mj-ea"/>
                <a:cs typeface="+mj-cs"/>
                <a:hlinkClick r:id="rId3">
                  <a:extLst>
                    <a:ext uri="{A12FA001-AC4F-418D-AE19-62706E023703}">
                      <ahyp:hlinkClr xmlns:ahyp="http://schemas.microsoft.com/office/drawing/2018/hyperlinkcolor" val="tx"/>
                    </a:ext>
                  </a:extLst>
                </a:hlinkClick>
              </a:rPr>
              <a:t>cdc.gov/nceh/ehsp/ehnexus</a:t>
            </a:r>
            <a:r>
              <a:rPr lang="en-US" sz="2000">
                <a:solidFill>
                  <a:schemeClr val="accent6">
                    <a:lumMod val="90000"/>
                    <a:lumOff val="10000"/>
                  </a:schemeClr>
                </a:solidFill>
                <a:ea typeface="+mj-ea"/>
                <a:cs typeface="+mj-cs"/>
              </a:rPr>
              <a:t> </a:t>
            </a:r>
          </a:p>
          <a:p>
            <a:pPr marL="0" indent="0">
              <a:buClr>
                <a:srgbClr val="FF8502"/>
              </a:buClr>
              <a:buNone/>
            </a:pPr>
            <a:endParaRPr lang="en-US" sz="2000">
              <a:solidFill>
                <a:srgbClr val="003C9F"/>
              </a:solidFill>
              <a:ea typeface="+mj-ea"/>
              <a:cs typeface="+mj-cs"/>
            </a:endParaRPr>
          </a:p>
          <a:p>
            <a:pPr marL="0" indent="0">
              <a:buClr>
                <a:srgbClr val="FF8502"/>
              </a:buClr>
              <a:buNone/>
            </a:pPr>
            <a:endParaRPr lang="en-US" sz="2000">
              <a:solidFill>
                <a:srgbClr val="003C9F"/>
              </a:solidFill>
              <a:ea typeface="+mj-ea"/>
              <a:cs typeface="+mj-cs"/>
            </a:endParaRPr>
          </a:p>
          <a:p>
            <a:pPr marL="0" indent="0">
              <a:buClr>
                <a:srgbClr val="FF8502"/>
              </a:buClr>
              <a:buNone/>
            </a:pPr>
            <a:endParaRPr lang="en-US" sz="2000">
              <a:solidFill>
                <a:srgbClr val="003C9F"/>
              </a:solidFill>
              <a:ea typeface="+mj-ea"/>
              <a:cs typeface="+mj-cs"/>
            </a:endParaRPr>
          </a:p>
        </p:txBody>
      </p:sp>
      <p:sp>
        <p:nvSpPr>
          <p:cNvPr id="3" name="Title 2">
            <a:extLst>
              <a:ext uri="{FF2B5EF4-FFF2-40B4-BE49-F238E27FC236}">
                <a16:creationId xmlns:a16="http://schemas.microsoft.com/office/drawing/2014/main" id="{C0F7C85A-9C90-43E9-9893-FA9D36A494D1}"/>
              </a:ext>
            </a:extLst>
          </p:cNvPr>
          <p:cNvSpPr>
            <a:spLocks noGrp="1"/>
          </p:cNvSpPr>
          <p:nvPr>
            <p:ph type="title"/>
          </p:nvPr>
        </p:nvSpPr>
        <p:spPr/>
        <p:txBody>
          <a:bodyPr/>
          <a:lstStyle/>
          <a:p>
            <a:r>
              <a:rPr lang="en-US"/>
              <a:t>EH Nexus Webinar</a:t>
            </a:r>
          </a:p>
        </p:txBody>
      </p:sp>
    </p:spTree>
    <p:extLst>
      <p:ext uri="{BB962C8B-B14F-4D97-AF65-F5344CB8AC3E}">
        <p14:creationId xmlns:p14="http://schemas.microsoft.com/office/powerpoint/2010/main" val="1331787030"/>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0110"/>
            <a:ext cx="8229600" cy="857250"/>
          </a:xfrm>
        </p:spPr>
        <p:txBody>
          <a:bodyPr/>
          <a:lstStyle/>
          <a:p>
            <a:r>
              <a:rPr lang="en-US"/>
              <a:t>Panel Discussion</a:t>
            </a:r>
          </a:p>
        </p:txBody>
      </p:sp>
      <p:sp>
        <p:nvSpPr>
          <p:cNvPr id="5" name="Content Placeholder 4">
            <a:extLst>
              <a:ext uri="{FF2B5EF4-FFF2-40B4-BE49-F238E27FC236}">
                <a16:creationId xmlns:a16="http://schemas.microsoft.com/office/drawing/2014/main" id="{626C1708-D5AE-43F1-A1CA-05B2616A084B}"/>
              </a:ext>
            </a:extLst>
          </p:cNvPr>
          <p:cNvSpPr>
            <a:spLocks noGrp="1"/>
          </p:cNvSpPr>
          <p:nvPr>
            <p:ph idx="1"/>
          </p:nvPr>
        </p:nvSpPr>
        <p:spPr/>
        <p:txBody>
          <a:bodyPr/>
          <a:lstStyle/>
          <a:p>
            <a:r>
              <a:rPr lang="en-US" sz="2600" b="0">
                <a:solidFill>
                  <a:srgbClr val="005DAA"/>
                </a:solidFill>
              </a:rPr>
              <a:t>What is your greatest accomplishment/success?</a:t>
            </a:r>
          </a:p>
          <a:p>
            <a:r>
              <a:rPr lang="en-US" sz="2600" b="0">
                <a:solidFill>
                  <a:srgbClr val="005DAA"/>
                </a:solidFill>
              </a:rPr>
              <a:t>What are you looking forward to working on in the future?</a:t>
            </a:r>
          </a:p>
          <a:p>
            <a:r>
              <a:rPr lang="en-US" sz="2600" b="0">
                <a:solidFill>
                  <a:srgbClr val="005DAA"/>
                </a:solidFill>
              </a:rPr>
              <a:t>What obstacles has your program overcome?</a:t>
            </a:r>
          </a:p>
          <a:p>
            <a:r>
              <a:rPr lang="en-US" sz="2600" b="0">
                <a:solidFill>
                  <a:srgbClr val="005DAA"/>
                </a:solidFill>
              </a:rPr>
              <a:t>How has lead poisoning prevention changed over the past 30 years?</a:t>
            </a:r>
          </a:p>
          <a:p>
            <a:r>
              <a:rPr lang="en-US" sz="2600" b="0">
                <a:solidFill>
                  <a:srgbClr val="005DAA"/>
                </a:solidFill>
              </a:rPr>
              <a:t>How has CDC supported your CLPPP efforts?</a:t>
            </a:r>
          </a:p>
          <a:p>
            <a:pPr marL="0" indent="0">
              <a:buNone/>
            </a:pPr>
            <a:endParaRPr lang="en-US" sz="2600" b="0"/>
          </a:p>
        </p:txBody>
      </p:sp>
      <p:pic>
        <p:nvPicPr>
          <p:cNvPr id="4" name="Picture 3">
            <a:extLs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8241731" y="4428984"/>
            <a:ext cx="702244" cy="506892"/>
          </a:xfrm>
          <a:prstGeom prst="rect">
            <a:avLst/>
          </a:prstGeom>
        </p:spPr>
      </p:pic>
    </p:spTree>
    <p:extLst>
      <p:ext uri="{BB962C8B-B14F-4D97-AF65-F5344CB8AC3E}">
        <p14:creationId xmlns:p14="http://schemas.microsoft.com/office/powerpoint/2010/main" val="94684526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8D3BF08-3701-4249-B6E7-027A59B3212A}"/>
              </a:ext>
            </a:extLst>
          </p:cNvPr>
          <p:cNvSpPr/>
          <p:nvPr/>
        </p:nvSpPr>
        <p:spPr>
          <a:xfrm>
            <a:off x="4623278" y="2473101"/>
            <a:ext cx="3429000" cy="507831"/>
          </a:xfrm>
          <a:prstGeom prst="rect">
            <a:avLst/>
          </a:prstGeom>
        </p:spPr>
        <p:txBody>
          <a:bodyPr wrap="square">
            <a:spAutoFit/>
          </a:bodyPr>
          <a:lstStyle>
            <a:defPPr>
              <a:defRPr lang="en-US"/>
            </a:defPPr>
            <a:lvl1pPr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1pPr>
            <a:lvl2pPr marL="609585"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2pPr>
            <a:lvl3pPr marL="121917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3pPr>
            <a:lvl4pPr marL="1828754"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4pPr>
            <a:lvl5pPr marL="2438339"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5pPr>
            <a:lvl6pPr marL="3047924" algn="l" defTabSz="1219170" rtl="0" eaLnBrk="1" latinLnBrk="0" hangingPunct="1">
              <a:defRPr kern="1200">
                <a:solidFill>
                  <a:schemeClr val="tx1"/>
                </a:solidFill>
                <a:latin typeface="Myriad Web Pro" panose="020B0503030403020204" pitchFamily="34" charset="0"/>
                <a:ea typeface="+mn-ea"/>
                <a:cs typeface="+mn-cs"/>
              </a:defRPr>
            </a:lvl6pPr>
            <a:lvl7pPr marL="3657509" algn="l" defTabSz="1219170" rtl="0" eaLnBrk="1" latinLnBrk="0" hangingPunct="1">
              <a:defRPr kern="1200">
                <a:solidFill>
                  <a:schemeClr val="tx1"/>
                </a:solidFill>
                <a:latin typeface="Myriad Web Pro" panose="020B0503030403020204" pitchFamily="34" charset="0"/>
                <a:ea typeface="+mn-ea"/>
                <a:cs typeface="+mn-cs"/>
              </a:defRPr>
            </a:lvl7pPr>
            <a:lvl8pPr marL="4267093" algn="l" defTabSz="1219170" rtl="0" eaLnBrk="1" latinLnBrk="0" hangingPunct="1">
              <a:defRPr kern="1200">
                <a:solidFill>
                  <a:schemeClr val="tx1"/>
                </a:solidFill>
                <a:latin typeface="Myriad Web Pro" panose="020B0503030403020204" pitchFamily="34" charset="0"/>
                <a:ea typeface="+mn-ea"/>
                <a:cs typeface="+mn-cs"/>
              </a:defRPr>
            </a:lvl8pPr>
            <a:lvl9pPr marL="4876678" algn="l" defTabSz="1219170" rtl="0" eaLnBrk="1" latinLnBrk="0" hangingPunct="1">
              <a:defRPr kern="1200">
                <a:solidFill>
                  <a:schemeClr val="tx1"/>
                </a:solidFill>
                <a:latin typeface="Myriad Web Pro" panose="020B0503030403020204" pitchFamily="34" charset="0"/>
                <a:ea typeface="+mn-ea"/>
                <a:cs typeface="+mn-cs"/>
              </a:defRPr>
            </a:lvl9pPr>
          </a:lstStyle>
          <a:p>
            <a:pPr defTabSz="685800"/>
            <a:r>
              <a:rPr lang="en-US" sz="1350">
                <a:solidFill>
                  <a:srgbClr val="000000"/>
                </a:solidFill>
              </a:rPr>
              <a:t>Please use the </a:t>
            </a:r>
            <a:r>
              <a:rPr lang="en-US" sz="1350" b="1">
                <a:solidFill>
                  <a:srgbClr val="000000"/>
                </a:solidFill>
              </a:rPr>
              <a:t>Q&amp;A window </a:t>
            </a:r>
            <a:r>
              <a:rPr lang="en-US" sz="1350">
                <a:solidFill>
                  <a:srgbClr val="000000"/>
                </a:solidFill>
              </a:rPr>
              <a:t>to ask questions of the panelist. </a:t>
            </a:r>
          </a:p>
        </p:txBody>
      </p:sp>
      <p:sp>
        <p:nvSpPr>
          <p:cNvPr id="6" name="Rectangle 5">
            <a:extLst>
              <a:ext uri="{FF2B5EF4-FFF2-40B4-BE49-F238E27FC236}">
                <a16:creationId xmlns:a16="http://schemas.microsoft.com/office/drawing/2014/main" id="{B705C50B-ABBE-4977-9D77-E882393A9BB7}"/>
              </a:ext>
            </a:extLst>
          </p:cNvPr>
          <p:cNvSpPr/>
          <p:nvPr/>
        </p:nvSpPr>
        <p:spPr>
          <a:xfrm>
            <a:off x="1469385" y="2263579"/>
            <a:ext cx="1889449" cy="1131079"/>
          </a:xfrm>
          <a:prstGeom prst="rect">
            <a:avLst/>
          </a:prstGeom>
        </p:spPr>
        <p:txBody>
          <a:bodyPr wrap="square">
            <a:spAutoFit/>
          </a:bodyPr>
          <a:lstStyle>
            <a:defPPr>
              <a:defRPr lang="en-US"/>
            </a:defPPr>
            <a:lvl1pPr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1pPr>
            <a:lvl2pPr marL="609585"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2pPr>
            <a:lvl3pPr marL="121917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3pPr>
            <a:lvl4pPr marL="1828754"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4pPr>
            <a:lvl5pPr marL="2438339"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5pPr>
            <a:lvl6pPr marL="3047924" algn="l" defTabSz="1219170" rtl="0" eaLnBrk="1" latinLnBrk="0" hangingPunct="1">
              <a:defRPr kern="1200">
                <a:solidFill>
                  <a:schemeClr val="tx1"/>
                </a:solidFill>
                <a:latin typeface="Myriad Web Pro" panose="020B0503030403020204" pitchFamily="34" charset="0"/>
                <a:ea typeface="+mn-ea"/>
                <a:cs typeface="+mn-cs"/>
              </a:defRPr>
            </a:lvl6pPr>
            <a:lvl7pPr marL="3657509" algn="l" defTabSz="1219170" rtl="0" eaLnBrk="1" latinLnBrk="0" hangingPunct="1">
              <a:defRPr kern="1200">
                <a:solidFill>
                  <a:schemeClr val="tx1"/>
                </a:solidFill>
                <a:latin typeface="Myriad Web Pro" panose="020B0503030403020204" pitchFamily="34" charset="0"/>
                <a:ea typeface="+mn-ea"/>
                <a:cs typeface="+mn-cs"/>
              </a:defRPr>
            </a:lvl7pPr>
            <a:lvl8pPr marL="4267093" algn="l" defTabSz="1219170" rtl="0" eaLnBrk="1" latinLnBrk="0" hangingPunct="1">
              <a:defRPr kern="1200">
                <a:solidFill>
                  <a:schemeClr val="tx1"/>
                </a:solidFill>
                <a:latin typeface="Myriad Web Pro" panose="020B0503030403020204" pitchFamily="34" charset="0"/>
                <a:ea typeface="+mn-ea"/>
                <a:cs typeface="+mn-cs"/>
              </a:defRPr>
            </a:lvl8pPr>
            <a:lvl9pPr marL="4876678" algn="l" defTabSz="1219170" rtl="0" eaLnBrk="1" latinLnBrk="0" hangingPunct="1">
              <a:defRPr kern="1200">
                <a:solidFill>
                  <a:schemeClr val="tx1"/>
                </a:solidFill>
                <a:latin typeface="Myriad Web Pro" panose="020B0503030403020204" pitchFamily="34" charset="0"/>
                <a:ea typeface="+mn-ea"/>
                <a:cs typeface="+mn-cs"/>
              </a:defRPr>
            </a:lvl9pPr>
          </a:lstStyle>
          <a:p>
            <a:pPr defTabSz="685800"/>
            <a:r>
              <a:rPr lang="en-US" sz="1350" b="1">
                <a:solidFill>
                  <a:srgbClr val="000000"/>
                </a:solidFill>
              </a:rPr>
              <a:t>All attendees are muted. </a:t>
            </a:r>
            <a:r>
              <a:rPr lang="en-US" sz="1350">
                <a:solidFill>
                  <a:srgbClr val="000000"/>
                </a:solidFill>
              </a:rPr>
              <a:t>To adjust your audio settings in the webinar, click on </a:t>
            </a:r>
            <a:r>
              <a:rPr lang="en-US" sz="1350" b="1">
                <a:solidFill>
                  <a:srgbClr val="000000"/>
                </a:solidFill>
              </a:rPr>
              <a:t>Audio</a:t>
            </a:r>
            <a:r>
              <a:rPr lang="en-US" sz="1350">
                <a:solidFill>
                  <a:srgbClr val="000000"/>
                </a:solidFill>
              </a:rPr>
              <a:t> </a:t>
            </a:r>
            <a:r>
              <a:rPr lang="en-US" sz="1350" b="1">
                <a:solidFill>
                  <a:srgbClr val="000000"/>
                </a:solidFill>
              </a:rPr>
              <a:t>Options</a:t>
            </a:r>
            <a:r>
              <a:rPr lang="en-US" sz="1350">
                <a:solidFill>
                  <a:srgbClr val="000000"/>
                </a:solidFill>
              </a:rPr>
              <a:t>. </a:t>
            </a:r>
          </a:p>
        </p:txBody>
      </p:sp>
      <p:cxnSp>
        <p:nvCxnSpPr>
          <p:cNvPr id="7" name="Straight Arrow Connector 6">
            <a:extLst>
              <a:ext uri="{FF2B5EF4-FFF2-40B4-BE49-F238E27FC236}">
                <a16:creationId xmlns:a16="http://schemas.microsoft.com/office/drawing/2014/main" id="{E6298562-D54D-4826-9AE8-D11BF48F2164}"/>
              </a:ext>
            </a:extLst>
          </p:cNvPr>
          <p:cNvCxnSpPr>
            <a:cxnSpLocks/>
          </p:cNvCxnSpPr>
          <p:nvPr/>
        </p:nvCxnSpPr>
        <p:spPr>
          <a:xfrm flipH="1">
            <a:off x="1170472" y="3352956"/>
            <a:ext cx="928538" cy="827909"/>
          </a:xfrm>
          <a:prstGeom prst="straightConnector1">
            <a:avLst/>
          </a:prstGeom>
          <a:ln w="57150">
            <a:solidFill>
              <a:schemeClr val="bg1"/>
            </a:solidFill>
            <a:tailEnd type="triangle"/>
          </a:ln>
        </p:spPr>
        <p:style>
          <a:lnRef idx="1">
            <a:schemeClr val="accent2"/>
          </a:lnRef>
          <a:fillRef idx="0">
            <a:schemeClr val="accent2"/>
          </a:fillRef>
          <a:effectRef idx="0">
            <a:schemeClr val="accent2"/>
          </a:effectRef>
          <a:fontRef idx="minor">
            <a:schemeClr val="tx1"/>
          </a:fontRef>
        </p:style>
      </p:cxnSp>
      <p:cxnSp>
        <p:nvCxnSpPr>
          <p:cNvPr id="8" name="Straight Arrow Connector 7">
            <a:extLst>
              <a:ext uri="{FF2B5EF4-FFF2-40B4-BE49-F238E27FC236}">
                <a16:creationId xmlns:a16="http://schemas.microsoft.com/office/drawing/2014/main" id="{EAEE3ACA-8DFF-4079-90B7-3B57394B1FBA}"/>
              </a:ext>
            </a:extLst>
          </p:cNvPr>
          <p:cNvCxnSpPr>
            <a:cxnSpLocks/>
          </p:cNvCxnSpPr>
          <p:nvPr/>
        </p:nvCxnSpPr>
        <p:spPr>
          <a:xfrm flipH="1">
            <a:off x="3358834" y="2861327"/>
            <a:ext cx="1264444" cy="1255121"/>
          </a:xfrm>
          <a:prstGeom prst="straightConnector1">
            <a:avLst/>
          </a:prstGeom>
          <a:ln w="57150">
            <a:solidFill>
              <a:schemeClr val="bg1"/>
            </a:solidFill>
            <a:tailEnd type="triangle"/>
          </a:ln>
        </p:spPr>
        <p:style>
          <a:lnRef idx="1">
            <a:schemeClr val="accent2"/>
          </a:lnRef>
          <a:fillRef idx="0">
            <a:schemeClr val="accent2"/>
          </a:fillRef>
          <a:effectRef idx="0">
            <a:schemeClr val="accent2"/>
          </a:effectRef>
          <a:fontRef idx="minor">
            <a:schemeClr val="tx1"/>
          </a:fontRef>
        </p:style>
      </p:cxnSp>
      <p:sp>
        <p:nvSpPr>
          <p:cNvPr id="13" name="Title 1">
            <a:extLst>
              <a:ext uri="{FF2B5EF4-FFF2-40B4-BE49-F238E27FC236}">
                <a16:creationId xmlns:a16="http://schemas.microsoft.com/office/drawing/2014/main" id="{8A4ACBB4-5DA0-48B5-96FC-A5E8A3D97753}"/>
              </a:ext>
            </a:extLst>
          </p:cNvPr>
          <p:cNvSpPr>
            <a:spLocks noGrp="1"/>
          </p:cNvSpPr>
          <p:nvPr>
            <p:ph type="title"/>
          </p:nvPr>
        </p:nvSpPr>
        <p:spPr>
          <a:xfrm>
            <a:off x="145074" y="273711"/>
            <a:ext cx="8853854" cy="857250"/>
          </a:xfrm>
        </p:spPr>
        <p:txBody>
          <a:bodyPr/>
          <a:lstStyle>
            <a:defPPr>
              <a:defRPr lang="en-US"/>
            </a:defPPr>
            <a:lvl1pPr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1pPr>
            <a:lvl2pPr marL="609585"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2pPr>
            <a:lvl3pPr marL="121917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3pPr>
            <a:lvl4pPr marL="1828754"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4pPr>
            <a:lvl5pPr marL="2438339"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5pPr>
            <a:lvl6pPr marL="3047924" algn="l" defTabSz="1219170" rtl="0" eaLnBrk="1" latinLnBrk="0" hangingPunct="1">
              <a:defRPr kern="1200">
                <a:solidFill>
                  <a:schemeClr val="tx1"/>
                </a:solidFill>
                <a:latin typeface="Myriad Web Pro" panose="020B0503030403020204" pitchFamily="34" charset="0"/>
                <a:ea typeface="+mn-ea"/>
                <a:cs typeface="+mn-cs"/>
              </a:defRPr>
            </a:lvl6pPr>
            <a:lvl7pPr marL="3657509" algn="l" defTabSz="1219170" rtl="0" eaLnBrk="1" latinLnBrk="0" hangingPunct="1">
              <a:defRPr kern="1200">
                <a:solidFill>
                  <a:schemeClr val="tx1"/>
                </a:solidFill>
                <a:latin typeface="Myriad Web Pro" panose="020B0503030403020204" pitchFamily="34" charset="0"/>
                <a:ea typeface="+mn-ea"/>
                <a:cs typeface="+mn-cs"/>
              </a:defRPr>
            </a:lvl7pPr>
            <a:lvl8pPr marL="4267093" algn="l" defTabSz="1219170" rtl="0" eaLnBrk="1" latinLnBrk="0" hangingPunct="1">
              <a:defRPr kern="1200">
                <a:solidFill>
                  <a:schemeClr val="tx1"/>
                </a:solidFill>
                <a:latin typeface="Myriad Web Pro" panose="020B0503030403020204" pitchFamily="34" charset="0"/>
                <a:ea typeface="+mn-ea"/>
                <a:cs typeface="+mn-cs"/>
              </a:defRPr>
            </a:lvl8pPr>
            <a:lvl9pPr marL="4876678" algn="l" defTabSz="1219170" rtl="0" eaLnBrk="1" latinLnBrk="0" hangingPunct="1">
              <a:defRPr kern="1200">
                <a:solidFill>
                  <a:schemeClr val="tx1"/>
                </a:solidFill>
                <a:latin typeface="Myriad Web Pro" panose="020B0503030403020204" pitchFamily="34" charset="0"/>
                <a:ea typeface="+mn-ea"/>
                <a:cs typeface="+mn-cs"/>
              </a:defRPr>
            </a:lvl9pPr>
          </a:lstStyle>
          <a:p>
            <a:pPr algn="ctr"/>
            <a:r>
              <a:rPr lang="en-US" sz="3600">
                <a:solidFill>
                  <a:srgbClr val="005DAA"/>
                </a:solidFill>
                <a:latin typeface="Calibri"/>
                <a:cs typeface="Calibri"/>
              </a:rPr>
              <a:t>Q&amp;A</a:t>
            </a:r>
          </a:p>
        </p:txBody>
      </p:sp>
      <p:pic>
        <p:nvPicPr>
          <p:cNvPr id="11" name="Picture 10">
            <a:extLst>
              <a:ext uri="{FF2B5EF4-FFF2-40B4-BE49-F238E27FC236}">
                <a16:creationId xmlns:a16="http://schemas.microsoft.com/office/drawing/2014/main" id="{61FE1BE8-8904-41C3-BA7C-D45089508B40}"/>
              </a:ext>
            </a:extLst>
          </p:cNvPr>
          <p:cNvPicPr>
            <a:picLocks noChangeAspect="1"/>
          </p:cNvPicPr>
          <p:nvPr/>
        </p:nvPicPr>
        <p:blipFill rotWithShape="1">
          <a:blip r:embed="rId3">
            <a:extLst>
              <a:ext uri="{28A0092B-C50C-407E-A947-70E740481C1C}">
                <a14:useLocalDpi xmlns:a14="http://schemas.microsoft.com/office/drawing/2010/main" val="0"/>
              </a:ext>
            </a:extLst>
          </a:blip>
          <a:srcRect l="23788" t="1452" r="21294" b="306"/>
          <a:stretch/>
        </p:blipFill>
        <p:spPr>
          <a:xfrm>
            <a:off x="582357" y="4245283"/>
            <a:ext cx="7811761" cy="548429"/>
          </a:xfrm>
          <a:prstGeom prst="rect">
            <a:avLst/>
          </a:prstGeom>
        </p:spPr>
      </p:pic>
    </p:spTree>
    <p:extLst>
      <p:ext uri="{BB962C8B-B14F-4D97-AF65-F5344CB8AC3E}">
        <p14:creationId xmlns:p14="http://schemas.microsoft.com/office/powerpoint/2010/main" val="154140595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434492B-7C97-4B15-9533-27FDD0AAD8AB}"/>
              </a:ext>
            </a:extLst>
          </p:cNvPr>
          <p:cNvSpPr txBox="1">
            <a:spLocks noGrp="1"/>
          </p:cNvSpPr>
          <p:nvPr>
            <p:ph type="title" idx="4294967295"/>
          </p:nvPr>
        </p:nvSpPr>
        <p:spPr>
          <a:xfrm>
            <a:off x="457200" y="3291841"/>
            <a:ext cx="5404585" cy="129266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5DAA"/>
                </a:solidFill>
                <a:effectLst/>
                <a:uLnTx/>
                <a:uFillTx/>
                <a:latin typeface="Calibri" panose="020F0502020204030204" pitchFamily="34" charset="0"/>
                <a:ea typeface="+mn-ea"/>
                <a:cs typeface="+mn-cs"/>
              </a:rPr>
              <a:t>Closing Remarks</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005DAA"/>
                </a:solidFill>
                <a:effectLst/>
                <a:uLnTx/>
                <a:uFillTx/>
                <a:latin typeface="Calibri" panose="020F0502020204030204" pitchFamily="34" charset="0"/>
                <a:ea typeface="+mn-ea"/>
                <a:cs typeface="+mn-cs"/>
              </a:rPr>
              <a:t>Paul Allwood, Ph.D., M.P.H., RS</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005DAA"/>
                </a:solidFill>
                <a:effectLst/>
                <a:uLnTx/>
                <a:uFillTx/>
                <a:latin typeface="Calibri" panose="020F0502020204030204" pitchFamily="34" charset="0"/>
                <a:ea typeface="+mn-ea"/>
                <a:cs typeface="+mn-cs"/>
              </a:rPr>
              <a:t>Branch Chief, Lead Poisoning Prevention and Surveillance Branch (proposed) </a:t>
            </a:r>
          </a:p>
        </p:txBody>
      </p:sp>
      <p:pic>
        <p:nvPicPr>
          <p:cNvPr id="3" name="Picture 2">
            <a:extLst>
              <a:ext uri="{FF2B5EF4-FFF2-40B4-BE49-F238E27FC236}">
                <a16:creationId xmlns:a16="http://schemas.microsoft.com/office/drawing/2014/main" id="{E70C5D57-22B0-4988-B237-EB2C57A2226F}"/>
              </a:ext>
            </a:extLst>
          </p:cNvPr>
          <p:cNvPicPr>
            <a:picLocks noChangeAspect="1"/>
          </p:cNvPicPr>
          <p:nvPr/>
        </p:nvPicPr>
        <p:blipFill>
          <a:blip r:embed="rId3" cstate="print">
            <a:extLst>
              <a:ext uri="{28A0092B-C50C-407E-A947-70E740481C1C}">
                <a14:useLocalDpi xmlns:a14="http://schemas.microsoft.com/office/drawing/2010/main" val="0"/>
              </a:ext>
            </a:extLst>
          </a:blip>
          <a:srcRect l="56" r="56"/>
          <a:stretch/>
        </p:blipFill>
        <p:spPr>
          <a:xfrm>
            <a:off x="5996539" y="626051"/>
            <a:ext cx="2590301" cy="3891398"/>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189493179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title" idx="4294967295"/>
          </p:nvPr>
        </p:nvSpPr>
        <p:spPr bwMode="auto">
          <a:xfrm>
            <a:off x="508104" y="661901"/>
            <a:ext cx="8127792" cy="1323439"/>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marL="0" marR="0" lvl="0" indent="0" algn="ctr"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2400" b="1" i="0" u="none" strike="noStrike" kern="1200" cap="none" spc="0" normalizeH="0" baseline="0" noProof="0">
                <a:ln>
                  <a:noFill/>
                </a:ln>
                <a:solidFill>
                  <a:srgbClr val="005DAA"/>
                </a:solidFill>
                <a:effectLst/>
                <a:uLnTx/>
                <a:uFillTx/>
                <a:latin typeface="Calibri" panose="020F0502020204030204" pitchFamily="34" charset="0"/>
                <a:ea typeface="+mn-ea"/>
                <a:cs typeface="Calibri" panose="020F0502020204030204" pitchFamily="34" charset="0"/>
              </a:rPr>
              <a:t>For more information:</a:t>
            </a:r>
          </a:p>
          <a:p>
            <a:pPr marL="0" marR="0" lvl="0" indent="0" algn="ctr"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2800" b="1" i="0" u="none" strike="noStrike" kern="1200" cap="none" spc="0" normalizeH="0" baseline="0" noProof="0">
                <a:ln>
                  <a:noFill/>
                </a:ln>
                <a:solidFill>
                  <a:srgbClr val="005DAA"/>
                </a:solidFill>
                <a:effectLst/>
                <a:uLnTx/>
                <a:uFillTx/>
                <a:latin typeface="Calibri" pitchFamily="34" charset="0"/>
                <a:ea typeface="+mn-ea"/>
                <a:cs typeface="+mn-cs"/>
              </a:rPr>
              <a:t>CDC’s Childhood Lead Poisoning Prevention Program</a:t>
            </a:r>
            <a:endParaRPr kumimoji="0" lang="en-US" sz="2800" b="1" i="0" u="none" strike="noStrike" kern="1200" cap="none" spc="0" normalizeH="0" baseline="0" noProof="0">
              <a:ln>
                <a:noFill/>
              </a:ln>
              <a:solidFill>
                <a:srgbClr val="005DAA"/>
              </a:solidFill>
              <a:effectLst/>
              <a:uLnTx/>
              <a:uFillTx/>
              <a:latin typeface="Calibri" pitchFamily="34" charset="0"/>
              <a:ea typeface="+mn-ea"/>
              <a:cs typeface="Calibri" panose="020F0502020204030204" pitchFamily="34" charset="0"/>
            </a:endParaRPr>
          </a:p>
          <a:p>
            <a:pPr marL="0" marR="0" lvl="0" indent="0" algn="ctr"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2800" b="1" i="0" u="sng" strike="noStrike" kern="1200" cap="none" spc="0" normalizeH="0" baseline="0" noProof="0">
                <a:ln>
                  <a:noFill/>
                </a:ln>
                <a:solidFill>
                  <a:schemeClr val="accent6">
                    <a:lumMod val="90000"/>
                    <a:lumOff val="10000"/>
                  </a:schemeClr>
                </a:solidFill>
                <a:effectLst/>
                <a:uLnTx/>
                <a:uFillTx/>
                <a:latin typeface="Calibri" pitchFamily="34" charset="0"/>
                <a:ea typeface="+mn-ea"/>
                <a:cs typeface="+mn-cs"/>
              </a:rPr>
              <a:t>https://www.cdc.gov/nceh/lead/</a:t>
            </a:r>
          </a:p>
        </p:txBody>
      </p:sp>
      <p:sp>
        <p:nvSpPr>
          <p:cNvPr id="4" name="TextBox 3">
            <a:extLst>
              <a:ext uri="{FF2B5EF4-FFF2-40B4-BE49-F238E27FC236}">
                <a16:creationId xmlns:a16="http://schemas.microsoft.com/office/drawing/2014/main" id="{FD4710DA-FE34-4336-9B56-A7FFE0BB63F4}"/>
              </a:ext>
            </a:extLst>
          </p:cNvPr>
          <p:cNvSpPr txBox="1"/>
          <p:nvPr/>
        </p:nvSpPr>
        <p:spPr>
          <a:xfrm>
            <a:off x="457200" y="2571750"/>
            <a:ext cx="8229600" cy="400110"/>
          </a:xfrm>
          <a:prstGeom prst="rect">
            <a:avLst/>
          </a:prstGeom>
          <a:noFill/>
        </p:spPr>
        <p:txBody>
          <a:bodyPr wrap="square" lIns="91440" tIns="45720" rIns="91440" bIns="45720" rtlCol="0" anchor="t">
            <a:spAutoFit/>
          </a:bodyPr>
          <a:lstStyle/>
          <a:p>
            <a:pPr algn="ctr"/>
            <a:r>
              <a:rPr lang="en-US" sz="2000" b="1" u="sng" dirty="0">
                <a:solidFill>
                  <a:srgbClr val="005DAA"/>
                </a:solidFill>
                <a:latin typeface="+mn-lt"/>
                <a:ea typeface="+mj-ea"/>
                <a:cs typeface="+mj-cs"/>
              </a:rPr>
              <a:t>EHNexus@cdc.gov</a:t>
            </a:r>
            <a:endParaRPr lang="en-US" sz="2000" b="1" u="sng" dirty="0">
              <a:solidFill>
                <a:srgbClr val="003C9F"/>
              </a:solidFill>
              <a:latin typeface="+mn-lt"/>
              <a:ea typeface="+mj-ea"/>
              <a:cs typeface="Calibri"/>
            </a:endParaRPr>
          </a:p>
        </p:txBody>
      </p:sp>
    </p:spTree>
    <p:extLst>
      <p:ext uri="{BB962C8B-B14F-4D97-AF65-F5344CB8AC3E}">
        <p14:creationId xmlns:p14="http://schemas.microsoft.com/office/powerpoint/2010/main" val="9764363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8D3BF08-3701-4249-B6E7-027A59B3212A}"/>
              </a:ext>
            </a:extLst>
          </p:cNvPr>
          <p:cNvSpPr/>
          <p:nvPr/>
        </p:nvSpPr>
        <p:spPr>
          <a:xfrm>
            <a:off x="4623278" y="2473101"/>
            <a:ext cx="3429000" cy="507831"/>
          </a:xfrm>
          <a:prstGeom prst="rect">
            <a:avLst/>
          </a:prstGeom>
        </p:spPr>
        <p:txBody>
          <a:bodyPr wrap="square">
            <a:spAutoFit/>
          </a:bodyPr>
          <a:lstStyle>
            <a:defPPr>
              <a:defRPr lang="en-US"/>
            </a:defPPr>
            <a:lvl1pPr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1pPr>
            <a:lvl2pPr marL="609585"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2pPr>
            <a:lvl3pPr marL="121917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3pPr>
            <a:lvl4pPr marL="1828754"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4pPr>
            <a:lvl5pPr marL="2438339"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5pPr>
            <a:lvl6pPr marL="3047924" algn="l" defTabSz="1219170" rtl="0" eaLnBrk="1" latinLnBrk="0" hangingPunct="1">
              <a:defRPr kern="1200">
                <a:solidFill>
                  <a:schemeClr val="tx1"/>
                </a:solidFill>
                <a:latin typeface="Myriad Web Pro" panose="020B0503030403020204" pitchFamily="34" charset="0"/>
                <a:ea typeface="+mn-ea"/>
                <a:cs typeface="+mn-cs"/>
              </a:defRPr>
            </a:lvl6pPr>
            <a:lvl7pPr marL="3657509" algn="l" defTabSz="1219170" rtl="0" eaLnBrk="1" latinLnBrk="0" hangingPunct="1">
              <a:defRPr kern="1200">
                <a:solidFill>
                  <a:schemeClr val="tx1"/>
                </a:solidFill>
                <a:latin typeface="Myriad Web Pro" panose="020B0503030403020204" pitchFamily="34" charset="0"/>
                <a:ea typeface="+mn-ea"/>
                <a:cs typeface="+mn-cs"/>
              </a:defRPr>
            </a:lvl7pPr>
            <a:lvl8pPr marL="4267093" algn="l" defTabSz="1219170" rtl="0" eaLnBrk="1" latinLnBrk="0" hangingPunct="1">
              <a:defRPr kern="1200">
                <a:solidFill>
                  <a:schemeClr val="tx1"/>
                </a:solidFill>
                <a:latin typeface="Myriad Web Pro" panose="020B0503030403020204" pitchFamily="34" charset="0"/>
                <a:ea typeface="+mn-ea"/>
                <a:cs typeface="+mn-cs"/>
              </a:defRPr>
            </a:lvl8pPr>
            <a:lvl9pPr marL="4876678" algn="l" defTabSz="1219170" rtl="0" eaLnBrk="1" latinLnBrk="0" hangingPunct="1">
              <a:defRPr kern="1200">
                <a:solidFill>
                  <a:schemeClr val="tx1"/>
                </a:solidFill>
                <a:latin typeface="Myriad Web Pro" panose="020B0503030403020204" pitchFamily="34" charset="0"/>
                <a:ea typeface="+mn-ea"/>
                <a:cs typeface="+mn-cs"/>
              </a:defRPr>
            </a:lvl9pPr>
          </a:lstStyle>
          <a:p>
            <a:pPr defTabSz="685800"/>
            <a:r>
              <a:rPr lang="en-US" sz="1350">
                <a:solidFill>
                  <a:srgbClr val="000000"/>
                </a:solidFill>
              </a:rPr>
              <a:t>Please use the </a:t>
            </a:r>
            <a:r>
              <a:rPr lang="en-US" sz="1350" b="1">
                <a:solidFill>
                  <a:srgbClr val="000000"/>
                </a:solidFill>
              </a:rPr>
              <a:t>Q&amp;A window </a:t>
            </a:r>
            <a:r>
              <a:rPr lang="en-US" sz="1350">
                <a:solidFill>
                  <a:srgbClr val="000000"/>
                </a:solidFill>
              </a:rPr>
              <a:t>to ask questions of the panelist. </a:t>
            </a:r>
          </a:p>
        </p:txBody>
      </p:sp>
      <p:sp>
        <p:nvSpPr>
          <p:cNvPr id="6" name="Rectangle 5">
            <a:extLst>
              <a:ext uri="{FF2B5EF4-FFF2-40B4-BE49-F238E27FC236}">
                <a16:creationId xmlns:a16="http://schemas.microsoft.com/office/drawing/2014/main" id="{B705C50B-ABBE-4977-9D77-E882393A9BB7}"/>
              </a:ext>
            </a:extLst>
          </p:cNvPr>
          <p:cNvSpPr/>
          <p:nvPr/>
        </p:nvSpPr>
        <p:spPr>
          <a:xfrm>
            <a:off x="1469385" y="2263579"/>
            <a:ext cx="1889449" cy="1131079"/>
          </a:xfrm>
          <a:prstGeom prst="rect">
            <a:avLst/>
          </a:prstGeom>
        </p:spPr>
        <p:txBody>
          <a:bodyPr wrap="square">
            <a:spAutoFit/>
          </a:bodyPr>
          <a:lstStyle>
            <a:defPPr>
              <a:defRPr lang="en-US"/>
            </a:defPPr>
            <a:lvl1pPr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1pPr>
            <a:lvl2pPr marL="609585"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2pPr>
            <a:lvl3pPr marL="121917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3pPr>
            <a:lvl4pPr marL="1828754"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4pPr>
            <a:lvl5pPr marL="2438339"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5pPr>
            <a:lvl6pPr marL="3047924" algn="l" defTabSz="1219170" rtl="0" eaLnBrk="1" latinLnBrk="0" hangingPunct="1">
              <a:defRPr kern="1200">
                <a:solidFill>
                  <a:schemeClr val="tx1"/>
                </a:solidFill>
                <a:latin typeface="Myriad Web Pro" panose="020B0503030403020204" pitchFamily="34" charset="0"/>
                <a:ea typeface="+mn-ea"/>
                <a:cs typeface="+mn-cs"/>
              </a:defRPr>
            </a:lvl6pPr>
            <a:lvl7pPr marL="3657509" algn="l" defTabSz="1219170" rtl="0" eaLnBrk="1" latinLnBrk="0" hangingPunct="1">
              <a:defRPr kern="1200">
                <a:solidFill>
                  <a:schemeClr val="tx1"/>
                </a:solidFill>
                <a:latin typeface="Myriad Web Pro" panose="020B0503030403020204" pitchFamily="34" charset="0"/>
                <a:ea typeface="+mn-ea"/>
                <a:cs typeface="+mn-cs"/>
              </a:defRPr>
            </a:lvl7pPr>
            <a:lvl8pPr marL="4267093" algn="l" defTabSz="1219170" rtl="0" eaLnBrk="1" latinLnBrk="0" hangingPunct="1">
              <a:defRPr kern="1200">
                <a:solidFill>
                  <a:schemeClr val="tx1"/>
                </a:solidFill>
                <a:latin typeface="Myriad Web Pro" panose="020B0503030403020204" pitchFamily="34" charset="0"/>
                <a:ea typeface="+mn-ea"/>
                <a:cs typeface="+mn-cs"/>
              </a:defRPr>
            </a:lvl8pPr>
            <a:lvl9pPr marL="4876678" algn="l" defTabSz="1219170" rtl="0" eaLnBrk="1" latinLnBrk="0" hangingPunct="1">
              <a:defRPr kern="1200">
                <a:solidFill>
                  <a:schemeClr val="tx1"/>
                </a:solidFill>
                <a:latin typeface="Myriad Web Pro" panose="020B0503030403020204" pitchFamily="34" charset="0"/>
                <a:ea typeface="+mn-ea"/>
                <a:cs typeface="+mn-cs"/>
              </a:defRPr>
            </a:lvl9pPr>
          </a:lstStyle>
          <a:p>
            <a:pPr defTabSz="685800"/>
            <a:r>
              <a:rPr lang="en-US" sz="1350" b="1">
                <a:solidFill>
                  <a:srgbClr val="000000"/>
                </a:solidFill>
              </a:rPr>
              <a:t>All attendees are muted. </a:t>
            </a:r>
            <a:r>
              <a:rPr lang="en-US" sz="1350">
                <a:solidFill>
                  <a:srgbClr val="000000"/>
                </a:solidFill>
              </a:rPr>
              <a:t>To adjust your audio settings in the webinar, click on </a:t>
            </a:r>
            <a:r>
              <a:rPr lang="en-US" sz="1350" b="1">
                <a:solidFill>
                  <a:srgbClr val="000000"/>
                </a:solidFill>
              </a:rPr>
              <a:t>Audio</a:t>
            </a:r>
            <a:r>
              <a:rPr lang="en-US" sz="1350">
                <a:solidFill>
                  <a:srgbClr val="000000"/>
                </a:solidFill>
              </a:rPr>
              <a:t> </a:t>
            </a:r>
            <a:r>
              <a:rPr lang="en-US" sz="1350" b="1">
                <a:solidFill>
                  <a:srgbClr val="000000"/>
                </a:solidFill>
              </a:rPr>
              <a:t>Options</a:t>
            </a:r>
            <a:r>
              <a:rPr lang="en-US" sz="1350">
                <a:solidFill>
                  <a:srgbClr val="000000"/>
                </a:solidFill>
              </a:rPr>
              <a:t>. </a:t>
            </a:r>
          </a:p>
        </p:txBody>
      </p:sp>
      <p:cxnSp>
        <p:nvCxnSpPr>
          <p:cNvPr id="7" name="Straight Arrow Connector 6">
            <a:extLst>
              <a:ext uri="{FF2B5EF4-FFF2-40B4-BE49-F238E27FC236}">
                <a16:creationId xmlns:a16="http://schemas.microsoft.com/office/drawing/2014/main" id="{E6298562-D54D-4826-9AE8-D11BF48F2164}"/>
              </a:ext>
            </a:extLst>
          </p:cNvPr>
          <p:cNvCxnSpPr>
            <a:cxnSpLocks/>
          </p:cNvCxnSpPr>
          <p:nvPr/>
        </p:nvCxnSpPr>
        <p:spPr>
          <a:xfrm flipH="1">
            <a:off x="1170472" y="3352956"/>
            <a:ext cx="928538" cy="827909"/>
          </a:xfrm>
          <a:prstGeom prst="straightConnector1">
            <a:avLst/>
          </a:prstGeom>
          <a:ln w="57150">
            <a:solidFill>
              <a:schemeClr val="bg1"/>
            </a:solidFill>
            <a:tailEnd type="triangle"/>
          </a:ln>
        </p:spPr>
        <p:style>
          <a:lnRef idx="1">
            <a:schemeClr val="accent2"/>
          </a:lnRef>
          <a:fillRef idx="0">
            <a:schemeClr val="accent2"/>
          </a:fillRef>
          <a:effectRef idx="0">
            <a:schemeClr val="accent2"/>
          </a:effectRef>
          <a:fontRef idx="minor">
            <a:schemeClr val="tx1"/>
          </a:fontRef>
        </p:style>
      </p:cxnSp>
      <p:cxnSp>
        <p:nvCxnSpPr>
          <p:cNvPr id="8" name="Straight Arrow Connector 7">
            <a:extLst>
              <a:ext uri="{FF2B5EF4-FFF2-40B4-BE49-F238E27FC236}">
                <a16:creationId xmlns:a16="http://schemas.microsoft.com/office/drawing/2014/main" id="{EAEE3ACA-8DFF-4079-90B7-3B57394B1FBA}"/>
              </a:ext>
            </a:extLst>
          </p:cNvPr>
          <p:cNvCxnSpPr>
            <a:cxnSpLocks/>
          </p:cNvCxnSpPr>
          <p:nvPr/>
        </p:nvCxnSpPr>
        <p:spPr>
          <a:xfrm flipH="1">
            <a:off x="3358834" y="2861327"/>
            <a:ext cx="1264444" cy="1255121"/>
          </a:xfrm>
          <a:prstGeom prst="straightConnector1">
            <a:avLst/>
          </a:prstGeom>
          <a:ln w="57150">
            <a:solidFill>
              <a:schemeClr val="bg1"/>
            </a:solidFill>
            <a:tailEnd type="triangle"/>
          </a:ln>
        </p:spPr>
        <p:style>
          <a:lnRef idx="1">
            <a:schemeClr val="accent2"/>
          </a:lnRef>
          <a:fillRef idx="0">
            <a:schemeClr val="accent2"/>
          </a:fillRef>
          <a:effectRef idx="0">
            <a:schemeClr val="accent2"/>
          </a:effectRef>
          <a:fontRef idx="minor">
            <a:schemeClr val="tx1"/>
          </a:fontRef>
        </p:style>
      </p:cxnSp>
      <p:sp>
        <p:nvSpPr>
          <p:cNvPr id="13" name="Title 1">
            <a:extLst>
              <a:ext uri="{FF2B5EF4-FFF2-40B4-BE49-F238E27FC236}">
                <a16:creationId xmlns:a16="http://schemas.microsoft.com/office/drawing/2014/main" id="{8A4ACBB4-5DA0-48B5-96FC-A5E8A3D97753}"/>
              </a:ext>
            </a:extLst>
          </p:cNvPr>
          <p:cNvSpPr>
            <a:spLocks noGrp="1"/>
          </p:cNvSpPr>
          <p:nvPr>
            <p:ph type="title"/>
          </p:nvPr>
        </p:nvSpPr>
        <p:spPr>
          <a:xfrm>
            <a:off x="145074" y="273711"/>
            <a:ext cx="8853854" cy="857250"/>
          </a:xfrm>
        </p:spPr>
        <p:txBody>
          <a:bodyPr/>
          <a:lstStyle>
            <a:defPPr>
              <a:defRPr lang="en-US"/>
            </a:defPPr>
            <a:lvl1pPr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1pPr>
            <a:lvl2pPr marL="609585"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2pPr>
            <a:lvl3pPr marL="121917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3pPr>
            <a:lvl4pPr marL="1828754"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4pPr>
            <a:lvl5pPr marL="2438339"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5pPr>
            <a:lvl6pPr marL="3047924" algn="l" defTabSz="1219170" rtl="0" eaLnBrk="1" latinLnBrk="0" hangingPunct="1">
              <a:defRPr kern="1200">
                <a:solidFill>
                  <a:schemeClr val="tx1"/>
                </a:solidFill>
                <a:latin typeface="Myriad Web Pro" panose="020B0503030403020204" pitchFamily="34" charset="0"/>
                <a:ea typeface="+mn-ea"/>
                <a:cs typeface="+mn-cs"/>
              </a:defRPr>
            </a:lvl6pPr>
            <a:lvl7pPr marL="3657509" algn="l" defTabSz="1219170" rtl="0" eaLnBrk="1" latinLnBrk="0" hangingPunct="1">
              <a:defRPr kern="1200">
                <a:solidFill>
                  <a:schemeClr val="tx1"/>
                </a:solidFill>
                <a:latin typeface="Myriad Web Pro" panose="020B0503030403020204" pitchFamily="34" charset="0"/>
                <a:ea typeface="+mn-ea"/>
                <a:cs typeface="+mn-cs"/>
              </a:defRPr>
            </a:lvl7pPr>
            <a:lvl8pPr marL="4267093" algn="l" defTabSz="1219170" rtl="0" eaLnBrk="1" latinLnBrk="0" hangingPunct="1">
              <a:defRPr kern="1200">
                <a:solidFill>
                  <a:schemeClr val="tx1"/>
                </a:solidFill>
                <a:latin typeface="Myriad Web Pro" panose="020B0503030403020204" pitchFamily="34" charset="0"/>
                <a:ea typeface="+mn-ea"/>
                <a:cs typeface="+mn-cs"/>
              </a:defRPr>
            </a:lvl8pPr>
            <a:lvl9pPr marL="4876678" algn="l" defTabSz="1219170" rtl="0" eaLnBrk="1" latinLnBrk="0" hangingPunct="1">
              <a:defRPr kern="1200">
                <a:solidFill>
                  <a:schemeClr val="tx1"/>
                </a:solidFill>
                <a:latin typeface="Myriad Web Pro" panose="020B0503030403020204" pitchFamily="34" charset="0"/>
                <a:ea typeface="+mn-ea"/>
                <a:cs typeface="+mn-cs"/>
              </a:defRPr>
            </a:lvl9pPr>
          </a:lstStyle>
          <a:p>
            <a:pPr algn="ctr"/>
            <a:r>
              <a:rPr lang="en-US">
                <a:solidFill>
                  <a:srgbClr val="005DAA"/>
                </a:solidFill>
                <a:latin typeface="Calibri"/>
                <a:cs typeface="Calibri"/>
              </a:rPr>
              <a:t>Webinar Logistics</a:t>
            </a:r>
          </a:p>
        </p:txBody>
      </p:sp>
      <p:pic>
        <p:nvPicPr>
          <p:cNvPr id="11" name="Picture 10">
            <a:extLst>
              <a:ext uri="{FF2B5EF4-FFF2-40B4-BE49-F238E27FC236}">
                <a16:creationId xmlns:a16="http://schemas.microsoft.com/office/drawing/2014/main" id="{61FE1BE8-8904-41C3-BA7C-D45089508B40}"/>
              </a:ext>
            </a:extLst>
          </p:cNvPr>
          <p:cNvPicPr>
            <a:picLocks noChangeAspect="1"/>
          </p:cNvPicPr>
          <p:nvPr/>
        </p:nvPicPr>
        <p:blipFill rotWithShape="1">
          <a:blip r:embed="rId3">
            <a:extLst>
              <a:ext uri="{28A0092B-C50C-407E-A947-70E740481C1C}">
                <a14:useLocalDpi xmlns:a14="http://schemas.microsoft.com/office/drawing/2010/main" val="0"/>
              </a:ext>
            </a:extLst>
          </a:blip>
          <a:srcRect l="23788" t="1452" r="21294" b="306"/>
          <a:stretch/>
        </p:blipFill>
        <p:spPr>
          <a:xfrm>
            <a:off x="582357" y="4245283"/>
            <a:ext cx="7811761" cy="548429"/>
          </a:xfrm>
          <a:prstGeom prst="rect">
            <a:avLst/>
          </a:prstGeom>
        </p:spPr>
      </p:pic>
    </p:spTree>
    <p:extLst>
      <p:ext uri="{BB962C8B-B14F-4D97-AF65-F5344CB8AC3E}">
        <p14:creationId xmlns:p14="http://schemas.microsoft.com/office/powerpoint/2010/main" val="4284174132"/>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434492B-7C97-4B15-9533-27FDD0AAD8AB}"/>
              </a:ext>
            </a:extLst>
          </p:cNvPr>
          <p:cNvSpPr txBox="1">
            <a:spLocks noGrp="1"/>
          </p:cNvSpPr>
          <p:nvPr>
            <p:ph type="title" idx="4294967295"/>
          </p:nvPr>
        </p:nvSpPr>
        <p:spPr>
          <a:xfrm>
            <a:off x="457200" y="3291841"/>
            <a:ext cx="5404585" cy="129266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5DAA"/>
                </a:solidFill>
                <a:effectLst/>
                <a:uLnTx/>
                <a:uFillTx/>
                <a:latin typeface="Calibri" panose="020F0502020204030204" pitchFamily="34" charset="0"/>
                <a:ea typeface="+mn-ea"/>
                <a:cs typeface="+mn-cs"/>
              </a:rPr>
              <a:t>Today’s Presenter</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005DAA"/>
                </a:solidFill>
                <a:effectLst/>
                <a:uLnTx/>
                <a:uFillTx/>
                <a:latin typeface="Calibri" panose="020F0502020204030204" pitchFamily="34" charset="0"/>
                <a:ea typeface="+mn-ea"/>
                <a:cs typeface="+mn-cs"/>
              </a:rPr>
              <a:t>Paul Allwood, Ph.D., M.P.H., RS</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005DAA"/>
                </a:solidFill>
                <a:effectLst/>
                <a:uLnTx/>
                <a:uFillTx/>
                <a:latin typeface="Calibri" panose="020F0502020204030204" pitchFamily="34" charset="0"/>
                <a:ea typeface="+mn-ea"/>
                <a:cs typeface="+mn-cs"/>
              </a:rPr>
              <a:t>Branch Chief, Lead Poisoning Prevention and Surveillance Branch (proposed) </a:t>
            </a:r>
          </a:p>
        </p:txBody>
      </p:sp>
      <p:pic>
        <p:nvPicPr>
          <p:cNvPr id="3" name="Picture 2">
            <a:extLst>
              <a:ext uri="{FF2B5EF4-FFF2-40B4-BE49-F238E27FC236}">
                <a16:creationId xmlns:a16="http://schemas.microsoft.com/office/drawing/2014/main" id="{E70C5D57-22B0-4988-B237-EB2C57A2226F}"/>
              </a:ext>
            </a:extLst>
          </p:cNvPr>
          <p:cNvPicPr>
            <a:picLocks noChangeAspect="1"/>
          </p:cNvPicPr>
          <p:nvPr/>
        </p:nvPicPr>
        <p:blipFill>
          <a:blip r:embed="rId3" cstate="print">
            <a:extLst>
              <a:ext uri="{28A0092B-C50C-407E-A947-70E740481C1C}">
                <a14:useLocalDpi xmlns:a14="http://schemas.microsoft.com/office/drawing/2010/main" val="0"/>
              </a:ext>
            </a:extLst>
          </a:blip>
          <a:srcRect l="56" r="56"/>
          <a:stretch/>
        </p:blipFill>
        <p:spPr>
          <a:xfrm>
            <a:off x="5996539" y="626051"/>
            <a:ext cx="2590301" cy="3891398"/>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721317984"/>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0110"/>
            <a:ext cx="8229600" cy="857250"/>
          </a:xfrm>
        </p:spPr>
        <p:txBody>
          <a:bodyPr/>
          <a:lstStyle/>
          <a:p>
            <a:r>
              <a:rPr lang="en-US"/>
              <a:t>Overview</a:t>
            </a:r>
          </a:p>
        </p:txBody>
      </p:sp>
      <p:sp>
        <p:nvSpPr>
          <p:cNvPr id="5" name="Content Placeholder 4">
            <a:extLst>
              <a:ext uri="{FF2B5EF4-FFF2-40B4-BE49-F238E27FC236}">
                <a16:creationId xmlns:a16="http://schemas.microsoft.com/office/drawing/2014/main" id="{626C1708-D5AE-43F1-A1CA-05B2616A084B}"/>
              </a:ext>
            </a:extLst>
          </p:cNvPr>
          <p:cNvSpPr>
            <a:spLocks noGrp="1"/>
          </p:cNvSpPr>
          <p:nvPr>
            <p:ph idx="1"/>
          </p:nvPr>
        </p:nvSpPr>
        <p:spPr/>
        <p:txBody>
          <a:bodyPr/>
          <a:lstStyle/>
          <a:p>
            <a:r>
              <a:rPr lang="en-US" sz="2200" b="0">
                <a:solidFill>
                  <a:srgbClr val="005DAA"/>
                </a:solidFill>
              </a:rPr>
              <a:t>Key milestones achieved in lead poisoning prevention by CDC and our partners over the last 30 years</a:t>
            </a:r>
          </a:p>
          <a:p>
            <a:r>
              <a:rPr lang="en-US" sz="2200" b="0">
                <a:solidFill>
                  <a:srgbClr val="005DAA"/>
                </a:solidFill>
              </a:rPr>
              <a:t>Current initiatives at CDC and our priorities for the future </a:t>
            </a:r>
          </a:p>
          <a:p>
            <a:r>
              <a:rPr lang="en-US" sz="2200" b="0">
                <a:solidFill>
                  <a:srgbClr val="005DAA"/>
                </a:solidFill>
              </a:rPr>
              <a:t>Panel of CDC funded childhood lead poisoning prevention program recipients</a:t>
            </a:r>
          </a:p>
          <a:p>
            <a:r>
              <a:rPr lang="en-US" sz="2200" b="0">
                <a:solidFill>
                  <a:srgbClr val="005DAA"/>
                </a:solidFill>
              </a:rPr>
              <a:t>Q&amp;A</a:t>
            </a:r>
          </a:p>
          <a:p>
            <a:endParaRPr lang="en-US" sz="2200"/>
          </a:p>
        </p:txBody>
      </p:sp>
      <p:pic>
        <p:nvPicPr>
          <p:cNvPr id="4" name="Picture 3">
            <a:extLs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8241731" y="4428984"/>
            <a:ext cx="702244" cy="506892"/>
          </a:xfrm>
          <a:prstGeom prst="rect">
            <a:avLst/>
          </a:prstGeom>
        </p:spPr>
      </p:pic>
    </p:spTree>
    <p:extLst>
      <p:ext uri="{BB962C8B-B14F-4D97-AF65-F5344CB8AC3E}">
        <p14:creationId xmlns:p14="http://schemas.microsoft.com/office/powerpoint/2010/main" val="39734877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0A4E3AB-622C-43F5-862B-80B3F3B1845A}"/>
              </a:ext>
            </a:extLst>
          </p:cNvPr>
          <p:cNvSpPr txBox="1">
            <a:spLocks noGrp="1"/>
          </p:cNvSpPr>
          <p:nvPr>
            <p:ph type="title" idx="4294967295"/>
          </p:nvPr>
        </p:nvSpPr>
        <p:spPr>
          <a:xfrm>
            <a:off x="699793" y="3014843"/>
            <a:ext cx="4499811" cy="156966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5DAA"/>
                </a:solidFill>
                <a:effectLst/>
                <a:uLnTx/>
                <a:uFillTx/>
                <a:latin typeface="Calibri" panose="020F0502020204030204" pitchFamily="34" charset="0"/>
                <a:ea typeface="+mn-ea"/>
                <a:cs typeface="+mn-cs"/>
              </a:rPr>
              <a:t>Opening Remarks</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005DAA"/>
                </a:solidFill>
                <a:effectLst/>
                <a:uLnTx/>
                <a:uFillTx/>
                <a:latin typeface="Calibri" panose="020F0502020204030204" pitchFamily="34" charset="0"/>
                <a:ea typeface="+mn-ea"/>
                <a:cs typeface="+mn-cs"/>
              </a:rPr>
              <a:t>Patrick Breysse, Ph.D., CIH</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005DAA"/>
                </a:solidFill>
                <a:effectLst/>
                <a:uLnTx/>
                <a:uFillTx/>
                <a:latin typeface="Calibri" panose="020F0502020204030204" pitchFamily="34" charset="0"/>
                <a:ea typeface="+mn-ea"/>
                <a:cs typeface="+mn-cs"/>
              </a:rPr>
              <a:t>Director, National Center for Environmental Health/Agency for Toxic Substances and Disease Registry</a:t>
            </a:r>
          </a:p>
        </p:txBody>
      </p:sp>
      <p:pic>
        <p:nvPicPr>
          <p:cNvPr id="3" name="Picture 2" descr="A person wearing a suit and tie&#10;&#10;Description automatically generated with medium confidence">
            <a:extLst>
              <a:ext uri="{FF2B5EF4-FFF2-40B4-BE49-F238E27FC236}">
                <a16:creationId xmlns:a16="http://schemas.microsoft.com/office/drawing/2014/main" id="{821AF627-0E8C-407A-B6DF-19CE26FD71C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84784" y="585606"/>
            <a:ext cx="2659423" cy="3998897"/>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15748863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ADA60A2E-A6F0-44BB-9171-80B4696B40D3}"/>
              </a:ext>
            </a:extLst>
          </p:cNvPr>
          <p:cNvSpPr txBox="1">
            <a:spLocks noGrp="1"/>
          </p:cNvSpPr>
          <p:nvPr>
            <p:ph type="title" idx="4294967295"/>
          </p:nvPr>
        </p:nvSpPr>
        <p:spPr>
          <a:xfrm>
            <a:off x="497368" y="285891"/>
            <a:ext cx="8210729" cy="85725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rtl="0" eaLnBrk="0" fontAlgn="base" hangingPunct="0">
              <a:lnSpc>
                <a:spcPct val="100000"/>
              </a:lnSpc>
              <a:spcBef>
                <a:spcPct val="0"/>
              </a:spcBef>
              <a:spcAft>
                <a:spcPct val="0"/>
              </a:spcAft>
              <a:defRPr sz="2800" b="1" kern="1200" baseline="0">
                <a:solidFill>
                  <a:srgbClr val="005DAA"/>
                </a:solidFill>
                <a:effectLst/>
                <a:latin typeface="Calibri" pitchFamily="34" charset="0"/>
                <a:ea typeface="+mj-ea"/>
                <a:cs typeface="+mj-cs"/>
              </a:defRPr>
            </a:lvl1pPr>
            <a:lvl2pPr algn="ctr" rtl="0" eaLnBrk="0" fontAlgn="base" hangingPunct="0">
              <a:spcBef>
                <a:spcPct val="0"/>
              </a:spcBef>
              <a:spcAft>
                <a:spcPct val="0"/>
              </a:spcAft>
              <a:defRPr sz="4400">
                <a:solidFill>
                  <a:schemeClr val="tx1"/>
                </a:solidFill>
                <a:latin typeface="Myriad Web Pro" panose="020B0503030403020204" pitchFamily="34" charset="0"/>
              </a:defRPr>
            </a:lvl2pPr>
            <a:lvl3pPr algn="ctr" rtl="0" eaLnBrk="0" fontAlgn="base" hangingPunct="0">
              <a:spcBef>
                <a:spcPct val="0"/>
              </a:spcBef>
              <a:spcAft>
                <a:spcPct val="0"/>
              </a:spcAft>
              <a:defRPr sz="4400">
                <a:solidFill>
                  <a:schemeClr val="tx1"/>
                </a:solidFill>
                <a:latin typeface="Myriad Web Pro" panose="020B0503030403020204" pitchFamily="34" charset="0"/>
              </a:defRPr>
            </a:lvl3pPr>
            <a:lvl4pPr algn="ctr" rtl="0" eaLnBrk="0" fontAlgn="base" hangingPunct="0">
              <a:spcBef>
                <a:spcPct val="0"/>
              </a:spcBef>
              <a:spcAft>
                <a:spcPct val="0"/>
              </a:spcAft>
              <a:defRPr sz="4400">
                <a:solidFill>
                  <a:schemeClr val="tx1"/>
                </a:solidFill>
                <a:latin typeface="Myriad Web Pro" panose="020B0503030403020204" pitchFamily="34" charset="0"/>
              </a:defRPr>
            </a:lvl4pPr>
            <a:lvl5pPr algn="ctr" rtl="0" eaLnBrk="0" fontAlgn="base" hangingPunct="0">
              <a:spcBef>
                <a:spcPct val="0"/>
              </a:spcBef>
              <a:spcAft>
                <a:spcPct val="0"/>
              </a:spcAft>
              <a:defRPr sz="4400">
                <a:solidFill>
                  <a:schemeClr val="tx1"/>
                </a:solidFill>
                <a:latin typeface="Myriad Web Pro" panose="020B0503030403020204" pitchFamily="34" charset="0"/>
              </a:defRPr>
            </a:lvl5pPr>
            <a:lvl6pPr marL="457200" algn="ctr" rtl="0" fontAlgn="base">
              <a:spcBef>
                <a:spcPct val="0"/>
              </a:spcBef>
              <a:spcAft>
                <a:spcPct val="0"/>
              </a:spcAft>
              <a:defRPr sz="4400">
                <a:solidFill>
                  <a:schemeClr val="tx1"/>
                </a:solidFill>
                <a:latin typeface="Myriad Web Pro" panose="020B0503030403020204" pitchFamily="34" charset="0"/>
              </a:defRPr>
            </a:lvl6pPr>
            <a:lvl7pPr marL="914400" algn="ctr" rtl="0" fontAlgn="base">
              <a:spcBef>
                <a:spcPct val="0"/>
              </a:spcBef>
              <a:spcAft>
                <a:spcPct val="0"/>
              </a:spcAft>
              <a:defRPr sz="4400">
                <a:solidFill>
                  <a:schemeClr val="tx1"/>
                </a:solidFill>
                <a:latin typeface="Myriad Web Pro" panose="020B0503030403020204" pitchFamily="34" charset="0"/>
              </a:defRPr>
            </a:lvl7pPr>
            <a:lvl8pPr marL="1371600" algn="ctr" rtl="0" fontAlgn="base">
              <a:spcBef>
                <a:spcPct val="0"/>
              </a:spcBef>
              <a:spcAft>
                <a:spcPct val="0"/>
              </a:spcAft>
              <a:defRPr sz="4400">
                <a:solidFill>
                  <a:schemeClr val="tx1"/>
                </a:solidFill>
                <a:latin typeface="Myriad Web Pro" panose="020B0503030403020204" pitchFamily="34" charset="0"/>
              </a:defRPr>
            </a:lvl8pPr>
            <a:lvl9pPr marL="1828800" algn="ctr" rtl="0" fontAlgn="base">
              <a:spcBef>
                <a:spcPct val="0"/>
              </a:spcBef>
              <a:spcAft>
                <a:spcPct val="0"/>
              </a:spcAft>
              <a:defRPr sz="4400">
                <a:solidFill>
                  <a:schemeClr val="tx1"/>
                </a:solidFill>
                <a:latin typeface="Myriad Web Pro" panose="020B0503030403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005DAA"/>
                </a:solidFill>
                <a:effectLst/>
                <a:uLnTx/>
                <a:uFillTx/>
                <a:latin typeface="Calibri"/>
                <a:cs typeface="Calibri"/>
              </a:rPr>
              <a:t>A look back over the last 30 years…</a:t>
            </a:r>
            <a:endParaRPr lang="en-US">
              <a:latin typeface="Calibri"/>
              <a:cs typeface="Calibri"/>
            </a:endParaRPr>
          </a:p>
        </p:txBody>
      </p:sp>
      <p:pic>
        <p:nvPicPr>
          <p:cNvPr id="4" name="Picture 3">
            <a:extLs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8241731" y="4428984"/>
            <a:ext cx="702244" cy="506892"/>
          </a:xfrm>
          <a:prstGeom prst="rect">
            <a:avLst/>
          </a:prstGeom>
        </p:spPr>
      </p:pic>
      <p:pic>
        <p:nvPicPr>
          <p:cNvPr id="5" name="Picture 4" descr="A young child with art supplies ">
            <a:extLst>
              <a:ext uri="{FF2B5EF4-FFF2-40B4-BE49-F238E27FC236}">
                <a16:creationId xmlns:a16="http://schemas.microsoft.com/office/drawing/2014/main" id="{509270A6-AFF3-40BD-8111-231009C1F9D5}"/>
              </a:ext>
            </a:extLst>
          </p:cNvPr>
          <p:cNvPicPr>
            <a:picLocks noChangeAspect="1"/>
          </p:cNvPicPr>
          <p:nvPr/>
        </p:nvPicPr>
        <p:blipFill>
          <a:blip r:embed="rId4"/>
          <a:stretch>
            <a:fillRect/>
          </a:stretch>
        </p:blipFill>
        <p:spPr>
          <a:xfrm>
            <a:off x="2341249" y="1349248"/>
            <a:ext cx="4461502" cy="2445004"/>
          </a:xfrm>
          <a:prstGeom prst="rect">
            <a:avLst/>
          </a:prstGeom>
        </p:spPr>
      </p:pic>
    </p:spTree>
    <p:extLst>
      <p:ext uri="{BB962C8B-B14F-4D97-AF65-F5344CB8AC3E}">
        <p14:creationId xmlns:p14="http://schemas.microsoft.com/office/powerpoint/2010/main" val="40251578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ADA60A2E-A6F0-44BB-9171-80B4696B40D3}"/>
              </a:ext>
            </a:extLst>
          </p:cNvPr>
          <p:cNvSpPr txBox="1">
            <a:spLocks noGrp="1"/>
          </p:cNvSpPr>
          <p:nvPr>
            <p:ph type="title" idx="4294967295"/>
          </p:nvPr>
        </p:nvSpPr>
        <p:spPr>
          <a:xfrm>
            <a:off x="497369" y="285891"/>
            <a:ext cx="5401340" cy="85725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rtl="0" eaLnBrk="0" fontAlgn="base" hangingPunct="0">
              <a:lnSpc>
                <a:spcPct val="100000"/>
              </a:lnSpc>
              <a:spcBef>
                <a:spcPct val="0"/>
              </a:spcBef>
              <a:spcAft>
                <a:spcPct val="0"/>
              </a:spcAft>
              <a:defRPr sz="2800" b="1" kern="1200" baseline="0">
                <a:solidFill>
                  <a:srgbClr val="005DAA"/>
                </a:solidFill>
                <a:effectLst/>
                <a:latin typeface="Calibri" pitchFamily="34" charset="0"/>
                <a:ea typeface="+mj-ea"/>
                <a:cs typeface="+mj-cs"/>
              </a:defRPr>
            </a:lvl1pPr>
            <a:lvl2pPr algn="ctr" rtl="0" eaLnBrk="0" fontAlgn="base" hangingPunct="0">
              <a:spcBef>
                <a:spcPct val="0"/>
              </a:spcBef>
              <a:spcAft>
                <a:spcPct val="0"/>
              </a:spcAft>
              <a:defRPr sz="4400">
                <a:solidFill>
                  <a:schemeClr val="tx1"/>
                </a:solidFill>
                <a:latin typeface="Myriad Web Pro" panose="020B0503030403020204" pitchFamily="34" charset="0"/>
              </a:defRPr>
            </a:lvl2pPr>
            <a:lvl3pPr algn="ctr" rtl="0" eaLnBrk="0" fontAlgn="base" hangingPunct="0">
              <a:spcBef>
                <a:spcPct val="0"/>
              </a:spcBef>
              <a:spcAft>
                <a:spcPct val="0"/>
              </a:spcAft>
              <a:defRPr sz="4400">
                <a:solidFill>
                  <a:schemeClr val="tx1"/>
                </a:solidFill>
                <a:latin typeface="Myriad Web Pro" panose="020B0503030403020204" pitchFamily="34" charset="0"/>
              </a:defRPr>
            </a:lvl3pPr>
            <a:lvl4pPr algn="ctr" rtl="0" eaLnBrk="0" fontAlgn="base" hangingPunct="0">
              <a:spcBef>
                <a:spcPct val="0"/>
              </a:spcBef>
              <a:spcAft>
                <a:spcPct val="0"/>
              </a:spcAft>
              <a:defRPr sz="4400">
                <a:solidFill>
                  <a:schemeClr val="tx1"/>
                </a:solidFill>
                <a:latin typeface="Myriad Web Pro" panose="020B0503030403020204" pitchFamily="34" charset="0"/>
              </a:defRPr>
            </a:lvl4pPr>
            <a:lvl5pPr algn="ctr" rtl="0" eaLnBrk="0" fontAlgn="base" hangingPunct="0">
              <a:spcBef>
                <a:spcPct val="0"/>
              </a:spcBef>
              <a:spcAft>
                <a:spcPct val="0"/>
              </a:spcAft>
              <a:defRPr sz="4400">
                <a:solidFill>
                  <a:schemeClr val="tx1"/>
                </a:solidFill>
                <a:latin typeface="Myriad Web Pro" panose="020B0503030403020204" pitchFamily="34" charset="0"/>
              </a:defRPr>
            </a:lvl5pPr>
            <a:lvl6pPr marL="457200" algn="ctr" rtl="0" fontAlgn="base">
              <a:spcBef>
                <a:spcPct val="0"/>
              </a:spcBef>
              <a:spcAft>
                <a:spcPct val="0"/>
              </a:spcAft>
              <a:defRPr sz="4400">
                <a:solidFill>
                  <a:schemeClr val="tx1"/>
                </a:solidFill>
                <a:latin typeface="Myriad Web Pro" panose="020B0503030403020204" pitchFamily="34" charset="0"/>
              </a:defRPr>
            </a:lvl6pPr>
            <a:lvl7pPr marL="914400" algn="ctr" rtl="0" fontAlgn="base">
              <a:spcBef>
                <a:spcPct val="0"/>
              </a:spcBef>
              <a:spcAft>
                <a:spcPct val="0"/>
              </a:spcAft>
              <a:defRPr sz="4400">
                <a:solidFill>
                  <a:schemeClr val="tx1"/>
                </a:solidFill>
                <a:latin typeface="Myriad Web Pro" panose="020B0503030403020204" pitchFamily="34" charset="0"/>
              </a:defRPr>
            </a:lvl7pPr>
            <a:lvl8pPr marL="1371600" algn="ctr" rtl="0" fontAlgn="base">
              <a:spcBef>
                <a:spcPct val="0"/>
              </a:spcBef>
              <a:spcAft>
                <a:spcPct val="0"/>
              </a:spcAft>
              <a:defRPr sz="4400">
                <a:solidFill>
                  <a:schemeClr val="tx1"/>
                </a:solidFill>
                <a:latin typeface="Myriad Web Pro" panose="020B0503030403020204" pitchFamily="34" charset="0"/>
              </a:defRPr>
            </a:lvl8pPr>
            <a:lvl9pPr marL="1828800" algn="ctr" rtl="0" fontAlgn="base">
              <a:spcBef>
                <a:spcPct val="0"/>
              </a:spcBef>
              <a:spcAft>
                <a:spcPct val="0"/>
              </a:spcAft>
              <a:defRPr sz="4400">
                <a:solidFill>
                  <a:schemeClr val="tx1"/>
                </a:solidFill>
                <a:latin typeface="Myriad Web Pro" panose="020B0503030403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005DAA"/>
                </a:solidFill>
                <a:effectLst/>
                <a:uLnTx/>
                <a:uFillTx/>
                <a:latin typeface="Calibri" pitchFamily="34" charset="0"/>
                <a:ea typeface="+mj-ea"/>
                <a:cs typeface="+mj-cs"/>
              </a:rPr>
              <a:t>1970s</a:t>
            </a:r>
          </a:p>
        </p:txBody>
      </p:sp>
      <p:sp>
        <p:nvSpPr>
          <p:cNvPr id="3" name="Content Placeholder 2"/>
          <p:cNvSpPr>
            <a:spLocks noGrp="1"/>
          </p:cNvSpPr>
          <p:nvPr>
            <p:ph idx="1"/>
          </p:nvPr>
        </p:nvSpPr>
        <p:spPr>
          <a:xfrm>
            <a:off x="497369" y="1000125"/>
            <a:ext cx="4651102" cy="3935751"/>
          </a:xfrm>
        </p:spPr>
        <p:txBody>
          <a:bodyPr/>
          <a:lstStyle/>
          <a:p>
            <a:r>
              <a:rPr lang="en-US">
                <a:solidFill>
                  <a:srgbClr val="005DAA"/>
                </a:solidFill>
              </a:rPr>
              <a:t>1972: </a:t>
            </a:r>
            <a:r>
              <a:rPr lang="en-US" b="0">
                <a:solidFill>
                  <a:srgbClr val="005DAA"/>
                </a:solidFill>
              </a:rPr>
              <a:t>Health-based regulation to remove lead from gasoline</a:t>
            </a:r>
          </a:p>
          <a:p>
            <a:r>
              <a:rPr lang="en-US">
                <a:solidFill>
                  <a:srgbClr val="005DAA"/>
                </a:solidFill>
              </a:rPr>
              <a:t>1973: </a:t>
            </a:r>
            <a:r>
              <a:rPr lang="en-US" b="0">
                <a:solidFill>
                  <a:srgbClr val="005DAA"/>
                </a:solidFill>
              </a:rPr>
              <a:t>Hazardous amounts of lead banned in toys and other children’s products</a:t>
            </a:r>
          </a:p>
          <a:p>
            <a:r>
              <a:rPr lang="en-US">
                <a:solidFill>
                  <a:srgbClr val="005DAA"/>
                </a:solidFill>
              </a:rPr>
              <a:t>1974: </a:t>
            </a:r>
            <a:r>
              <a:rPr lang="en-US" b="0">
                <a:solidFill>
                  <a:srgbClr val="005DAA"/>
                </a:solidFill>
              </a:rPr>
              <a:t>Safe Drinking Water Act</a:t>
            </a:r>
          </a:p>
          <a:p>
            <a:r>
              <a:rPr lang="en-US">
                <a:solidFill>
                  <a:srgbClr val="005DAA"/>
                </a:solidFill>
              </a:rPr>
              <a:t>1978: </a:t>
            </a:r>
            <a:r>
              <a:rPr lang="en-US" b="0">
                <a:solidFill>
                  <a:srgbClr val="005DAA"/>
                </a:solidFill>
              </a:rPr>
              <a:t>Lead-based paint banned from homes and residences</a:t>
            </a:r>
          </a:p>
          <a:p>
            <a:endParaRPr lang="en-US" b="0">
              <a:solidFill>
                <a:srgbClr val="005DAA"/>
              </a:solidFill>
            </a:endParaRPr>
          </a:p>
        </p:txBody>
      </p:sp>
      <p:pic>
        <p:nvPicPr>
          <p:cNvPr id="4" name="Picture 3">
            <a:extLs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8241731" y="4438220"/>
            <a:ext cx="702244" cy="506892"/>
          </a:xfrm>
          <a:prstGeom prst="rect">
            <a:avLst/>
          </a:prstGeom>
        </p:spPr>
      </p:pic>
      <p:pic>
        <p:nvPicPr>
          <p:cNvPr id="2" name="Picture 1" descr="A gas station with a gas pump&#10;">
            <a:extLst>
              <a:ext uri="{FF2B5EF4-FFF2-40B4-BE49-F238E27FC236}">
                <a16:creationId xmlns:a16="http://schemas.microsoft.com/office/drawing/2014/main" id="{91AFAC52-F16A-4905-8F38-411AF903E51B}"/>
              </a:ext>
            </a:extLst>
          </p:cNvPr>
          <p:cNvPicPr>
            <a:picLocks noChangeAspect="1"/>
          </p:cNvPicPr>
          <p:nvPr/>
        </p:nvPicPr>
        <p:blipFill>
          <a:blip r:embed="rId4"/>
          <a:stretch>
            <a:fillRect/>
          </a:stretch>
        </p:blipFill>
        <p:spPr>
          <a:xfrm>
            <a:off x="5458495" y="1383782"/>
            <a:ext cx="3485480" cy="2375935"/>
          </a:xfrm>
          <a:prstGeom prst="rect">
            <a:avLst/>
          </a:prstGeom>
        </p:spPr>
      </p:pic>
    </p:spTree>
    <p:extLst>
      <p:ext uri="{BB962C8B-B14F-4D97-AF65-F5344CB8AC3E}">
        <p14:creationId xmlns:p14="http://schemas.microsoft.com/office/powerpoint/2010/main" val="14632982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ADA60A2E-A6F0-44BB-9171-80B4696B40D3}"/>
              </a:ext>
            </a:extLst>
          </p:cNvPr>
          <p:cNvSpPr txBox="1">
            <a:spLocks noGrp="1"/>
          </p:cNvSpPr>
          <p:nvPr>
            <p:ph type="title" idx="4294967295"/>
          </p:nvPr>
        </p:nvSpPr>
        <p:spPr>
          <a:xfrm>
            <a:off x="497369" y="285891"/>
            <a:ext cx="5401340" cy="85725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rtl="0" eaLnBrk="0" fontAlgn="base" hangingPunct="0">
              <a:lnSpc>
                <a:spcPct val="100000"/>
              </a:lnSpc>
              <a:spcBef>
                <a:spcPct val="0"/>
              </a:spcBef>
              <a:spcAft>
                <a:spcPct val="0"/>
              </a:spcAft>
              <a:defRPr sz="2800" b="1" kern="1200" baseline="0">
                <a:solidFill>
                  <a:srgbClr val="005DAA"/>
                </a:solidFill>
                <a:effectLst/>
                <a:latin typeface="Calibri" pitchFamily="34" charset="0"/>
                <a:ea typeface="+mj-ea"/>
                <a:cs typeface="+mj-cs"/>
              </a:defRPr>
            </a:lvl1pPr>
            <a:lvl2pPr algn="ctr" rtl="0" eaLnBrk="0" fontAlgn="base" hangingPunct="0">
              <a:spcBef>
                <a:spcPct val="0"/>
              </a:spcBef>
              <a:spcAft>
                <a:spcPct val="0"/>
              </a:spcAft>
              <a:defRPr sz="4400">
                <a:solidFill>
                  <a:schemeClr val="tx1"/>
                </a:solidFill>
                <a:latin typeface="Myriad Web Pro" panose="020B0503030403020204" pitchFamily="34" charset="0"/>
              </a:defRPr>
            </a:lvl2pPr>
            <a:lvl3pPr algn="ctr" rtl="0" eaLnBrk="0" fontAlgn="base" hangingPunct="0">
              <a:spcBef>
                <a:spcPct val="0"/>
              </a:spcBef>
              <a:spcAft>
                <a:spcPct val="0"/>
              </a:spcAft>
              <a:defRPr sz="4400">
                <a:solidFill>
                  <a:schemeClr val="tx1"/>
                </a:solidFill>
                <a:latin typeface="Myriad Web Pro" panose="020B0503030403020204" pitchFamily="34" charset="0"/>
              </a:defRPr>
            </a:lvl3pPr>
            <a:lvl4pPr algn="ctr" rtl="0" eaLnBrk="0" fontAlgn="base" hangingPunct="0">
              <a:spcBef>
                <a:spcPct val="0"/>
              </a:spcBef>
              <a:spcAft>
                <a:spcPct val="0"/>
              </a:spcAft>
              <a:defRPr sz="4400">
                <a:solidFill>
                  <a:schemeClr val="tx1"/>
                </a:solidFill>
                <a:latin typeface="Myriad Web Pro" panose="020B0503030403020204" pitchFamily="34" charset="0"/>
              </a:defRPr>
            </a:lvl4pPr>
            <a:lvl5pPr algn="ctr" rtl="0" eaLnBrk="0" fontAlgn="base" hangingPunct="0">
              <a:spcBef>
                <a:spcPct val="0"/>
              </a:spcBef>
              <a:spcAft>
                <a:spcPct val="0"/>
              </a:spcAft>
              <a:defRPr sz="4400">
                <a:solidFill>
                  <a:schemeClr val="tx1"/>
                </a:solidFill>
                <a:latin typeface="Myriad Web Pro" panose="020B0503030403020204" pitchFamily="34" charset="0"/>
              </a:defRPr>
            </a:lvl5pPr>
            <a:lvl6pPr marL="457200" algn="ctr" rtl="0" fontAlgn="base">
              <a:spcBef>
                <a:spcPct val="0"/>
              </a:spcBef>
              <a:spcAft>
                <a:spcPct val="0"/>
              </a:spcAft>
              <a:defRPr sz="4400">
                <a:solidFill>
                  <a:schemeClr val="tx1"/>
                </a:solidFill>
                <a:latin typeface="Myriad Web Pro" panose="020B0503030403020204" pitchFamily="34" charset="0"/>
              </a:defRPr>
            </a:lvl6pPr>
            <a:lvl7pPr marL="914400" algn="ctr" rtl="0" fontAlgn="base">
              <a:spcBef>
                <a:spcPct val="0"/>
              </a:spcBef>
              <a:spcAft>
                <a:spcPct val="0"/>
              </a:spcAft>
              <a:defRPr sz="4400">
                <a:solidFill>
                  <a:schemeClr val="tx1"/>
                </a:solidFill>
                <a:latin typeface="Myriad Web Pro" panose="020B0503030403020204" pitchFamily="34" charset="0"/>
              </a:defRPr>
            </a:lvl7pPr>
            <a:lvl8pPr marL="1371600" algn="ctr" rtl="0" fontAlgn="base">
              <a:spcBef>
                <a:spcPct val="0"/>
              </a:spcBef>
              <a:spcAft>
                <a:spcPct val="0"/>
              </a:spcAft>
              <a:defRPr sz="4400">
                <a:solidFill>
                  <a:schemeClr val="tx1"/>
                </a:solidFill>
                <a:latin typeface="Myriad Web Pro" panose="020B0503030403020204" pitchFamily="34" charset="0"/>
              </a:defRPr>
            </a:lvl8pPr>
            <a:lvl9pPr marL="1828800" algn="ctr" rtl="0" fontAlgn="base">
              <a:spcBef>
                <a:spcPct val="0"/>
              </a:spcBef>
              <a:spcAft>
                <a:spcPct val="0"/>
              </a:spcAft>
              <a:defRPr sz="4400">
                <a:solidFill>
                  <a:schemeClr val="tx1"/>
                </a:solidFill>
                <a:latin typeface="Myriad Web Pro" panose="020B0503030403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005DAA"/>
                </a:solidFill>
                <a:effectLst/>
                <a:uLnTx/>
                <a:uFillTx/>
                <a:latin typeface="Calibri" pitchFamily="34" charset="0"/>
                <a:ea typeface="+mj-ea"/>
                <a:cs typeface="+mj-cs"/>
              </a:rPr>
              <a:t>1980s</a:t>
            </a:r>
          </a:p>
        </p:txBody>
      </p:sp>
      <p:sp>
        <p:nvSpPr>
          <p:cNvPr id="3" name="Content Placeholder 2"/>
          <p:cNvSpPr>
            <a:spLocks noGrp="1"/>
          </p:cNvSpPr>
          <p:nvPr>
            <p:ph idx="1"/>
          </p:nvPr>
        </p:nvSpPr>
        <p:spPr>
          <a:xfrm>
            <a:off x="497368" y="1000125"/>
            <a:ext cx="4912831" cy="3935751"/>
          </a:xfrm>
        </p:spPr>
        <p:txBody>
          <a:bodyPr/>
          <a:lstStyle/>
          <a:p>
            <a:r>
              <a:rPr lang="en-US">
                <a:solidFill>
                  <a:srgbClr val="005DAA"/>
                </a:solidFill>
              </a:rPr>
              <a:t>1985: </a:t>
            </a:r>
            <a:r>
              <a:rPr lang="en-US" b="0">
                <a:solidFill>
                  <a:srgbClr val="005DAA"/>
                </a:solidFill>
              </a:rPr>
              <a:t>Updated screening recommendations and treatment guidelines</a:t>
            </a:r>
          </a:p>
          <a:p>
            <a:r>
              <a:rPr lang="en-US">
                <a:solidFill>
                  <a:srgbClr val="005DAA"/>
                </a:solidFill>
              </a:rPr>
              <a:t>1988: </a:t>
            </a:r>
            <a:r>
              <a:rPr lang="en-US" b="0">
                <a:solidFill>
                  <a:srgbClr val="005DAA"/>
                </a:solidFill>
              </a:rPr>
              <a:t>The Lead Contamination Control Act of 1988</a:t>
            </a:r>
          </a:p>
          <a:p>
            <a:r>
              <a:rPr lang="en-US">
                <a:solidFill>
                  <a:srgbClr val="005DAA"/>
                </a:solidFill>
              </a:rPr>
              <a:t>1989: </a:t>
            </a:r>
            <a:r>
              <a:rPr lang="en-US" b="0">
                <a:solidFill>
                  <a:srgbClr val="005DAA"/>
                </a:solidFill>
              </a:rPr>
              <a:t>Advisory Committee on Childhood Lead Poisoning Prevention (ACCLPP) established </a:t>
            </a:r>
          </a:p>
        </p:txBody>
      </p:sp>
      <p:pic>
        <p:nvPicPr>
          <p:cNvPr id="4" name="Picture 3">
            <a:extLs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8241731" y="4428984"/>
            <a:ext cx="702244" cy="506892"/>
          </a:xfrm>
          <a:prstGeom prst="rect">
            <a:avLst/>
          </a:prstGeom>
        </p:spPr>
      </p:pic>
      <p:pic>
        <p:nvPicPr>
          <p:cNvPr id="6" name="Picture 5" descr="A child outside of an old building ">
            <a:extLst>
              <a:ext uri="{FF2B5EF4-FFF2-40B4-BE49-F238E27FC236}">
                <a16:creationId xmlns:a16="http://schemas.microsoft.com/office/drawing/2014/main" id="{45C6A46C-8372-41C5-ABC3-447F1ABFFB9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07226" y="1409960"/>
            <a:ext cx="3185627" cy="2323579"/>
          </a:xfrm>
          <a:prstGeom prst="rect">
            <a:avLst/>
          </a:prstGeom>
        </p:spPr>
      </p:pic>
    </p:spTree>
    <p:extLst>
      <p:ext uri="{BB962C8B-B14F-4D97-AF65-F5344CB8AC3E}">
        <p14:creationId xmlns:p14="http://schemas.microsoft.com/office/powerpoint/2010/main" val="4093450021"/>
      </p:ext>
    </p:extLst>
  </p:cSld>
  <p:clrMapOvr>
    <a:masterClrMapping/>
  </p:clrMapOvr>
</p:sld>
</file>

<file path=ppt/theme/theme1.xml><?xml version="1.0" encoding="utf-8"?>
<a:theme xmlns:a="http://schemas.openxmlformats.org/drawingml/2006/main" name="NCEH_ATSDR_combined">
  <a:themeElements>
    <a:clrScheme name="CDC OD Dark PPT Colors">
      <a:dk1>
        <a:srgbClr val="0F56DC"/>
      </a:dk1>
      <a:lt1>
        <a:srgbClr val="FFC000"/>
      </a:lt1>
      <a:dk2>
        <a:srgbClr val="FFFFFF"/>
      </a:dk2>
      <a:lt2>
        <a:srgbClr val="FFFFFF"/>
      </a:lt2>
      <a:accent1>
        <a:srgbClr val="4983F2"/>
      </a:accent1>
      <a:accent2>
        <a:srgbClr val="007D57"/>
      </a:accent2>
      <a:accent3>
        <a:srgbClr val="9A3B26"/>
      </a:accent3>
      <a:accent4>
        <a:srgbClr val="7F7F7F"/>
      </a:accent4>
      <a:accent5>
        <a:srgbClr val="0F56DC"/>
      </a:accent5>
      <a:accent6>
        <a:srgbClr val="002060"/>
      </a:accent6>
      <a:hlink>
        <a:srgbClr val="FFC000"/>
      </a:hlink>
      <a:folHlink>
        <a:srgbClr val="3077FF"/>
      </a:folHlink>
    </a:clrScheme>
    <a:fontScheme name="Custom 1">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lgn="l">
          <a:defRPr sz="2400" b="1" dirty="0">
            <a:solidFill>
              <a:srgbClr val="005DAA"/>
            </a:solidFill>
            <a:latin typeface="Calibri" panose="020F0502020204030204" pitchFamily="34" charset="0"/>
          </a:defRPr>
        </a:defPPr>
      </a:lstStyle>
    </a:txDef>
  </a:objectDefaults>
  <a:extraClrSchemeLst/>
</a:theme>
</file>

<file path=ppt/theme/theme2.xml><?xml version="1.0" encoding="utf-8"?>
<a:theme xmlns:a="http://schemas.openxmlformats.org/drawingml/2006/main" name="1_NCEH_ATSDR_combined">
  <a:themeElements>
    <a:clrScheme name="CDC OD Dark PPT Colors">
      <a:dk1>
        <a:srgbClr val="0F56DC"/>
      </a:dk1>
      <a:lt1>
        <a:srgbClr val="FFC000"/>
      </a:lt1>
      <a:dk2>
        <a:srgbClr val="FFFFFF"/>
      </a:dk2>
      <a:lt2>
        <a:srgbClr val="FFFFFF"/>
      </a:lt2>
      <a:accent1>
        <a:srgbClr val="4983F2"/>
      </a:accent1>
      <a:accent2>
        <a:srgbClr val="007D57"/>
      </a:accent2>
      <a:accent3>
        <a:srgbClr val="9A3B26"/>
      </a:accent3>
      <a:accent4>
        <a:srgbClr val="7F7F7F"/>
      </a:accent4>
      <a:accent5>
        <a:srgbClr val="0F56DC"/>
      </a:accent5>
      <a:accent6>
        <a:srgbClr val="002060"/>
      </a:accent6>
      <a:hlink>
        <a:srgbClr val="FFC000"/>
      </a:hlink>
      <a:folHlink>
        <a:srgbClr val="3077FF"/>
      </a:folHlink>
    </a:clrScheme>
    <a:fontScheme name="CDC Myriad Web Pro">
      <a:majorFont>
        <a:latin typeface="Myriad Web Pro"/>
        <a:ea typeface=""/>
        <a:cs typeface=""/>
      </a:majorFont>
      <a:minorFont>
        <a:latin typeface="Myriad Web Pr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dirty="0" smtClean="0">
            <a:solidFill>
              <a:srgbClr val="000000"/>
            </a:solidFill>
            <a:latin typeface="Calibri" panose="020F0502020204030204" pitchFamily="34" charset="0"/>
          </a:defRPr>
        </a:defPPr>
      </a:lstStyle>
    </a:txDef>
  </a:objectDefaults>
  <a:extraClrSchemeLst/>
</a:theme>
</file>

<file path=ppt/theme/theme3.xml><?xml version="1.0" encoding="utf-8"?>
<a:theme xmlns:a="http://schemas.openxmlformats.org/drawingml/2006/main" name="NCEH_DEHSP_Tracking">
  <a:themeElements>
    <a:clrScheme name="CDC OD Dark PPT Colors">
      <a:dk1>
        <a:srgbClr val="0F56DC"/>
      </a:dk1>
      <a:lt1>
        <a:srgbClr val="FFC000"/>
      </a:lt1>
      <a:dk2>
        <a:srgbClr val="FFFFFF"/>
      </a:dk2>
      <a:lt2>
        <a:srgbClr val="FFFFFF"/>
      </a:lt2>
      <a:accent1>
        <a:srgbClr val="4983F2"/>
      </a:accent1>
      <a:accent2>
        <a:srgbClr val="007D57"/>
      </a:accent2>
      <a:accent3>
        <a:srgbClr val="9A3B26"/>
      </a:accent3>
      <a:accent4>
        <a:srgbClr val="7F7F7F"/>
      </a:accent4>
      <a:accent5>
        <a:srgbClr val="0F56DC"/>
      </a:accent5>
      <a:accent6>
        <a:srgbClr val="002060"/>
      </a:accent6>
      <a:hlink>
        <a:srgbClr val="FFC000"/>
      </a:hlink>
      <a:folHlink>
        <a:srgbClr val="3077FF"/>
      </a:folHlink>
    </a:clrScheme>
    <a:fontScheme name="CDC Myriad Web Pro">
      <a:majorFont>
        <a:latin typeface="Myriad Web Pro"/>
        <a:ea typeface=""/>
        <a:cs typeface=""/>
      </a:majorFont>
      <a:minorFont>
        <a:latin typeface="Myriad Web Pr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dirty="0" smtClean="0">
            <a:solidFill>
              <a:srgbClr val="000000"/>
            </a:solidFill>
            <a:latin typeface="Calibri" panose="020F0502020204030204" pitchFamily="34" charset="0"/>
          </a:defRPr>
        </a:defPPr>
      </a:lstStyle>
    </a:tx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17405CE89E4FFF478FFDBA53E60D14BB" ma:contentTypeVersion="14" ma:contentTypeDescription="Create a new document." ma:contentTypeScope="" ma:versionID="8dd65ea6722edfa5f224eb964d91bf71">
  <xsd:schema xmlns:xsd="http://www.w3.org/2001/XMLSchema" xmlns:xs="http://www.w3.org/2001/XMLSchema" xmlns:p="http://schemas.microsoft.com/office/2006/metadata/properties" xmlns:ns1="http://schemas.microsoft.com/sharepoint/v3" xmlns:ns3="04fd1603-d733-4134-b736-2f41f0222355" xmlns:ns4="1ba78ec4-6271-4728-a6f8-5cb5db2955db" targetNamespace="http://schemas.microsoft.com/office/2006/metadata/properties" ma:root="true" ma:fieldsID="97b03ef5c21b0edfe8eec91ef8f74a13" ns1:_="" ns3:_="" ns4:_="">
    <xsd:import namespace="http://schemas.microsoft.com/sharepoint/v3"/>
    <xsd:import namespace="04fd1603-d733-4134-b736-2f41f0222355"/>
    <xsd:import namespace="1ba78ec4-6271-4728-a6f8-5cb5db2955db"/>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GenerationTime" minOccurs="0"/>
                <xsd:element ref="ns3:MediaServiceEventHashCode" minOccurs="0"/>
                <xsd:element ref="ns3:MediaServiceOCR" minOccurs="0"/>
                <xsd:element ref="ns3:MediaServiceDateTaken" minOccurs="0"/>
                <xsd:element ref="ns1:_ip_UnifiedCompliancePolicyProperties" minOccurs="0"/>
                <xsd:element ref="ns1:_ip_UnifiedCompliancePolicyUIAction" minOccurs="0"/>
                <xsd:element ref="ns3:MediaServiceLocation" minOccurs="0"/>
                <xsd:element ref="ns4:SharedWithUsers" minOccurs="0"/>
                <xsd:element ref="ns4:SharedWithDetails" minOccurs="0"/>
                <xsd:element ref="ns4:SharingHintHash"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5" nillable="true" ma:displayName="Unified Compliance Policy Properties" ma:hidden="true" ma:internalName="_ip_UnifiedCompliancePolicyProperties">
      <xsd:simpleType>
        <xsd:restriction base="dms:Note"/>
      </xsd:simpleType>
    </xsd:element>
    <xsd:element name="_ip_UnifiedCompliancePolicyUIAction" ma:index="16"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4fd1603-d733-4134-b736-2f41f022235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LengthInSeconds" ma:index="21"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1ba78ec4-6271-4728-a6f8-5cb5db2955db"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SharingHintHash" ma:index="20"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ED9DC99-B88D-439D-B11E-38B0D9A9C75D}">
  <ds:schemaRefs>
    <ds:schemaRef ds:uri="http://schemas.microsoft.com/sharepoint/v3/contenttype/forms"/>
  </ds:schemaRefs>
</ds:datastoreItem>
</file>

<file path=customXml/itemProps2.xml><?xml version="1.0" encoding="utf-8"?>
<ds:datastoreItem xmlns:ds="http://schemas.openxmlformats.org/officeDocument/2006/customXml" ds:itemID="{AB893170-BD70-4A08-A8E4-01023F7A253C}">
  <ds:schemaRefs>
    <ds:schemaRef ds:uri="04fd1603-d733-4134-b736-2f41f0222355"/>
    <ds:schemaRef ds:uri="1ba78ec4-6271-4728-a6f8-5cb5db2955db"/>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B79745A0-8C8E-4A43-BA23-B5095054DB77}">
  <ds:schemaRefs>
    <ds:schemaRef ds:uri="04fd1603-d733-4134-b736-2f41f0222355"/>
    <ds:schemaRef ds:uri="1ba78ec4-6271-4728-a6f8-5cb5db2955db"/>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
  <TotalTime>0</TotalTime>
  <Words>2914</Words>
  <Application>Microsoft Office PowerPoint</Application>
  <PresentationFormat>On-screen Show (16:9)</PresentationFormat>
  <Paragraphs>223</Paragraphs>
  <Slides>23</Slides>
  <Notes>23</Notes>
  <HiddenSlides>0</HiddenSlides>
  <MMClips>0</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23</vt:i4>
      </vt:variant>
    </vt:vector>
  </HeadingPairs>
  <TitlesOfParts>
    <vt:vector size="34" baseType="lpstr">
      <vt:lpstr>Myriad Pro</vt:lpstr>
      <vt:lpstr>Courier New</vt:lpstr>
      <vt:lpstr>Myriad Web Pro</vt:lpstr>
      <vt:lpstr>Arial</vt:lpstr>
      <vt:lpstr>Open Sans</vt:lpstr>
      <vt:lpstr>Calibri</vt:lpstr>
      <vt:lpstr>Verdana</vt:lpstr>
      <vt:lpstr>Wingdings</vt:lpstr>
      <vt:lpstr>NCEH_ATSDR_combined</vt:lpstr>
      <vt:lpstr>1_NCEH_ATSDR_combined</vt:lpstr>
      <vt:lpstr>NCEH_DEHSP_Tracking</vt:lpstr>
      <vt:lpstr> National Lead Poisoning Prevention Week:   Commemorating 30 Years of CDC Funding Childhood Lead Poisoning Prevention Programs (CLPPPs)</vt:lpstr>
      <vt:lpstr>EH Nexus Webinar</vt:lpstr>
      <vt:lpstr>Webinar Logistics</vt:lpstr>
      <vt:lpstr>Today’s Presenter Paul Allwood, Ph.D., M.P.H., RS Branch Chief, Lead Poisoning Prevention and Surveillance Branch (proposed) </vt:lpstr>
      <vt:lpstr>Overview</vt:lpstr>
      <vt:lpstr>Opening Remarks Patrick Breysse, Ph.D., CIH Director, National Center for Environmental Health/Agency for Toxic Substances and Disease Registry</vt:lpstr>
      <vt:lpstr>A look back over the last 30 years…</vt:lpstr>
      <vt:lpstr>1970s</vt:lpstr>
      <vt:lpstr>1980s</vt:lpstr>
      <vt:lpstr>1990s</vt:lpstr>
      <vt:lpstr>1990s (continued) </vt:lpstr>
      <vt:lpstr>2000s</vt:lpstr>
      <vt:lpstr>2010s</vt:lpstr>
      <vt:lpstr>Current Activities </vt:lpstr>
      <vt:lpstr>The Unfinished Agenda </vt:lpstr>
      <vt:lpstr>Future of Lead Poisoning Prevention </vt:lpstr>
      <vt:lpstr>Commentary from the Branch Chief  Paul Allwood, Ph.D., M.P.H., RS Branch Chief, Lead Poisoning Prevention and Surveillance Branch (proposed) </vt:lpstr>
      <vt:lpstr>CDC CLPPP PANEL DISCUSSION</vt:lpstr>
      <vt:lpstr>Panel Members</vt:lpstr>
      <vt:lpstr>Panel Discussion</vt:lpstr>
      <vt:lpstr>Q&amp;A</vt:lpstr>
      <vt:lpstr>Closing Remarks Paul Allwood, Ph.D., M.P.H., RS Branch Chief, Lead Poisoning Prevention and Surveillance Branch (proposed) </vt:lpstr>
      <vt:lpstr>For more information: CDC’s Childhood Lead Poisoning Prevention Program https://www.cdc.gov/nceh/lead/</vt:lpstr>
    </vt:vector>
  </TitlesOfParts>
  <Company>CDC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CDC Presentation</dc:title>
  <dc:creator>Centers for Disease Control and Prevention</dc:creator>
  <cp:lastModifiedBy>Leach, Senora Renee (CDC/DDNID/NCEH/DEHSP) (CTR)</cp:lastModifiedBy>
  <cp:revision>9</cp:revision>
  <cp:lastPrinted>2021-07-02T16:38:22Z</cp:lastPrinted>
  <dcterms:created xsi:type="dcterms:W3CDTF">2011-03-17T17:43:16Z</dcterms:created>
  <dcterms:modified xsi:type="dcterms:W3CDTF">2021-10-27T16:39:23Z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Language">
    <vt:lpwstr>English</vt:lpwstr>
  </property>
  <property fmtid="{D5CDD505-2E9C-101B-9397-08002B2CF9AE}" pid="3" name="ContentTypeId">
    <vt:lpwstr>0x01010017405CE89E4FFF478FFDBA53E60D14BB</vt:lpwstr>
  </property>
  <property fmtid="{D5CDD505-2E9C-101B-9397-08002B2CF9AE}" pid="4" name="MSIP_Label_8af03ff0-41c5-4c41-b55e-fabb8fae94be_Enabled">
    <vt:lpwstr>true</vt:lpwstr>
  </property>
  <property fmtid="{D5CDD505-2E9C-101B-9397-08002B2CF9AE}" pid="5" name="MSIP_Label_8af03ff0-41c5-4c41-b55e-fabb8fae94be_SetDate">
    <vt:lpwstr>2021-06-02T14:04:28Z</vt:lpwstr>
  </property>
  <property fmtid="{D5CDD505-2E9C-101B-9397-08002B2CF9AE}" pid="6" name="MSIP_Label_8af03ff0-41c5-4c41-b55e-fabb8fae94be_Method">
    <vt:lpwstr>Privileged</vt:lpwstr>
  </property>
  <property fmtid="{D5CDD505-2E9C-101B-9397-08002B2CF9AE}" pid="7" name="MSIP_Label_8af03ff0-41c5-4c41-b55e-fabb8fae94be_Name">
    <vt:lpwstr>8af03ff0-41c5-4c41-b55e-fabb8fae94be</vt:lpwstr>
  </property>
  <property fmtid="{D5CDD505-2E9C-101B-9397-08002B2CF9AE}" pid="8" name="MSIP_Label_8af03ff0-41c5-4c41-b55e-fabb8fae94be_SiteId">
    <vt:lpwstr>9ce70869-60db-44fd-abe8-d2767077fc8f</vt:lpwstr>
  </property>
  <property fmtid="{D5CDD505-2E9C-101B-9397-08002B2CF9AE}" pid="9" name="MSIP_Label_8af03ff0-41c5-4c41-b55e-fabb8fae94be_ActionId">
    <vt:lpwstr>5bc11a9a-0022-4e4b-bc91-ca5f0cb1f570</vt:lpwstr>
  </property>
  <property fmtid="{D5CDD505-2E9C-101B-9397-08002B2CF9AE}" pid="10" name="MSIP_Label_8af03ff0-41c5-4c41-b55e-fabb8fae94be_ContentBits">
    <vt:lpwstr>0</vt:lpwstr>
  </property>
</Properties>
</file>