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4" r:id="rId4"/>
    <p:sldMasterId id="2147483665" r:id="rId5"/>
  </p:sldMasterIdLst>
  <p:notesMasterIdLst>
    <p:notesMasterId r:id="rId21"/>
  </p:notesMasterIdLst>
  <p:sldIdLst>
    <p:sldId id="256" r:id="rId6"/>
    <p:sldId id="270" r:id="rId7"/>
    <p:sldId id="269" r:id="rId8"/>
    <p:sldId id="272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71" r:id="rId2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2EA5260-71F3-45F5-91E9-AEC72726DD0B}">
  <a:tblStyle styleId="{F2EA5260-71F3-45F5-91E9-AEC72726DD0B}" styleName="Table_0">
    <a:wholeTbl>
      <a:tcTxStyle b="off" i="off">
        <a:font>
          <a:latin typeface="Trebuchet MS"/>
          <a:ea typeface="Trebuchet MS"/>
          <a:cs typeface="Trebuchet MS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F6FC"/>
          </a:solidFill>
        </a:fill>
      </a:tcStyle>
    </a:wholeTbl>
    <a:band1H>
      <a:tcTxStyle/>
      <a:tcStyle>
        <a:tcBdr/>
        <a:fill>
          <a:solidFill>
            <a:srgbClr val="D1ECF9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1ECF9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43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163508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76217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6383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5872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2360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7001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5404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9133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13830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52208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6929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3074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5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5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5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1" name="Google Shape;121;p15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2" name="Google Shape;122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5" name="Google Shape;125;p15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6" name="Google Shape;126;p15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6"/>
          <p:cNvSpPr txBox="1">
            <a:spLocks noGrp="1"/>
          </p:cNvSpPr>
          <p:nvPr>
            <p:ph type="body" idx="1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0" name="Google Shape;130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7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6" name="Google Shape;136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2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24" name="Google Shape;24;p2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 extrusionOk="0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69803"/>
              </a:schemeClr>
            </a:solidFill>
            <a:ln>
              <a:noFill/>
            </a:ln>
          </p:spPr>
        </p:sp>
        <p:cxnSp>
          <p:nvCxnSpPr>
            <p:cNvPr id="25" name="Google Shape;25;p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6" name="Google Shape;26;p2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7" name="Google Shape;27;p2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28" name="Google Shape;28;p2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9" name="Google Shape;29;p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803"/>
              </a:srgbClr>
            </a:solidFill>
            <a:ln>
              <a:noFill/>
            </a:ln>
          </p:spPr>
        </p:sp>
        <p:sp>
          <p:nvSpPr>
            <p:cNvPr id="31" name="Google Shape;31;p2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803"/>
              </a:schemeClr>
            </a:solidFill>
            <a:ln>
              <a:noFill/>
            </a:ln>
          </p:spPr>
        </p:sp>
        <p:sp>
          <p:nvSpPr>
            <p:cNvPr id="32" name="Google Shape;32;p2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33" name="Google Shape;33;p2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0888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9" name="Google Shape;49;p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4601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5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2013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2" name="Google Shape;62;p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00067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7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1" name="Google Shape;71;p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95368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37888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752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2" name="Google Shape;62;p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0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002107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6" name="Google Shape;96;p1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4193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2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74181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06" name="Google Shape;106;p13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0" name="Google Shape;110;p1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1" name="Google Shape;111;p13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844416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4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4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27378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5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5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1" name="Google Shape;121;p15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2" name="Google Shape;122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5" name="Google Shape;125;p15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6" name="Google Shape;126;p15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380584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6"/>
          <p:cNvSpPr txBox="1">
            <a:spLocks noGrp="1"/>
          </p:cNvSpPr>
          <p:nvPr>
            <p:ph type="body" idx="1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0" name="Google Shape;130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746460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7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6" name="Google Shape;136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6632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D8156D9A-05B6-459C-961C-C682ECB8BD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>
            <a:extLst>
              <a:ext uri="{FF2B5EF4-FFF2-40B4-BE49-F238E27FC236}">
                <a16:creationId xmlns:a16="http://schemas.microsoft.com/office/drawing/2014/main" id="{193221F4-F62C-41A4-AF88-6A4879D5AA9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4584" y="6437314"/>
            <a:ext cx="234949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>
            <a:extLst>
              <a:ext uri="{FF2B5EF4-FFF2-40B4-BE49-F238E27FC236}">
                <a16:creationId xmlns:a16="http://schemas.microsoft.com/office/drawing/2014/main" id="{BCB5EB44-A6AB-4155-A4D3-B0D0E2F991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6885" y="192088"/>
            <a:ext cx="1018116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52C70D81-B357-4595-B288-0C343239E56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5800" y="192088"/>
            <a:ext cx="1153584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10">
            <a:extLst>
              <a:ext uri="{FF2B5EF4-FFF2-40B4-BE49-F238E27FC236}">
                <a16:creationId xmlns:a16="http://schemas.microsoft.com/office/drawing/2014/main" id="{90C43992-B643-4346-99F4-7045C7A4C91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0676468" y="6432551"/>
            <a:ext cx="690033" cy="265113"/>
            <a:chOff x="10552374" y="6512008"/>
            <a:chExt cx="690769" cy="264878"/>
          </a:xfrm>
        </p:grpSpPr>
        <p:pic>
          <p:nvPicPr>
            <p:cNvPr id="7" name="Picture 11">
              <a:extLst>
                <a:ext uri="{FF2B5EF4-FFF2-40B4-BE49-F238E27FC236}">
                  <a16:creationId xmlns:a16="http://schemas.microsoft.com/office/drawing/2014/main" id="{5FCF1FBC-C875-4C0A-AB34-431C3D32C1F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13388" y="6512008"/>
              <a:ext cx="529755" cy="2648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2">
              <a:extLst>
                <a:ext uri="{FF2B5EF4-FFF2-40B4-BE49-F238E27FC236}">
                  <a16:creationId xmlns:a16="http://schemas.microsoft.com/office/drawing/2014/main" id="{F5A3907C-3AE1-4AF2-9D2F-5A1EBDEA7E4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52374" y="6535172"/>
              <a:ext cx="193150" cy="193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Group 13">
            <a:extLst>
              <a:ext uri="{FF2B5EF4-FFF2-40B4-BE49-F238E27FC236}">
                <a16:creationId xmlns:a16="http://schemas.microsoft.com/office/drawing/2014/main" id="{F3EC5F2E-CA1A-4269-9CDF-0544CD66C6E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1332634" y="6432551"/>
            <a:ext cx="662517" cy="265113"/>
            <a:chOff x="11411503" y="6512008"/>
            <a:chExt cx="663408" cy="264878"/>
          </a:xfrm>
        </p:grpSpPr>
        <p:pic>
          <p:nvPicPr>
            <p:cNvPr id="10" name="Picture 14">
              <a:extLst>
                <a:ext uri="{FF2B5EF4-FFF2-40B4-BE49-F238E27FC236}">
                  <a16:creationId xmlns:a16="http://schemas.microsoft.com/office/drawing/2014/main" id="{0B67CADA-19AE-4D8F-A056-96A2E3AD84A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1503" y="6512008"/>
              <a:ext cx="522964" cy="2648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5">
              <a:extLst>
                <a:ext uri="{FF2B5EF4-FFF2-40B4-BE49-F238E27FC236}">
                  <a16:creationId xmlns:a16="http://schemas.microsoft.com/office/drawing/2014/main" id="{F810FA54-3ECA-4AD4-AE5B-2091617125F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81761" y="6536800"/>
              <a:ext cx="193150" cy="193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" name="Group 16">
            <a:extLst>
              <a:ext uri="{FF2B5EF4-FFF2-40B4-BE49-F238E27FC236}">
                <a16:creationId xmlns:a16="http://schemas.microsoft.com/office/drawing/2014/main" id="{00FCAB86-33B9-41F6-9D41-3D5040C6828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75167" y="6424613"/>
            <a:ext cx="10085917" cy="246062"/>
            <a:chOff x="276024" y="6425113"/>
            <a:chExt cx="10084526" cy="244974"/>
          </a:xfrm>
        </p:grpSpPr>
        <p:pic>
          <p:nvPicPr>
            <p:cNvPr id="13" name="Picture 17">
              <a:extLst>
                <a:ext uri="{FF2B5EF4-FFF2-40B4-BE49-F238E27FC236}">
                  <a16:creationId xmlns:a16="http://schemas.microsoft.com/office/drawing/2014/main" id="{FB1A440C-7E29-481B-9295-B9DAB07E06A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543" y="6435361"/>
              <a:ext cx="214749" cy="2347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8">
              <a:extLst>
                <a:ext uri="{FF2B5EF4-FFF2-40B4-BE49-F238E27FC236}">
                  <a16:creationId xmlns:a16="http://schemas.microsoft.com/office/drawing/2014/main" id="{75E9A5F9-7B04-4B1E-866F-5ACBD76DF99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024" y="6425113"/>
              <a:ext cx="299650" cy="229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B3C424C-7D72-421D-AC40-805384F029A0}"/>
                </a:ext>
              </a:extLst>
            </p:cNvPr>
            <p:cNvSpPr/>
            <p:nvPr userDrawn="1"/>
          </p:nvSpPr>
          <p:spPr>
            <a:xfrm>
              <a:off x="938450" y="6493073"/>
              <a:ext cx="9422100" cy="113795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/>
            </a:p>
          </p:txBody>
        </p:sp>
      </p:grpSp>
      <p:grpSp>
        <p:nvGrpSpPr>
          <p:cNvPr id="16" name="Group 20">
            <a:extLst>
              <a:ext uri="{FF2B5EF4-FFF2-40B4-BE49-F238E27FC236}">
                <a16:creationId xmlns:a16="http://schemas.microsoft.com/office/drawing/2014/main" id="{F70A3E60-5C72-4E2D-AF83-7621E8F2BDF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9057218" y="192088"/>
            <a:ext cx="550333" cy="265112"/>
            <a:chOff x="9057907" y="191690"/>
            <a:chExt cx="550131" cy="264878"/>
          </a:xfrm>
        </p:grpSpPr>
        <p:pic>
          <p:nvPicPr>
            <p:cNvPr id="17" name="Picture 21">
              <a:extLst>
                <a:ext uri="{FF2B5EF4-FFF2-40B4-BE49-F238E27FC236}">
                  <a16:creationId xmlns:a16="http://schemas.microsoft.com/office/drawing/2014/main" id="{A38B7A2B-9D61-499E-BD98-C3FC4917EB5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57907" y="191690"/>
              <a:ext cx="550131" cy="2648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6AD5A05-2FA9-4F73-B1DD-B4285382C1E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102340" y="443879"/>
              <a:ext cx="461264" cy="0"/>
            </a:xfrm>
            <a:prstGeom prst="line">
              <a:avLst/>
            </a:prstGeom>
            <a:ln w="254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EECF498E-7134-4102-88A6-2E001D7C9BDB}"/>
              </a:ext>
            </a:extLst>
          </p:cNvPr>
          <p:cNvSpPr txBox="1"/>
          <p:nvPr userDrawn="1"/>
        </p:nvSpPr>
        <p:spPr>
          <a:xfrm>
            <a:off x="5257801" y="6240463"/>
            <a:ext cx="835485" cy="20774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750" b="1" dirty="0">
                <a:solidFill>
                  <a:srgbClr val="007C9A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Screen # of ##</a:t>
            </a:r>
          </a:p>
        </p:txBody>
      </p:sp>
    </p:spTree>
    <p:extLst>
      <p:ext uri="{BB962C8B-B14F-4D97-AF65-F5344CB8AC3E}">
        <p14:creationId xmlns:p14="http://schemas.microsoft.com/office/powerpoint/2010/main" val="231438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7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1" name="Google Shape;71;p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0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6" name="Google Shape;96;p1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2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06" name="Google Shape;106;p13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0" name="Google Shape;110;p1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1" name="Google Shape;111;p13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4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4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10" name="Google Shape;10;p1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803"/>
              </a:srgbClr>
            </a:soli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803"/>
              </a:scheme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6980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Google Shape;19;p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Google Shape;20;p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" name="Google Shape;21;p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chemeClr val="accent1">
                  <a:alpha val="69803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10" name="Google Shape;10;p1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803"/>
              </a:srgbClr>
            </a:soli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803"/>
              </a:scheme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6980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Google Shape;19;p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Google Shape;20;p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" name="Google Shape;21;p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4312139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>
            <a:spLocks noGrp="1"/>
          </p:cNvSpPr>
          <p:nvPr>
            <p:ph type="ctrTitle"/>
          </p:nvPr>
        </p:nvSpPr>
        <p:spPr>
          <a:xfrm>
            <a:off x="804406" y="1974684"/>
            <a:ext cx="8978400" cy="1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</a:pPr>
            <a:r>
              <a:rPr lang="en-US" sz="4400" dirty="0"/>
              <a:t>Advisory Committee on Breast Cancer in Young Women (ACBCYW)</a:t>
            </a:r>
            <a:endParaRPr dirty="0"/>
          </a:p>
        </p:txBody>
      </p:sp>
      <p:sp>
        <p:nvSpPr>
          <p:cNvPr id="144" name="Google Shape;144;p18"/>
          <p:cNvSpPr txBox="1">
            <a:spLocks noGrp="1"/>
          </p:cNvSpPr>
          <p:nvPr>
            <p:ph type="subTitle" idx="1"/>
          </p:nvPr>
        </p:nvSpPr>
        <p:spPr>
          <a:xfrm>
            <a:off x="804405" y="3879613"/>
            <a:ext cx="8792081" cy="10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MENTAL/ BEHAVIORAL HEALTH WORKGROUP</a:t>
            </a:r>
            <a:endParaRPr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2560"/>
              <a:buNone/>
            </a:pPr>
            <a:endParaRPr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5"/>
          <p:cNvSpPr txBox="1">
            <a:spLocks noGrp="1"/>
          </p:cNvSpPr>
          <p:nvPr>
            <p:ph type="title"/>
          </p:nvPr>
        </p:nvSpPr>
        <p:spPr>
          <a:xfrm>
            <a:off x="677334" y="235131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dirty="0"/>
              <a:t>Gaps</a:t>
            </a:r>
            <a:endParaRPr dirty="0"/>
          </a:p>
        </p:txBody>
      </p:sp>
      <p:sp>
        <p:nvSpPr>
          <p:cNvPr id="192" name="Google Shape;192;p25"/>
          <p:cNvSpPr txBox="1">
            <a:spLocks noGrp="1"/>
          </p:cNvSpPr>
          <p:nvPr>
            <p:ph type="body" idx="1"/>
          </p:nvPr>
        </p:nvSpPr>
        <p:spPr>
          <a:xfrm>
            <a:off x="677334" y="972182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120"/>
              <a:buChar char="►"/>
            </a:pPr>
            <a:r>
              <a:rPr lang="en-US" sz="1600" dirty="0"/>
              <a:t>Lack of patient awareness regarding mental health resources and support services</a:t>
            </a:r>
            <a:endParaRPr sz="1600"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120"/>
              <a:buChar char="►"/>
            </a:pPr>
            <a:r>
              <a:rPr lang="en-US" sz="1600" dirty="0"/>
              <a:t>Lack of provider awareness regarding prevalence of mental health challenges in young women with breast cancer and available mental health resources and support services</a:t>
            </a:r>
            <a:endParaRPr sz="1600"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120"/>
              <a:buChar char="►"/>
            </a:pPr>
            <a:r>
              <a:rPr lang="en-US" sz="1600" dirty="0"/>
              <a:t>Use of mental health resources/support services is low, even among patients who are aware of their availability:</a:t>
            </a:r>
            <a:endParaRPr sz="1600" dirty="0"/>
          </a:p>
          <a:p>
            <a:pPr marL="1143000" lvl="2" indent="-228600" algn="l" rtl="0">
              <a:spcBef>
                <a:spcPts val="1000"/>
              </a:spcBef>
              <a:spcAft>
                <a:spcPts val="0"/>
              </a:spcAft>
              <a:buSzPts val="1120"/>
              <a:buChar char="►"/>
            </a:pPr>
            <a:r>
              <a:rPr lang="en-US" dirty="0"/>
              <a:t>Difficulty finding time and resources to take part in such resources due to competing responsibilities</a:t>
            </a:r>
            <a:endParaRPr dirty="0"/>
          </a:p>
          <a:p>
            <a:pPr marL="1143000" lvl="2" indent="-228600" algn="l" rtl="0">
              <a:spcBef>
                <a:spcPts val="1000"/>
              </a:spcBef>
              <a:spcAft>
                <a:spcPts val="0"/>
              </a:spcAft>
              <a:buSzPts val="1120"/>
              <a:buChar char="►"/>
            </a:pPr>
            <a:r>
              <a:rPr lang="en-US" dirty="0"/>
              <a:t>Feelings of guilt when taking time to take care of themselves when they have children</a:t>
            </a:r>
            <a:endParaRPr dirty="0"/>
          </a:p>
          <a:p>
            <a:pPr marL="1143000" lvl="2" indent="-228600" algn="l" rtl="0">
              <a:spcBef>
                <a:spcPts val="1000"/>
              </a:spcBef>
              <a:spcAft>
                <a:spcPts val="0"/>
              </a:spcAft>
              <a:buSzPts val="1120"/>
              <a:buChar char="►"/>
            </a:pPr>
            <a:r>
              <a:rPr lang="en-US" dirty="0"/>
              <a:t>Research indicates that young women prefer online resources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120"/>
              <a:buChar char="►"/>
            </a:pPr>
            <a:r>
              <a:rPr lang="en-US" sz="1600" dirty="0"/>
              <a:t>Unclear who needs resources and when (at diagnosis, during or after treatment)</a:t>
            </a:r>
            <a:endParaRPr sz="1600"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120"/>
              <a:buChar char="►"/>
            </a:pPr>
            <a:r>
              <a:rPr lang="en-US" sz="1600" dirty="0"/>
              <a:t>Under appreciation, lack of research on how many women continue to suffer from mental health issues as survivors</a:t>
            </a:r>
            <a:endParaRPr sz="1600"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120"/>
              <a:buChar char="►"/>
            </a:pPr>
            <a:r>
              <a:rPr lang="en-US" sz="1600" dirty="0"/>
              <a:t>Research on PTSD</a:t>
            </a:r>
            <a:endParaRPr sz="1600"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120"/>
              <a:buChar char="►"/>
            </a:pPr>
            <a:r>
              <a:rPr lang="en-US" sz="1600" dirty="0"/>
              <a:t>Range and variety of mental health challenges based on geographic location (urban vs. rural), race, culture</a:t>
            </a:r>
            <a:endParaRPr sz="1600"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120"/>
              <a:buChar char="►"/>
            </a:pPr>
            <a:r>
              <a:rPr lang="en-US" sz="1600" dirty="0"/>
              <a:t>Lack of research on co-morbidities in these patients, particularly alcohol and opioid use</a:t>
            </a:r>
            <a:endParaRPr sz="1600" dirty="0"/>
          </a:p>
          <a:p>
            <a:pPr marL="342900" lvl="0" indent="-271780" algn="l" rtl="0">
              <a:spcBef>
                <a:spcPts val="1000"/>
              </a:spcBef>
              <a:spcAft>
                <a:spcPts val="0"/>
              </a:spcAft>
              <a:buSzPts val="1120"/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Evidence-based Interventions (Current)</a:t>
            </a:r>
            <a:endParaRPr/>
          </a:p>
        </p:txBody>
      </p:sp>
      <p:sp>
        <p:nvSpPr>
          <p:cNvPr id="198" name="Google Shape;198;p26"/>
          <p:cNvSpPr txBox="1">
            <a:spLocks noGrp="1"/>
          </p:cNvSpPr>
          <p:nvPr>
            <p:ph type="body" idx="1"/>
          </p:nvPr>
        </p:nvSpPr>
        <p:spPr>
          <a:xfrm>
            <a:off x="677334" y="1349338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280"/>
              <a:buChar char="►"/>
            </a:pPr>
            <a:r>
              <a:rPr lang="en-US" dirty="0"/>
              <a:t>Mindfulness meditation – 6 weekly, 2 hour classes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280"/>
              <a:buChar char="►"/>
            </a:pPr>
            <a:r>
              <a:rPr lang="en-US" dirty="0"/>
              <a:t>Cognitive Behavioral Therapy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280"/>
              <a:buChar char="►"/>
            </a:pPr>
            <a:r>
              <a:rPr lang="en-US" dirty="0"/>
              <a:t>Greater physical health, yoga, exercise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280"/>
              <a:buChar char="►"/>
            </a:pPr>
            <a:r>
              <a:rPr lang="en-US" dirty="0"/>
              <a:t>Better social support/larger social networks – married or partnered women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280"/>
              <a:buChar char="►"/>
            </a:pPr>
            <a:r>
              <a:rPr lang="en-US" dirty="0"/>
              <a:t>Better emotional and physical functioning related to QOL</a:t>
            </a:r>
            <a:endParaRPr dirty="0"/>
          </a:p>
        </p:txBody>
      </p:sp>
      <p:pic>
        <p:nvPicPr>
          <p:cNvPr id="199" name="Google Shape;199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71220" y="3471437"/>
            <a:ext cx="7539862" cy="3017231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26"/>
          <p:cNvSpPr txBox="1"/>
          <p:nvPr/>
        </p:nvSpPr>
        <p:spPr>
          <a:xfrm>
            <a:off x="9274002" y="6488668"/>
            <a:ext cx="316333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Bower et al. Cancer 2014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Evidence-based Interventions (Current)</a:t>
            </a:r>
            <a:endParaRPr/>
          </a:p>
        </p:txBody>
      </p:sp>
      <p:sp>
        <p:nvSpPr>
          <p:cNvPr id="206" name="Google Shape;206;p27"/>
          <p:cNvSpPr txBox="1">
            <a:spLocks noGrp="1"/>
          </p:cNvSpPr>
          <p:nvPr>
            <p:ph type="body" idx="1"/>
          </p:nvPr>
        </p:nvSpPr>
        <p:spPr>
          <a:xfrm>
            <a:off x="677325" y="1468700"/>
            <a:ext cx="8596800" cy="47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403860" algn="l" rtl="0">
              <a:spcBef>
                <a:spcPts val="0"/>
              </a:spcBef>
              <a:spcAft>
                <a:spcPts val="0"/>
              </a:spcAft>
              <a:buSzPts val="2400"/>
              <a:buChar char="►"/>
            </a:pPr>
            <a:r>
              <a:rPr lang="en-US" sz="2400" dirty="0"/>
              <a:t>Educational information and support provided to partners/family members lowers anxiety, depression, and marital distress</a:t>
            </a:r>
            <a:endParaRPr sz="2400" dirty="0"/>
          </a:p>
          <a:p>
            <a:pPr marL="342900" lvl="0" indent="-403860" algn="l" rtl="0">
              <a:spcBef>
                <a:spcPts val="1000"/>
              </a:spcBef>
              <a:spcAft>
                <a:spcPts val="0"/>
              </a:spcAft>
              <a:buSzPts val="2400"/>
              <a:buChar char="►"/>
            </a:pPr>
            <a:r>
              <a:rPr lang="en-US" sz="2400" dirty="0"/>
              <a:t>Internet-based interactive content may be effective in providing educational interventions and reach a large number of people </a:t>
            </a:r>
            <a:endParaRPr sz="2400" dirty="0"/>
          </a:p>
          <a:p>
            <a:pPr marL="342900" lvl="0" indent="-403860" algn="l" rtl="0">
              <a:spcBef>
                <a:spcPts val="1000"/>
              </a:spcBef>
              <a:spcAft>
                <a:spcPts val="0"/>
              </a:spcAft>
              <a:buSzPts val="2400"/>
              <a:buChar char="►"/>
            </a:pPr>
            <a:r>
              <a:rPr lang="en-US" sz="2400" dirty="0"/>
              <a:t>Existing research supports use of </a:t>
            </a:r>
            <a:r>
              <a:rPr lang="en-US" sz="2400" dirty="0" err="1"/>
              <a:t>psychoeducational</a:t>
            </a:r>
            <a:r>
              <a:rPr lang="en-US" sz="2400" dirty="0"/>
              <a:t> support interventions to improve symptoms and emotional wellbeing for 6-12 months</a:t>
            </a:r>
            <a:endParaRPr sz="2400" dirty="0"/>
          </a:p>
          <a:p>
            <a:pPr marL="342900" lvl="0" indent="-403860" algn="l" rtl="0">
              <a:spcBef>
                <a:spcPts val="1000"/>
              </a:spcBef>
              <a:spcAft>
                <a:spcPts val="0"/>
              </a:spcAft>
              <a:buSzPts val="2400"/>
              <a:buChar char="►"/>
            </a:pPr>
            <a:r>
              <a:rPr lang="en-US" sz="2400" dirty="0"/>
              <a:t>Educational interventions show greater promise than relaxation-based or supportive group therapies</a:t>
            </a:r>
            <a:endParaRPr sz="2400" dirty="0"/>
          </a:p>
          <a:p>
            <a:pPr marL="3429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7" name="Google Shape;207;p27"/>
          <p:cNvSpPr txBox="1"/>
          <p:nvPr/>
        </p:nvSpPr>
        <p:spPr>
          <a:xfrm>
            <a:off x="9274002" y="6488668"/>
            <a:ext cx="316333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Bower et al. Cancer 2014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Evidence-based Interventions (Promising)</a:t>
            </a:r>
            <a:endParaRPr/>
          </a:p>
        </p:txBody>
      </p:sp>
      <p:sp>
        <p:nvSpPr>
          <p:cNvPr id="213" name="Google Shape;213;p28"/>
          <p:cNvSpPr txBox="1">
            <a:spLocks noGrp="1"/>
          </p:cNvSpPr>
          <p:nvPr>
            <p:ph type="body" idx="1"/>
          </p:nvPr>
        </p:nvSpPr>
        <p:spPr>
          <a:xfrm>
            <a:off x="588124" y="1930400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600"/>
              <a:buChar char="►"/>
            </a:pPr>
            <a:r>
              <a:rPr lang="en-US" sz="2000"/>
              <a:t>Enhanced communication with visual tools</a:t>
            </a:r>
            <a:endParaRPr sz="2000"/>
          </a:p>
        </p:txBody>
      </p:sp>
      <p:pic>
        <p:nvPicPr>
          <p:cNvPr id="214" name="Google Shape;214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8903" y="2357226"/>
            <a:ext cx="5803047" cy="4221089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28"/>
          <p:cNvSpPr txBox="1"/>
          <p:nvPr/>
        </p:nvSpPr>
        <p:spPr>
          <a:xfrm>
            <a:off x="6928021" y="3328085"/>
            <a:ext cx="2166552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Conceptual Diagram of potential treatment effects over time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6" name="Google Shape;216;p28"/>
          <p:cNvSpPr txBox="1"/>
          <p:nvPr/>
        </p:nvSpPr>
        <p:spPr>
          <a:xfrm>
            <a:off x="9341707" y="6409038"/>
            <a:ext cx="319628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Brauer et al. JOP 2019</a:t>
            </a: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Recommendations</a:t>
            </a:r>
            <a:endParaRPr/>
          </a:p>
        </p:txBody>
      </p:sp>
      <p:sp>
        <p:nvSpPr>
          <p:cNvPr id="222" name="Google Shape;222;p29"/>
          <p:cNvSpPr txBox="1">
            <a:spLocks noGrp="1"/>
          </p:cNvSpPr>
          <p:nvPr>
            <p:ph type="body" idx="1"/>
          </p:nvPr>
        </p:nvSpPr>
        <p:spPr>
          <a:xfrm>
            <a:off x="677325" y="1216050"/>
            <a:ext cx="8884686" cy="52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7846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►"/>
            </a:pPr>
            <a:r>
              <a:rPr lang="en-US" sz="2000" dirty="0"/>
              <a:t>Advocate for screening method to identify high risk patients and survivors for mental health issues; “Ask, advise, refer” (</a:t>
            </a:r>
            <a:r>
              <a:rPr lang="en-US" sz="2000" i="1" dirty="0"/>
              <a:t>AAR model used by health care providers to assess tobacco use and initiate linkage tobacco cessation support</a:t>
            </a:r>
            <a:r>
              <a:rPr lang="en-US" sz="2000" dirty="0"/>
              <a:t>)</a:t>
            </a:r>
            <a:endParaRPr sz="2000" dirty="0"/>
          </a:p>
          <a:p>
            <a:pPr marL="742950" lvl="1" indent="-33146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►"/>
            </a:pPr>
            <a:r>
              <a:rPr lang="en-US" sz="2000" dirty="0"/>
              <a:t>Use a short, validated clinical instrument to identify mental health issues in patients and survivors</a:t>
            </a:r>
            <a:endParaRPr sz="2000" dirty="0"/>
          </a:p>
          <a:p>
            <a:pPr marL="742950" lvl="1" indent="-33146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►"/>
            </a:pPr>
            <a:r>
              <a:rPr lang="en-US" sz="2000" dirty="0"/>
              <a:t>Routine screening could enhance patient-provider communication</a:t>
            </a:r>
            <a:endParaRPr sz="2000" dirty="0"/>
          </a:p>
          <a:p>
            <a:pPr marL="742950" lvl="1" indent="-33146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►"/>
            </a:pPr>
            <a:r>
              <a:rPr lang="en-US" sz="2000" dirty="0"/>
              <a:t>Make appropriate referrals as needed</a:t>
            </a:r>
            <a:endParaRPr sz="2000" dirty="0"/>
          </a:p>
          <a:p>
            <a:pPr marL="342900" lvl="0" indent="-37846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►"/>
            </a:pPr>
            <a:r>
              <a:rPr lang="en-US" sz="2000" dirty="0"/>
              <a:t>Funding for Dedicated Research on Mental Health in Young Women with Breast Cancer</a:t>
            </a:r>
          </a:p>
          <a:p>
            <a:pPr marL="800100" lvl="1" indent="-378460">
              <a:lnSpc>
                <a:spcPct val="90000"/>
              </a:lnSpc>
              <a:buSzPts val="2000"/>
            </a:pPr>
            <a:r>
              <a:rPr lang="en-US" sz="1400" dirty="0"/>
              <a:t>Why are mental health issues underutilized?</a:t>
            </a:r>
          </a:p>
          <a:p>
            <a:pPr marL="800100" lvl="1" indent="-378460">
              <a:lnSpc>
                <a:spcPct val="90000"/>
              </a:lnSpc>
              <a:buSzPts val="2000"/>
            </a:pPr>
            <a:r>
              <a:rPr lang="en-US" sz="1400" dirty="0"/>
              <a:t>When is the best time for intervention and what are the best interventions?</a:t>
            </a:r>
          </a:p>
          <a:p>
            <a:pPr marL="800100" lvl="1" indent="-378460">
              <a:lnSpc>
                <a:spcPct val="90000"/>
              </a:lnSpc>
              <a:buSzPts val="2000"/>
            </a:pPr>
            <a:r>
              <a:rPr lang="en-US" sz="1400" dirty="0"/>
              <a:t>What is the best medium for providing help (in-person, online, support groups?)</a:t>
            </a:r>
          </a:p>
          <a:p>
            <a:pPr marL="800100" lvl="1" indent="-378460">
              <a:lnSpc>
                <a:spcPct val="90000"/>
              </a:lnSpc>
              <a:buSzPts val="2000"/>
            </a:pPr>
            <a:r>
              <a:rPr lang="en-US" sz="1400" dirty="0"/>
              <a:t>What is the most effective communication strategy in routine discussions about treatment risks and potential impact on quality of life?</a:t>
            </a:r>
          </a:p>
          <a:p>
            <a:pPr marL="800100" lvl="1" indent="-378460">
              <a:lnSpc>
                <a:spcPct val="90000"/>
              </a:lnSpc>
              <a:buSzPts val="2000"/>
            </a:pPr>
            <a:r>
              <a:rPr lang="en-US" sz="1400" dirty="0"/>
              <a:t>What are long-term outcomes related to treatment effects and accurate post-treatment expectations (need for large, longitudinal studies)? </a:t>
            </a:r>
            <a:endParaRPr sz="1400" dirty="0"/>
          </a:p>
          <a:p>
            <a:pPr marL="45720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</a:pP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168" y="3091542"/>
            <a:ext cx="8596668" cy="132080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330651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Members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594533"/>
            <a:ext cx="9198186" cy="3880773"/>
          </a:xfrm>
        </p:spPr>
        <p:txBody>
          <a:bodyPr/>
          <a:lstStyle/>
          <a:p>
            <a:pPr marL="0" lvl="0" indent="0">
              <a:spcBef>
                <a:spcPts val="0"/>
              </a:spcBef>
              <a:buSzPts val="1920"/>
              <a:buNone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Mylin Torres, MD (Workgroup Co-chair)</a:t>
            </a:r>
            <a:b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Michele M. Cerullo, JD (Workgroup Co-chair)</a:t>
            </a:r>
            <a:b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Shonta Chambers, MSW</a:t>
            </a:r>
            <a:b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Ricki Fairley</a:t>
            </a:r>
            <a:b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Jean Rowe, LCSW, OSW-C, CJT</a:t>
            </a:r>
            <a:b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Marisa C. Weiss, MD</a:t>
            </a:r>
          </a:p>
        </p:txBody>
      </p:sp>
    </p:spTree>
    <p:extLst>
      <p:ext uri="{BB962C8B-B14F-4D97-AF65-F5344CB8AC3E}">
        <p14:creationId xmlns:p14="http://schemas.microsoft.com/office/powerpoint/2010/main" val="2484271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Charge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733869"/>
            <a:ext cx="8596668" cy="3880773"/>
          </a:xfrm>
        </p:spPr>
        <p:txBody>
          <a:bodyPr/>
          <a:lstStyle/>
          <a:p>
            <a:pPr marL="0" lvl="0" indent="0">
              <a:spcBef>
                <a:spcPts val="0"/>
              </a:spcBef>
              <a:buSzPts val="1920"/>
              <a:buNone/>
            </a:pPr>
            <a:r>
              <a:rPr lang="en-US" sz="4000" dirty="0"/>
              <a:t>Provide the Committee with an overview of current issues in mental/behavioral health, including resources, gaps, and evidence-based interventions for young women facing breast cancer.</a:t>
            </a:r>
          </a:p>
        </p:txBody>
      </p:sp>
    </p:spTree>
    <p:extLst>
      <p:ext uri="{BB962C8B-B14F-4D97-AF65-F5344CB8AC3E}">
        <p14:creationId xmlns:p14="http://schemas.microsoft.com/office/powerpoint/2010/main" val="2873329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437778"/>
            <a:ext cx="8596668" cy="3880773"/>
          </a:xfrm>
        </p:spPr>
        <p:txBody>
          <a:bodyPr/>
          <a:lstStyle/>
          <a:p>
            <a:r>
              <a:rPr lang="en-US" sz="2000" dirty="0" err="1"/>
              <a:t>Pubmed</a:t>
            </a:r>
            <a:r>
              <a:rPr lang="en-US" sz="2000" dirty="0"/>
              <a:t> and web search for evidence and available resources</a:t>
            </a:r>
          </a:p>
          <a:p>
            <a:r>
              <a:rPr lang="en-US" sz="2000" dirty="0"/>
              <a:t>Interviews with Experts and Thought Leaders in Mental Health and Young Women with Breast Cancer</a:t>
            </a:r>
          </a:p>
          <a:p>
            <a:pPr lvl="1"/>
            <a:r>
              <a:rPr lang="en-US" sz="2000" dirty="0"/>
              <a:t>Brad </a:t>
            </a:r>
            <a:r>
              <a:rPr lang="en-US" sz="2000" dirty="0" err="1"/>
              <a:t>Zebrack</a:t>
            </a:r>
            <a:r>
              <a:rPr lang="en-US" sz="2000" dirty="0"/>
              <a:t>, PhD, MSW, MPH, FAPOS, Professor, University Of Michigan Social Work</a:t>
            </a:r>
          </a:p>
          <a:p>
            <a:pPr lvl="1"/>
            <a:r>
              <a:rPr lang="en-US" sz="2000" dirty="0"/>
              <a:t>Patricia </a:t>
            </a:r>
            <a:r>
              <a:rPr lang="en-US" sz="2000" dirty="0" err="1"/>
              <a:t>Ganz</a:t>
            </a:r>
            <a:r>
              <a:rPr lang="en-US" sz="2000" dirty="0"/>
              <a:t>, MD, Professor of Medicine, Professor of Health Policy and Management, Director of Cancer Prevention and Control Research, UCLA</a:t>
            </a:r>
          </a:p>
          <a:p>
            <a:pPr lvl="1"/>
            <a:r>
              <a:rPr lang="en-US" sz="2000" dirty="0"/>
              <a:t>Ann H. Partridge, MD, MPH, Founder and Director, Program for Young Women with Breast Cancer, Director, Adult Survivorship Program, Professor of Medicine, Harvard Medical School, Dana Farber Cancer Institute</a:t>
            </a:r>
          </a:p>
        </p:txBody>
      </p:sp>
    </p:spTree>
    <p:extLst>
      <p:ext uri="{BB962C8B-B14F-4D97-AF65-F5344CB8AC3E}">
        <p14:creationId xmlns:p14="http://schemas.microsoft.com/office/powerpoint/2010/main" val="3415474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0"/>
          <p:cNvSpPr txBox="1">
            <a:spLocks noGrp="1"/>
          </p:cNvSpPr>
          <p:nvPr>
            <p:ph type="title"/>
          </p:nvPr>
        </p:nvSpPr>
        <p:spPr>
          <a:xfrm>
            <a:off x="677334" y="383177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dirty="0"/>
              <a:t>Mental Health Challenges in Young Women with Breast Cancer</a:t>
            </a:r>
            <a:endParaRPr dirty="0"/>
          </a:p>
        </p:txBody>
      </p:sp>
      <p:sp>
        <p:nvSpPr>
          <p:cNvPr id="157" name="Google Shape;157;p20"/>
          <p:cNvSpPr txBox="1">
            <a:spLocks noGrp="1"/>
          </p:cNvSpPr>
          <p:nvPr>
            <p:ph type="body" idx="1"/>
          </p:nvPr>
        </p:nvSpPr>
        <p:spPr>
          <a:xfrm>
            <a:off x="677334" y="1733052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 sz="2000" dirty="0"/>
              <a:t>Fear of recurrence (~50% of patients 5 years after treatment)</a:t>
            </a:r>
            <a:endParaRPr sz="2000"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sz="2000" dirty="0"/>
              <a:t>Depression (highest at diagnosis and through treatment, ~26% but some studies indicating ~30% of women with signs of clinical depression 6 years out from treatment)</a:t>
            </a:r>
            <a:endParaRPr sz="2000"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sz="2000" dirty="0"/>
              <a:t>Anxiety/Distress (Rates improve after completing treatment but impacts ~50% of patients 5 years after treatment; 44% of metastatic patients, associate with physical symptoms)</a:t>
            </a:r>
            <a:endParaRPr sz="2000"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sz="2000" dirty="0"/>
              <a:t>Stress</a:t>
            </a:r>
            <a:endParaRPr sz="2000" dirty="0"/>
          </a:p>
        </p:txBody>
      </p:sp>
      <p:pic>
        <p:nvPicPr>
          <p:cNvPr id="158" name="Google Shape;158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210" y="4636018"/>
            <a:ext cx="4982305" cy="2048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159601" y="4696556"/>
            <a:ext cx="2505428" cy="1904856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0"/>
          <p:cNvSpPr txBox="1"/>
          <p:nvPr/>
        </p:nvSpPr>
        <p:spPr>
          <a:xfrm>
            <a:off x="9349503" y="6497747"/>
            <a:ext cx="316333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Bidstrup et al. Acta Oncologica, 2015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Depression, Anxiety, and Stress</a:t>
            </a:r>
            <a:endParaRPr/>
          </a:p>
        </p:txBody>
      </p:sp>
      <p:pic>
        <p:nvPicPr>
          <p:cNvPr id="166" name="Google Shape;166;p21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766354" y="1623692"/>
            <a:ext cx="8387065" cy="3881437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21"/>
          <p:cNvSpPr txBox="1"/>
          <p:nvPr/>
        </p:nvSpPr>
        <p:spPr>
          <a:xfrm>
            <a:off x="8430935" y="6519221"/>
            <a:ext cx="383376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Yang et al. International Journal of Cancer, 2017 </a:t>
            </a:r>
            <a:endParaRPr kumimoji="0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1"/>
          <p:cNvSpPr txBox="1"/>
          <p:nvPr/>
        </p:nvSpPr>
        <p:spPr>
          <a:xfrm>
            <a:off x="1759132" y="5735175"/>
            <a:ext cx="6052457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Trebuchet MS"/>
                <a:cs typeface="Trebuchet MS"/>
                <a:sym typeface="Trebuchet MS"/>
              </a:rPr>
              <a:t>Presence of comorbidities associated with increased risk of depression and anxiety ~3 years after diagnosis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Mental Health Challenges in Young Women with Breast Cancer</a:t>
            </a:r>
            <a:endParaRPr/>
          </a:p>
        </p:txBody>
      </p:sp>
      <p:sp>
        <p:nvSpPr>
          <p:cNvPr id="174" name="Google Shape;174;p22"/>
          <p:cNvSpPr txBox="1">
            <a:spLocks noGrp="1"/>
          </p:cNvSpPr>
          <p:nvPr>
            <p:ph type="body" idx="1"/>
          </p:nvPr>
        </p:nvSpPr>
        <p:spPr>
          <a:xfrm>
            <a:off x="677333" y="1930400"/>
            <a:ext cx="8841135" cy="3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 dirty="0"/>
              <a:t>Survivors may experience moments of depression several years after treatment, some data (personal communication with Dr. Patricia </a:t>
            </a:r>
            <a:r>
              <a:rPr lang="en-US" dirty="0" err="1"/>
              <a:t>Ganz</a:t>
            </a:r>
            <a:r>
              <a:rPr lang="en-US" dirty="0"/>
              <a:t>) to suggest increased rates of attempted suicide 2 years after completing treatment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dirty="0"/>
              <a:t>Fatigue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dirty="0"/>
              <a:t>Sleep Disturbances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dirty="0"/>
              <a:t>Non-specific pain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dirty="0"/>
              <a:t>Childhood trauma impacts ability to cope with diagnosis and treatment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dirty="0"/>
              <a:t>Cognitive dysfunction may be influenced by post-traumatic stress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dirty="0"/>
              <a:t>PTSD symptoms (mean of 3-4) may impact patients at diagnosis (97%), after completion of chemotherapy (62%), and up to 1 year after diagnosis (50%) 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3"/>
          <p:cNvSpPr txBox="1">
            <a:spLocks noGrp="1"/>
          </p:cNvSpPr>
          <p:nvPr>
            <p:ph type="title"/>
          </p:nvPr>
        </p:nvSpPr>
        <p:spPr>
          <a:xfrm>
            <a:off x="677334" y="139335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 dirty="0"/>
              <a:t>Resources</a:t>
            </a:r>
            <a:endParaRPr dirty="0"/>
          </a:p>
        </p:txBody>
      </p:sp>
      <p:graphicFrame>
        <p:nvGraphicFramePr>
          <p:cNvPr id="180" name="Google Shape;180;p23"/>
          <p:cNvGraphicFramePr/>
          <p:nvPr>
            <p:extLst/>
          </p:nvPr>
        </p:nvGraphicFramePr>
        <p:xfrm>
          <a:off x="842874" y="799735"/>
          <a:ext cx="8265600" cy="55931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14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8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lt1"/>
                          </a:solidFill>
                        </a:rPr>
                        <a:t>Organization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lt1"/>
                          </a:solidFill>
                        </a:rPr>
                        <a:t>Primary Link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lt1"/>
                          </a:solidFill>
                        </a:rPr>
                        <a:t>Services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ABCD (After Breast Cancer Diagnosis)</a:t>
                      </a:r>
                      <a:endParaRPr/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>
                          <a:solidFill>
                            <a:srgbClr val="0C0C0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https://www.abcdbreastcancersupport.org/</a:t>
                      </a:r>
                      <a:endParaRPr/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Peer Matching</a:t>
                      </a:r>
                      <a:endParaRPr/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American Psychological Association</a:t>
                      </a:r>
                      <a:endParaRPr/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C0C0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https://www.apa.org/helpcenter/breast-cancer</a:t>
                      </a:r>
                      <a:endParaRPr/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latin typeface="Arial"/>
                          <a:ea typeface="Arial"/>
                          <a:cs typeface="Arial"/>
                          <a:sym typeface="Arial"/>
                        </a:rPr>
                        <a:t>Reference</a:t>
                      </a:r>
                      <a:br>
                        <a:rPr lang="en-US" sz="1400" b="0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en-US" sz="1400" b="0">
                          <a:latin typeface="Arial"/>
                          <a:ea typeface="Arial"/>
                          <a:cs typeface="Arial"/>
                          <a:sym typeface="Arial"/>
                        </a:rPr>
                        <a:t>Find a Psychologist</a:t>
                      </a:r>
                      <a:endParaRPr/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Association of Oncology Social Workers</a:t>
                      </a:r>
                      <a:endParaRPr/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sng">
                          <a:solidFill>
                            <a:srgbClr val="0C0C0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www.aosw.org</a:t>
                      </a:r>
                      <a:endParaRPr/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International professional  society with 1400 members. OSWs are often a consistent support and contact with patients</a:t>
                      </a:r>
                      <a:endParaRPr dirty="0"/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sng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Breastcancer.org</a:t>
                      </a:r>
                      <a:endParaRPr/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sng">
                          <a:solidFill>
                            <a:srgbClr val="0C0C0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https://www.breastcancer.org/</a:t>
                      </a:r>
                      <a:endParaRPr/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Go to for research, information and education</a:t>
                      </a:r>
                      <a:endParaRPr/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Breast Cancer Now Research and Care Charity (England and Wales) </a:t>
                      </a:r>
                      <a:endParaRPr sz="1400" b="0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sng" dirty="0">
                          <a:solidFill>
                            <a:srgbClr val="0C0C0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www.breastcancernow.org</a:t>
                      </a:r>
                      <a:endParaRPr dirty="0"/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Educational materials for Fear of Recurrence, anxiety, depression</a:t>
                      </a:r>
                      <a:endParaRPr/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Cancer</a:t>
                      </a:r>
                      <a:r>
                        <a:rPr lang="en-US" sz="1400" b="0" i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Care</a:t>
                      </a:r>
                      <a:endParaRPr sz="1400" b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sng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www.cancercare.org</a:t>
                      </a:r>
                      <a:endParaRPr/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Education, information, support</a:t>
                      </a:r>
                      <a:endParaRPr/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sng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Cancer.net </a:t>
                      </a:r>
                      <a:endParaRPr/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sng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www.cancer.net</a:t>
                      </a:r>
                      <a:endParaRPr dirty="0"/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Education, information, support</a:t>
                      </a:r>
                      <a:endParaRPr/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Cancer Support Community</a:t>
                      </a:r>
                      <a:endParaRPr>
                        <a:latin typeface="+mn-lt"/>
                      </a:endParaRP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u="sng">
                          <a:solidFill>
                            <a:schemeClr val="dk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www.cancersupportcommunity.org</a:t>
                      </a:r>
                      <a:endParaRPr>
                        <a:latin typeface="+mn-lt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Education, information, support</a:t>
                      </a:r>
                      <a:endParaRPr>
                        <a:latin typeface="+mn-lt"/>
                      </a:endParaRPr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Triple Negative Breast Cancer Foundation</a:t>
                      </a:r>
                      <a:endParaRPr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https://tnbcfoundation.org/living-with-tnbc/survivorship</a:t>
                      </a:r>
                      <a:endParaRPr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Education, information</a:t>
                      </a:r>
                      <a:endParaRPr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Dana Farber Young &amp; Strong</a:t>
                      </a:r>
                      <a:endParaRPr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https://www.dana-farber.org/young-and-strong-program-for-young-women-with-breast-cancer/</a:t>
                      </a:r>
                      <a:endParaRPr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Education, information, support</a:t>
                      </a:r>
                      <a:endParaRPr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4"/>
          <p:cNvSpPr txBox="1">
            <a:spLocks noGrp="1"/>
          </p:cNvSpPr>
          <p:nvPr>
            <p:ph type="title"/>
          </p:nvPr>
        </p:nvSpPr>
        <p:spPr>
          <a:xfrm>
            <a:off x="455268" y="378936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Resources</a:t>
            </a:r>
            <a:endParaRPr/>
          </a:p>
        </p:txBody>
      </p:sp>
      <p:graphicFrame>
        <p:nvGraphicFramePr>
          <p:cNvPr id="186" name="Google Shape;186;p24"/>
          <p:cNvGraphicFramePr/>
          <p:nvPr/>
        </p:nvGraphicFramePr>
        <p:xfrm>
          <a:off x="455268" y="1039336"/>
          <a:ext cx="8689350" cy="544469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16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1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3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9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Organization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Primary Link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Services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For the Breast of Us</a:t>
                      </a:r>
                      <a:endParaRPr/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https://www.breastofus.com/</a:t>
                      </a:r>
                      <a:endParaRPr/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Educate, inspire, connect</a:t>
                      </a:r>
                      <a:endParaRPr/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latin typeface="Arial"/>
                          <a:ea typeface="Arial"/>
                          <a:cs typeface="Arial"/>
                          <a:sym typeface="Arial"/>
                        </a:rPr>
                        <a:t>Friend for Life (cancer support network)</a:t>
                      </a:r>
                      <a:endParaRPr/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https://www.friend4life.org/</a:t>
                      </a:r>
                      <a:endParaRPr/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Peer Matching</a:t>
                      </a:r>
                      <a:endParaRPr/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Gulf States Young Breast Cancer Survivor Network</a:t>
                      </a:r>
                      <a:endParaRPr/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https://survivedat.org/history</a:t>
                      </a:r>
                      <a:endParaRPr/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Education, information, support</a:t>
                      </a:r>
                      <a:endParaRPr/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Know Cancer</a:t>
                      </a:r>
                      <a:endParaRPr sz="1400" b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https://www.knowcancer.com/</a:t>
                      </a:r>
                      <a:endParaRPr/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latin typeface="Arial"/>
                          <a:ea typeface="Arial"/>
                          <a:cs typeface="Arial"/>
                          <a:sym typeface="Arial"/>
                        </a:rPr>
                        <a:t>Portal Directory</a:t>
                      </a:r>
                      <a:endParaRPr/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Living Beyond Breast Cancer</a:t>
                      </a:r>
                      <a:endParaRPr/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https://www.lbbc.org/</a:t>
                      </a:r>
                      <a:endParaRPr/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Education, information, support</a:t>
                      </a:r>
                      <a:endParaRPr/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latin typeface="Arial"/>
                          <a:ea typeface="Arial"/>
                          <a:cs typeface="Arial"/>
                          <a:sym typeface="Arial"/>
                        </a:rPr>
                        <a:t>National Suicide Prevention Lifeline </a:t>
                      </a:r>
                      <a:endParaRPr/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1-800-273-8255</a:t>
                      </a:r>
                      <a:endParaRPr/>
                    </a:p>
                  </a:txBody>
                  <a:tcPr marL="28575" marR="2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Crisis counseling and support</a:t>
                      </a:r>
                      <a:endParaRPr/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SHARE</a:t>
                      </a:r>
                      <a:endParaRPr/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https://www.sharecancersupport.org</a:t>
                      </a:r>
                      <a:endParaRPr/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Education, information, support </a:t>
                      </a:r>
                      <a:endParaRPr/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Sisters Network</a:t>
                      </a:r>
                      <a:endParaRPr/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https://www.sistersnetworkinc.org/</a:t>
                      </a:r>
                      <a:endParaRPr/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Education, information, support</a:t>
                      </a:r>
                      <a:endParaRPr/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Stupid Cancer</a:t>
                      </a:r>
                      <a:endParaRPr/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www.stupidcancer.org</a:t>
                      </a:r>
                      <a:endParaRPr/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Education, information, support</a:t>
                      </a:r>
                      <a:endParaRPr/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Triple Negative Breast Cancer Foundation</a:t>
                      </a:r>
                      <a:endParaRPr/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https://tnbcfoundation.org/</a:t>
                      </a:r>
                      <a:endParaRPr/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Education, information, support</a:t>
                      </a:r>
                      <a:endParaRPr/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86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Cancer.gov</a:t>
                      </a:r>
                      <a:endParaRPr/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latin typeface="Arial"/>
                          <a:ea typeface="Arial"/>
                          <a:cs typeface="Arial"/>
                          <a:sym typeface="Arial"/>
                        </a:rPr>
                        <a:t>https://www.cancer.gov/about-cancer/coping/adjusting-to-cancer/spouse-or-partner</a:t>
                      </a:r>
                      <a:endParaRPr sz="1400" b="0" u="sng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Education, information to address partners, relationships of cancer patients</a:t>
                      </a:r>
                      <a:endParaRPr/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86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Susan G. Komen</a:t>
                      </a:r>
                      <a:endParaRPr sz="1400" b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latin typeface="Arial"/>
                          <a:ea typeface="Arial"/>
                          <a:cs typeface="Arial"/>
                          <a:sym typeface="Arial"/>
                        </a:rPr>
                        <a:t>https://ww5.komen.org/BreastCancer/AboutBreastCancer.html</a:t>
                      </a:r>
                      <a:endParaRPr sz="1400" b="0" u="sng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8575" marR="28575" marT="0" marB="0" anchor="b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Education, information to address partners, relationships of cancer patients</a:t>
                      </a:r>
                      <a:endParaRPr sz="1400" b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8575" marR="28575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7786AD-8117-4277-948A-ACA07689741C}">
  <ds:schemaRefs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86B6806-EC1F-4411-8E9C-859F268699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3FEE29-4039-4BE7-9797-DB6CF60378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1260</Words>
  <Application>Microsoft Office PowerPoint</Application>
  <PresentationFormat>Widescreen</PresentationFormat>
  <Paragraphs>146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Noto Sans Symbols</vt:lpstr>
      <vt:lpstr>Roboto Light</vt:lpstr>
      <vt:lpstr>Trebuchet MS</vt:lpstr>
      <vt:lpstr>Facet</vt:lpstr>
      <vt:lpstr>1_Facet</vt:lpstr>
      <vt:lpstr>Advisory Committee on Breast Cancer in Young Women (ACBCYW)</vt:lpstr>
      <vt:lpstr>Members</vt:lpstr>
      <vt:lpstr>Charge</vt:lpstr>
      <vt:lpstr>Approach</vt:lpstr>
      <vt:lpstr>Mental Health Challenges in Young Women with Breast Cancer</vt:lpstr>
      <vt:lpstr>Depression, Anxiety, and Stress</vt:lpstr>
      <vt:lpstr>Mental Health Challenges in Young Women with Breast Cancer</vt:lpstr>
      <vt:lpstr>Resources</vt:lpstr>
      <vt:lpstr>Resources</vt:lpstr>
      <vt:lpstr>Gaps</vt:lpstr>
      <vt:lpstr>Evidence-based Interventions (Current)</vt:lpstr>
      <vt:lpstr>Evidence-based Interventions (Current)</vt:lpstr>
      <vt:lpstr>Evidence-based Interventions (Promising)</vt:lpstr>
      <vt:lpstr>Recommendations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Advisory Committee on Breast Cancer in Young Women (ACBCYW)</dc:title>
  <dc:creator>Mylin Torres</dc:creator>
  <cp:lastModifiedBy>Rodriguez, Pedro (CDC/DDNID/NCCDPHP/DCPC) (CTR)</cp:lastModifiedBy>
  <cp:revision>9</cp:revision>
  <dcterms:modified xsi:type="dcterms:W3CDTF">2020-02-19T19:18:24Z</dcterms:modified>
</cp:coreProperties>
</file>