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419" r:id="rId6"/>
    <p:sldId id="420" r:id="rId7"/>
    <p:sldId id="421" r:id="rId8"/>
    <p:sldId id="422" r:id="rId9"/>
    <p:sldId id="414" r:id="rId10"/>
    <p:sldId id="423" r:id="rId11"/>
    <p:sldId id="42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2350AD-6205-4F78-8A37-5435F44BEED0}" v="3" dt="2023-05-07T13:20:49.6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22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e Friedman" userId="d976d630-1325-4101-bf96-1ef6a3c8eb60" providerId="ADAL" clId="{772350AD-6205-4F78-8A37-5435F44BEED0}"/>
    <pc:docChg chg="undo redo custSel addSld delSld modSld sldOrd">
      <pc:chgData name="Sue Friedman" userId="d976d630-1325-4101-bf96-1ef6a3c8eb60" providerId="ADAL" clId="{772350AD-6205-4F78-8A37-5435F44BEED0}" dt="2023-05-07T21:54:08.916" v="7475" actId="20577"/>
      <pc:docMkLst>
        <pc:docMk/>
      </pc:docMkLst>
      <pc:sldChg chg="addSp modSp add del mod">
        <pc:chgData name="Sue Friedman" userId="d976d630-1325-4101-bf96-1ef6a3c8eb60" providerId="ADAL" clId="{772350AD-6205-4F78-8A37-5435F44BEED0}" dt="2023-05-07T13:15:41.049" v="2134" actId="20577"/>
        <pc:sldMkLst>
          <pc:docMk/>
          <pc:sldMk cId="2378417453" sldId="256"/>
        </pc:sldMkLst>
        <pc:spChg chg="add mod">
          <ac:chgData name="Sue Friedman" userId="d976d630-1325-4101-bf96-1ef6a3c8eb60" providerId="ADAL" clId="{772350AD-6205-4F78-8A37-5435F44BEED0}" dt="2023-05-07T13:15:41.049" v="2134" actId="20577"/>
          <ac:spMkLst>
            <pc:docMk/>
            <pc:sldMk cId="2378417453" sldId="256"/>
            <ac:spMk id="2" creationId="{B101B3C8-B323-3265-6C6A-0D919F767F2C}"/>
          </ac:spMkLst>
        </pc:spChg>
      </pc:sldChg>
      <pc:sldChg chg="modSp add del mod">
        <pc:chgData name="Sue Friedman" userId="d976d630-1325-4101-bf96-1ef6a3c8eb60" providerId="ADAL" clId="{772350AD-6205-4F78-8A37-5435F44BEED0}" dt="2023-05-07T21:49:33.425" v="7200" actId="5793"/>
        <pc:sldMkLst>
          <pc:docMk/>
          <pc:sldMk cId="4215671743" sldId="257"/>
        </pc:sldMkLst>
        <pc:spChg chg="mod">
          <ac:chgData name="Sue Friedman" userId="d976d630-1325-4101-bf96-1ef6a3c8eb60" providerId="ADAL" clId="{772350AD-6205-4F78-8A37-5435F44BEED0}" dt="2023-05-07T21:49:33.425" v="7200" actId="5793"/>
          <ac:spMkLst>
            <pc:docMk/>
            <pc:sldMk cId="4215671743" sldId="257"/>
            <ac:spMk id="3" creationId="{8941DAD0-A915-8F63-BCDF-A9C9C837FE1A}"/>
          </ac:spMkLst>
        </pc:spChg>
      </pc:sldChg>
      <pc:sldChg chg="add del">
        <pc:chgData name="Sue Friedman" userId="d976d630-1325-4101-bf96-1ef6a3c8eb60" providerId="ADAL" clId="{772350AD-6205-4F78-8A37-5435F44BEED0}" dt="2023-05-07T13:20:49.695" v="2161"/>
        <pc:sldMkLst>
          <pc:docMk/>
          <pc:sldMk cId="1139004085" sldId="258"/>
        </pc:sldMkLst>
      </pc:sldChg>
      <pc:sldChg chg="del">
        <pc:chgData name="Sue Friedman" userId="d976d630-1325-4101-bf96-1ef6a3c8eb60" providerId="ADAL" clId="{772350AD-6205-4F78-8A37-5435F44BEED0}" dt="2023-05-06T16:22:32.853" v="3" actId="2696"/>
        <pc:sldMkLst>
          <pc:docMk/>
          <pc:sldMk cId="2828811347" sldId="259"/>
        </pc:sldMkLst>
      </pc:sldChg>
      <pc:sldChg chg="del">
        <pc:chgData name="Sue Friedman" userId="d976d630-1325-4101-bf96-1ef6a3c8eb60" providerId="ADAL" clId="{772350AD-6205-4F78-8A37-5435F44BEED0}" dt="2023-05-06T16:22:32.853" v="3" actId="2696"/>
        <pc:sldMkLst>
          <pc:docMk/>
          <pc:sldMk cId="1045182879" sldId="260"/>
        </pc:sldMkLst>
      </pc:sldChg>
      <pc:sldChg chg="modSp add del mod">
        <pc:chgData name="Sue Friedman" userId="d976d630-1325-4101-bf96-1ef6a3c8eb60" providerId="ADAL" clId="{772350AD-6205-4F78-8A37-5435F44BEED0}" dt="2023-05-07T21:50:02.563" v="7201" actId="14"/>
        <pc:sldMkLst>
          <pc:docMk/>
          <pc:sldMk cId="2462574490" sldId="261"/>
        </pc:sldMkLst>
        <pc:spChg chg="mod">
          <ac:chgData name="Sue Friedman" userId="d976d630-1325-4101-bf96-1ef6a3c8eb60" providerId="ADAL" clId="{772350AD-6205-4F78-8A37-5435F44BEED0}" dt="2023-05-07T13:21:39.659" v="2185" actId="6549"/>
          <ac:spMkLst>
            <pc:docMk/>
            <pc:sldMk cId="2462574490" sldId="261"/>
            <ac:spMk id="2" creationId="{4AA3EA3F-6D6E-3C0A-83F6-72B1E99C9FE3}"/>
          </ac:spMkLst>
        </pc:spChg>
        <pc:spChg chg="mod">
          <ac:chgData name="Sue Friedman" userId="d976d630-1325-4101-bf96-1ef6a3c8eb60" providerId="ADAL" clId="{772350AD-6205-4F78-8A37-5435F44BEED0}" dt="2023-05-07T21:50:02.563" v="7201" actId="14"/>
          <ac:spMkLst>
            <pc:docMk/>
            <pc:sldMk cId="2462574490" sldId="261"/>
            <ac:spMk id="3" creationId="{8941DAD0-A915-8F63-BCDF-A9C9C837FE1A}"/>
          </ac:spMkLst>
        </pc:spChg>
      </pc:sldChg>
      <pc:sldChg chg="del">
        <pc:chgData name="Sue Friedman" userId="d976d630-1325-4101-bf96-1ef6a3c8eb60" providerId="ADAL" clId="{772350AD-6205-4F78-8A37-5435F44BEED0}" dt="2023-05-07T20:55:56.061" v="4642" actId="2696"/>
        <pc:sldMkLst>
          <pc:docMk/>
          <pc:sldMk cId="1644173405" sldId="262"/>
        </pc:sldMkLst>
      </pc:sldChg>
      <pc:sldChg chg="modSp del mod">
        <pc:chgData name="Sue Friedman" userId="d976d630-1325-4101-bf96-1ef6a3c8eb60" providerId="ADAL" clId="{772350AD-6205-4F78-8A37-5435F44BEED0}" dt="2023-05-07T21:01:17.525" v="5425" actId="2696"/>
        <pc:sldMkLst>
          <pc:docMk/>
          <pc:sldMk cId="3666562062" sldId="263"/>
        </pc:sldMkLst>
        <pc:spChg chg="mod">
          <ac:chgData name="Sue Friedman" userId="d976d630-1325-4101-bf96-1ef6a3c8eb60" providerId="ADAL" clId="{772350AD-6205-4F78-8A37-5435F44BEED0}" dt="2023-05-06T17:03:31.502" v="1515" actId="21"/>
          <ac:spMkLst>
            <pc:docMk/>
            <pc:sldMk cId="3666562062" sldId="263"/>
            <ac:spMk id="3" creationId="{8941DAD0-A915-8F63-BCDF-A9C9C837FE1A}"/>
          </ac:spMkLst>
        </pc:spChg>
      </pc:sldChg>
      <pc:sldChg chg="modSp mod ord">
        <pc:chgData name="Sue Friedman" userId="d976d630-1325-4101-bf96-1ef6a3c8eb60" providerId="ADAL" clId="{772350AD-6205-4F78-8A37-5435F44BEED0}" dt="2023-05-07T21:17:16.390" v="6800" actId="1076"/>
        <pc:sldMkLst>
          <pc:docMk/>
          <pc:sldMk cId="804942367" sldId="414"/>
        </pc:sldMkLst>
        <pc:spChg chg="mod">
          <ac:chgData name="Sue Friedman" userId="d976d630-1325-4101-bf96-1ef6a3c8eb60" providerId="ADAL" clId="{772350AD-6205-4F78-8A37-5435F44BEED0}" dt="2023-05-07T21:17:16.390" v="6800" actId="1076"/>
          <ac:spMkLst>
            <pc:docMk/>
            <pc:sldMk cId="804942367" sldId="414"/>
            <ac:spMk id="3" creationId="{797C441B-4A6C-1808-E870-DB39A1B10B5B}"/>
          </ac:spMkLst>
        </pc:spChg>
      </pc:sldChg>
      <pc:sldChg chg="modSp add del mod">
        <pc:chgData name="Sue Friedman" userId="d976d630-1325-4101-bf96-1ef6a3c8eb60" providerId="ADAL" clId="{772350AD-6205-4F78-8A37-5435F44BEED0}" dt="2023-05-07T21:20:23.611" v="7121" actId="2696"/>
        <pc:sldMkLst>
          <pc:docMk/>
          <pc:sldMk cId="208537190" sldId="415"/>
        </pc:sldMkLst>
        <pc:spChg chg="mod">
          <ac:chgData name="Sue Friedman" userId="d976d630-1325-4101-bf96-1ef6a3c8eb60" providerId="ADAL" clId="{772350AD-6205-4F78-8A37-5435F44BEED0}" dt="2023-05-06T16:37:22.656" v="871" actId="6549"/>
          <ac:spMkLst>
            <pc:docMk/>
            <pc:sldMk cId="208537190" sldId="415"/>
            <ac:spMk id="2" creationId="{4AA3EA3F-6D6E-3C0A-83F6-72B1E99C9FE3}"/>
          </ac:spMkLst>
        </pc:spChg>
        <pc:spChg chg="mod">
          <ac:chgData name="Sue Friedman" userId="d976d630-1325-4101-bf96-1ef6a3c8eb60" providerId="ADAL" clId="{772350AD-6205-4F78-8A37-5435F44BEED0}" dt="2023-05-06T16:44:21.220" v="1348" actId="20577"/>
          <ac:spMkLst>
            <pc:docMk/>
            <pc:sldMk cId="208537190" sldId="415"/>
            <ac:spMk id="3" creationId="{8941DAD0-A915-8F63-BCDF-A9C9C837FE1A}"/>
          </ac:spMkLst>
        </pc:spChg>
      </pc:sldChg>
      <pc:sldChg chg="del">
        <pc:chgData name="Sue Friedman" userId="d976d630-1325-4101-bf96-1ef6a3c8eb60" providerId="ADAL" clId="{772350AD-6205-4F78-8A37-5435F44BEED0}" dt="2023-05-05T18:16:05.992" v="2" actId="2696"/>
        <pc:sldMkLst>
          <pc:docMk/>
          <pc:sldMk cId="3376210548" sldId="415"/>
        </pc:sldMkLst>
      </pc:sldChg>
      <pc:sldChg chg="del">
        <pc:chgData name="Sue Friedman" userId="d976d630-1325-4101-bf96-1ef6a3c8eb60" providerId="ADAL" clId="{772350AD-6205-4F78-8A37-5435F44BEED0}" dt="2023-05-05T18:15:26.027" v="0" actId="2696"/>
        <pc:sldMkLst>
          <pc:docMk/>
          <pc:sldMk cId="138571225" sldId="416"/>
        </pc:sldMkLst>
      </pc:sldChg>
      <pc:sldChg chg="modSp add del mod ord">
        <pc:chgData name="Sue Friedman" userId="d976d630-1325-4101-bf96-1ef6a3c8eb60" providerId="ADAL" clId="{772350AD-6205-4F78-8A37-5435F44BEED0}" dt="2023-05-07T21:20:37.094" v="7122" actId="2696"/>
        <pc:sldMkLst>
          <pc:docMk/>
          <pc:sldMk cId="3956632601" sldId="416"/>
        </pc:sldMkLst>
        <pc:spChg chg="mod">
          <ac:chgData name="Sue Friedman" userId="d976d630-1325-4101-bf96-1ef6a3c8eb60" providerId="ADAL" clId="{772350AD-6205-4F78-8A37-5435F44BEED0}" dt="2023-05-06T17:13:50.316" v="2024" actId="20577"/>
          <ac:spMkLst>
            <pc:docMk/>
            <pc:sldMk cId="3956632601" sldId="416"/>
            <ac:spMk id="2" creationId="{4AA3EA3F-6D6E-3C0A-83F6-72B1E99C9FE3}"/>
          </ac:spMkLst>
        </pc:spChg>
        <pc:spChg chg="mod">
          <ac:chgData name="Sue Friedman" userId="d976d630-1325-4101-bf96-1ef6a3c8eb60" providerId="ADAL" clId="{772350AD-6205-4F78-8A37-5435F44BEED0}" dt="2023-05-06T17:14:50.788" v="2061" actId="20577"/>
          <ac:spMkLst>
            <pc:docMk/>
            <pc:sldMk cId="3956632601" sldId="416"/>
            <ac:spMk id="3" creationId="{8941DAD0-A915-8F63-BCDF-A9C9C837FE1A}"/>
          </ac:spMkLst>
        </pc:spChg>
      </pc:sldChg>
      <pc:sldChg chg="del">
        <pc:chgData name="Sue Friedman" userId="d976d630-1325-4101-bf96-1ef6a3c8eb60" providerId="ADAL" clId="{772350AD-6205-4F78-8A37-5435F44BEED0}" dt="2023-05-05T18:15:51.635" v="1" actId="2696"/>
        <pc:sldMkLst>
          <pc:docMk/>
          <pc:sldMk cId="3949286862" sldId="417"/>
        </pc:sldMkLst>
      </pc:sldChg>
      <pc:sldChg chg="add del">
        <pc:chgData name="Sue Friedman" userId="d976d630-1325-4101-bf96-1ef6a3c8eb60" providerId="ADAL" clId="{772350AD-6205-4F78-8A37-5435F44BEED0}" dt="2023-05-07T20:55:46.077" v="4641" actId="2696"/>
        <pc:sldMkLst>
          <pc:docMk/>
          <pc:sldMk cId="4008631524" sldId="417"/>
        </pc:sldMkLst>
      </pc:sldChg>
      <pc:sldChg chg="add del">
        <pc:chgData name="Sue Friedman" userId="d976d630-1325-4101-bf96-1ef6a3c8eb60" providerId="ADAL" clId="{772350AD-6205-4F78-8A37-5435F44BEED0}" dt="2023-05-07T13:47:24.753" v="3058" actId="2696"/>
        <pc:sldMkLst>
          <pc:docMk/>
          <pc:sldMk cId="2441713138" sldId="418"/>
        </pc:sldMkLst>
      </pc:sldChg>
      <pc:sldChg chg="modSp add mod">
        <pc:chgData name="Sue Friedman" userId="d976d630-1325-4101-bf96-1ef6a3c8eb60" providerId="ADAL" clId="{772350AD-6205-4F78-8A37-5435F44BEED0}" dt="2023-05-07T20:54:19.459" v="4614" actId="255"/>
        <pc:sldMkLst>
          <pc:docMk/>
          <pc:sldMk cId="607743653" sldId="419"/>
        </pc:sldMkLst>
        <pc:spChg chg="mod">
          <ac:chgData name="Sue Friedman" userId="d976d630-1325-4101-bf96-1ef6a3c8eb60" providerId="ADAL" clId="{772350AD-6205-4F78-8A37-5435F44BEED0}" dt="2023-05-07T13:34:41.936" v="2326" actId="20577"/>
          <ac:spMkLst>
            <pc:docMk/>
            <pc:sldMk cId="607743653" sldId="419"/>
            <ac:spMk id="2" creationId="{4AA3EA3F-6D6E-3C0A-83F6-72B1E99C9FE3}"/>
          </ac:spMkLst>
        </pc:spChg>
        <pc:spChg chg="mod">
          <ac:chgData name="Sue Friedman" userId="d976d630-1325-4101-bf96-1ef6a3c8eb60" providerId="ADAL" clId="{772350AD-6205-4F78-8A37-5435F44BEED0}" dt="2023-05-07T20:54:19.459" v="4614" actId="255"/>
          <ac:spMkLst>
            <pc:docMk/>
            <pc:sldMk cId="607743653" sldId="419"/>
            <ac:spMk id="3" creationId="{8941DAD0-A915-8F63-BCDF-A9C9C837FE1A}"/>
          </ac:spMkLst>
        </pc:spChg>
      </pc:sldChg>
      <pc:sldChg chg="modSp add mod">
        <pc:chgData name="Sue Friedman" userId="d976d630-1325-4101-bf96-1ef6a3c8eb60" providerId="ADAL" clId="{772350AD-6205-4F78-8A37-5435F44BEED0}" dt="2023-05-07T21:51:19.765" v="7227" actId="14100"/>
        <pc:sldMkLst>
          <pc:docMk/>
          <pc:sldMk cId="773770486" sldId="420"/>
        </pc:sldMkLst>
        <pc:spChg chg="mod">
          <ac:chgData name="Sue Friedman" userId="d976d630-1325-4101-bf96-1ef6a3c8eb60" providerId="ADAL" clId="{772350AD-6205-4F78-8A37-5435F44BEED0}" dt="2023-05-07T20:56:36.008" v="4664" actId="20577"/>
          <ac:spMkLst>
            <pc:docMk/>
            <pc:sldMk cId="773770486" sldId="420"/>
            <ac:spMk id="2" creationId="{4AA3EA3F-6D6E-3C0A-83F6-72B1E99C9FE3}"/>
          </ac:spMkLst>
        </pc:spChg>
        <pc:spChg chg="mod">
          <ac:chgData name="Sue Friedman" userId="d976d630-1325-4101-bf96-1ef6a3c8eb60" providerId="ADAL" clId="{772350AD-6205-4F78-8A37-5435F44BEED0}" dt="2023-05-07T21:51:19.765" v="7227" actId="14100"/>
          <ac:spMkLst>
            <pc:docMk/>
            <pc:sldMk cId="773770486" sldId="420"/>
            <ac:spMk id="3" creationId="{8941DAD0-A915-8F63-BCDF-A9C9C837FE1A}"/>
          </ac:spMkLst>
        </pc:spChg>
      </pc:sldChg>
      <pc:sldChg chg="modSp add mod">
        <pc:chgData name="Sue Friedman" userId="d976d630-1325-4101-bf96-1ef6a3c8eb60" providerId="ADAL" clId="{772350AD-6205-4F78-8A37-5435F44BEED0}" dt="2023-05-07T21:09:02.927" v="6062" actId="20577"/>
        <pc:sldMkLst>
          <pc:docMk/>
          <pc:sldMk cId="697230445" sldId="421"/>
        </pc:sldMkLst>
        <pc:spChg chg="mod">
          <ac:chgData name="Sue Friedman" userId="d976d630-1325-4101-bf96-1ef6a3c8eb60" providerId="ADAL" clId="{772350AD-6205-4F78-8A37-5435F44BEED0}" dt="2023-05-07T20:46:00.464" v="4210" actId="20577"/>
          <ac:spMkLst>
            <pc:docMk/>
            <pc:sldMk cId="697230445" sldId="421"/>
            <ac:spMk id="2" creationId="{4AA3EA3F-6D6E-3C0A-83F6-72B1E99C9FE3}"/>
          </ac:spMkLst>
        </pc:spChg>
        <pc:spChg chg="mod">
          <ac:chgData name="Sue Friedman" userId="d976d630-1325-4101-bf96-1ef6a3c8eb60" providerId="ADAL" clId="{772350AD-6205-4F78-8A37-5435F44BEED0}" dt="2023-05-07T21:09:02.927" v="6062" actId="20577"/>
          <ac:spMkLst>
            <pc:docMk/>
            <pc:sldMk cId="697230445" sldId="421"/>
            <ac:spMk id="3" creationId="{8941DAD0-A915-8F63-BCDF-A9C9C837FE1A}"/>
          </ac:spMkLst>
        </pc:spChg>
      </pc:sldChg>
      <pc:sldChg chg="modSp add mod">
        <pc:chgData name="Sue Friedman" userId="d976d630-1325-4101-bf96-1ef6a3c8eb60" providerId="ADAL" clId="{772350AD-6205-4F78-8A37-5435F44BEED0}" dt="2023-05-07T21:16:04.196" v="6713" actId="20577"/>
        <pc:sldMkLst>
          <pc:docMk/>
          <pc:sldMk cId="1242781347" sldId="422"/>
        </pc:sldMkLst>
        <pc:spChg chg="mod">
          <ac:chgData name="Sue Friedman" userId="d976d630-1325-4101-bf96-1ef6a3c8eb60" providerId="ADAL" clId="{772350AD-6205-4F78-8A37-5435F44BEED0}" dt="2023-05-07T20:55:21.056" v="4639" actId="20577"/>
          <ac:spMkLst>
            <pc:docMk/>
            <pc:sldMk cId="1242781347" sldId="422"/>
            <ac:spMk id="2" creationId="{4AA3EA3F-6D6E-3C0A-83F6-72B1E99C9FE3}"/>
          </ac:spMkLst>
        </pc:spChg>
        <pc:spChg chg="mod">
          <ac:chgData name="Sue Friedman" userId="d976d630-1325-4101-bf96-1ef6a3c8eb60" providerId="ADAL" clId="{772350AD-6205-4F78-8A37-5435F44BEED0}" dt="2023-05-07T21:16:04.196" v="6713" actId="20577"/>
          <ac:spMkLst>
            <pc:docMk/>
            <pc:sldMk cId="1242781347" sldId="422"/>
            <ac:spMk id="3" creationId="{8941DAD0-A915-8F63-BCDF-A9C9C837FE1A}"/>
          </ac:spMkLst>
        </pc:spChg>
      </pc:sldChg>
      <pc:sldChg chg="modSp add mod ord">
        <pc:chgData name="Sue Friedman" userId="d976d630-1325-4101-bf96-1ef6a3c8eb60" providerId="ADAL" clId="{772350AD-6205-4F78-8A37-5435F44BEED0}" dt="2023-05-07T21:52:14.006" v="7236" actId="20577"/>
        <pc:sldMkLst>
          <pc:docMk/>
          <pc:sldMk cId="2035822507" sldId="423"/>
        </pc:sldMkLst>
        <pc:spChg chg="mod">
          <ac:chgData name="Sue Friedman" userId="d976d630-1325-4101-bf96-1ef6a3c8eb60" providerId="ADAL" clId="{772350AD-6205-4F78-8A37-5435F44BEED0}" dt="2023-05-07T21:52:14.006" v="7236" actId="20577"/>
          <ac:spMkLst>
            <pc:docMk/>
            <pc:sldMk cId="2035822507" sldId="423"/>
            <ac:spMk id="3" creationId="{8941DAD0-A915-8F63-BCDF-A9C9C837FE1A}"/>
          </ac:spMkLst>
        </pc:spChg>
      </pc:sldChg>
      <pc:sldChg chg="modSp add mod">
        <pc:chgData name="Sue Friedman" userId="d976d630-1325-4101-bf96-1ef6a3c8eb60" providerId="ADAL" clId="{772350AD-6205-4F78-8A37-5435F44BEED0}" dt="2023-05-07T21:54:08.916" v="7475" actId="20577"/>
        <pc:sldMkLst>
          <pc:docMk/>
          <pc:sldMk cId="2725331423" sldId="424"/>
        </pc:sldMkLst>
        <pc:spChg chg="mod">
          <ac:chgData name="Sue Friedman" userId="d976d630-1325-4101-bf96-1ef6a3c8eb60" providerId="ADAL" clId="{772350AD-6205-4F78-8A37-5435F44BEED0}" dt="2023-05-07T21:52:49.579" v="7261" actId="20577"/>
          <ac:spMkLst>
            <pc:docMk/>
            <pc:sldMk cId="2725331423" sldId="424"/>
            <ac:spMk id="2" creationId="{4AA3EA3F-6D6E-3C0A-83F6-72B1E99C9FE3}"/>
          </ac:spMkLst>
        </pc:spChg>
        <pc:spChg chg="mod">
          <ac:chgData name="Sue Friedman" userId="d976d630-1325-4101-bf96-1ef6a3c8eb60" providerId="ADAL" clId="{772350AD-6205-4F78-8A37-5435F44BEED0}" dt="2023-05-07T21:54:08.916" v="7475" actId="20577"/>
          <ac:spMkLst>
            <pc:docMk/>
            <pc:sldMk cId="2725331423" sldId="424"/>
            <ac:spMk id="3" creationId="{8941DAD0-A915-8F63-BCDF-A9C9C837FE1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84AB7-E28E-4C97-A0DD-BDCE2EEB2ACB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78B6F-0608-49B0-AF04-DB84C210F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380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13199-373E-6E4F-B40E-0D9CA682818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037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81D6A-E50A-5E8D-51C8-26785EC24B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92C2DF-8DA9-6650-528E-103D52E4C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88FDA-4D67-D746-3A41-757E0B0C2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5F7B-422A-4F57-AB8D-97B48ED3462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1AB04-2BDA-1E53-CEEB-2FDC12599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9A08F-5DCA-FE99-DBD7-75E326B53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9586-A5F3-4EED-9A45-F02FDBFB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40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9A873-92E4-41D5-26E1-DB9DDEF31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84D1E4-7581-E3CA-4585-3CCBC74E59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7701C-8F0F-C5A0-3C8D-92DF63C15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5F7B-422A-4F57-AB8D-97B48ED3462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82464-F362-D4E9-15DC-1E54E196B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AD88-DFEE-F8B0-AC8D-A050E7BBA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9586-A5F3-4EED-9A45-F02FDBFB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9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5ED8B5-10E4-8217-FBAD-68C32D413D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CEBDA1-C33C-3F70-2A58-3F9E2BC06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2273A-B87A-3EA0-B85A-245B84A15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5F7B-422A-4F57-AB8D-97B48ED3462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3CC2C-D27B-0954-8E1C-1A419BF5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51675-CB88-CB5F-580F-003319F95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9586-A5F3-4EED-9A45-F02FDBFB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77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667B6-AEE8-1428-051F-41B343D58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FF87B-AFDA-46C5-60D3-CFEE43507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C4F5F-1AE8-FDEA-1003-01B01EAB4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5F7B-422A-4F57-AB8D-97B48ED3462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5525D-F3B4-3F81-1336-79CF7E01A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77626-6FEB-B2C1-003C-508CD99F9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9586-A5F3-4EED-9A45-F02FDBFB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4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C6A15-FF00-2F24-5C48-4F0BC45D7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639A5-283B-E007-D016-AE8823D22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DCDF0-5752-72C1-9A60-E061EAE31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5F7B-422A-4F57-AB8D-97B48ED3462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F69CF-3B54-1A80-BBBD-C77A36C4B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C47BC-FD7A-6E29-1EBD-0B4C93F34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9586-A5F3-4EED-9A45-F02FDBFB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2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D1816-57A7-3C3E-7E78-B892C6C50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B839E-F07B-DB73-49A6-4CBA571B7C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AA1C1A-E46A-CA88-71AD-DAD0797EB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90DAB0-5F16-2F2D-8A95-E407CC2C7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5F7B-422A-4F57-AB8D-97B48ED3462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B5EF0-CD90-562A-5F0D-8B77A2D7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74FCDA-1B48-D2F6-8827-C736E3357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9586-A5F3-4EED-9A45-F02FDBFB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26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BD01-58AA-DA3A-A8ED-A4898F7C6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1B9FF-F990-A291-3FA1-643CE7EA6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7EFA5E-5A36-D09A-932B-F3211A76DE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E6BF00-9852-A695-4FCE-B22D6E4D42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CEC0AF-8483-4038-27A4-8C130CC99F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F00FDF-AD86-740C-2232-5013298B8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5F7B-422A-4F57-AB8D-97B48ED3462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CE1A08-E3B3-DA68-6BFA-4316907F9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56FFFC-7A0F-2756-5ADE-3DBF4B654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9586-A5F3-4EED-9A45-F02FDBFB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22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57EC8-72B1-F1C6-3116-ACDDDA12E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C60CB6-7D27-FD79-92B7-A1C5F4FBF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5F7B-422A-4F57-AB8D-97B48ED3462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AF2283-9FAF-5E89-E152-736C48168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3ED842-9E7B-A4F8-1C8A-7A0D70EF1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9586-A5F3-4EED-9A45-F02FDBFB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219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8EFD96-51E2-49FB-DF65-136868107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5F7B-422A-4F57-AB8D-97B48ED3462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B7D9A6-9B15-80E5-3501-2C0E33C0B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5FDC47-860E-3F16-9069-1FDAEE6A3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9586-A5F3-4EED-9A45-F02FDBFB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049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5FB6F-B92C-DB14-000E-F9CF582B9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8817C-4BC7-DA71-3A4B-094CD9E4F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B7C680-6533-4BD8-F8D3-1EF728E5C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20AF2-9C65-6D6B-9337-AA143F38D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5F7B-422A-4F57-AB8D-97B48ED3462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10ECE-7503-DA52-D719-5BEDAE0ED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DD7CD3-9F5E-44D3-5AE0-3726C71A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9586-A5F3-4EED-9A45-F02FDBFB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1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83E2D-6A5D-A447-F1BC-B070F84D4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71D442-8736-4193-F620-932BD19FB3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BA2E10-CE9C-C2A8-3C0B-95C3D9BC67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D02715-A02A-61EF-F22D-04B62505A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5F7B-422A-4F57-AB8D-97B48ED3462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EF0E4-1E76-67B0-0CB9-43DBE65C3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677AB-6E95-8A8F-964C-DAEF75D75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9586-A5F3-4EED-9A45-F02FDBFB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82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A046A3-A629-1807-1F13-93D5992AE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1AA65F-02BF-01D3-FEB2-43E9111E3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2F96E-E504-E30B-F6C0-848A19F4E7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85F7B-422A-4F57-AB8D-97B48ED3462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122BC-F5E1-67C5-CE4E-99D2E73A1A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D9D98-294C-2823-EEF7-DB8BF56789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69586-A5F3-4EED-9A45-F02FDBFB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4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36F0A409-ABDC-4329-8C64-F71BFC9ECF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84" b="6558"/>
          <a:stretch/>
        </p:blipFill>
        <p:spPr>
          <a:xfrm>
            <a:off x="1461654" y="1073495"/>
            <a:ext cx="9418234" cy="2261986"/>
          </a:xfrm>
          <a:prstGeom prst="rect">
            <a:avLst/>
          </a:prstGeom>
          <a:ln cmpd="sng">
            <a:solidFill>
              <a:schemeClr val="accent6"/>
            </a:solidFill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4D7E1BB-C5C9-5715-F9B6-ED50853AF0BA}"/>
              </a:ext>
            </a:extLst>
          </p:cNvPr>
          <p:cNvSpPr/>
          <p:nvPr/>
        </p:nvSpPr>
        <p:spPr>
          <a:xfrm>
            <a:off x="3180080" y="2814320"/>
            <a:ext cx="3759200" cy="436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FB8B77-B443-386C-A820-3D8741CC996B}"/>
              </a:ext>
            </a:extLst>
          </p:cNvPr>
          <p:cNvSpPr txBox="1"/>
          <p:nvPr/>
        </p:nvSpPr>
        <p:spPr>
          <a:xfrm>
            <a:off x="3180080" y="2814320"/>
            <a:ext cx="5811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Genetics/Genomics Work Group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01B3C8-B323-3265-6C6A-0D919F767F2C}"/>
              </a:ext>
            </a:extLst>
          </p:cNvPr>
          <p:cNvSpPr txBox="1"/>
          <p:nvPr/>
        </p:nvSpPr>
        <p:spPr>
          <a:xfrm>
            <a:off x="1566153" y="3686783"/>
            <a:ext cx="3959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Notes from meeting: February 21, 2023</a:t>
            </a:r>
          </a:p>
        </p:txBody>
      </p:sp>
    </p:spTree>
    <p:extLst>
      <p:ext uri="{BB962C8B-B14F-4D97-AF65-F5344CB8AC3E}">
        <p14:creationId xmlns:p14="http://schemas.microsoft.com/office/powerpoint/2010/main" val="2378417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3EA3F-6D6E-3C0A-83F6-72B1E99C9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 to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1DAD0-A915-8F63-BCDF-A9C9C837F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460"/>
            <a:ext cx="10515600" cy="4699721"/>
          </a:xfrm>
        </p:spPr>
        <p:txBody>
          <a:bodyPr>
            <a:normAutofit/>
          </a:bodyPr>
          <a:lstStyle/>
          <a:p>
            <a:r>
              <a:rPr lang="en-US" sz="2400" dirty="0"/>
              <a:t>Suggestions: </a:t>
            </a:r>
          </a:p>
          <a:p>
            <a:pPr lvl="1"/>
            <a:r>
              <a:rPr lang="en-US" dirty="0"/>
              <a:t>National scan to measure scope of the issue</a:t>
            </a:r>
          </a:p>
          <a:p>
            <a:pPr lvl="2"/>
            <a:r>
              <a:rPr lang="en-US" sz="2400" dirty="0"/>
              <a:t>Lots of documentation on disparities in genetic counseling and testing  </a:t>
            </a:r>
          </a:p>
          <a:p>
            <a:pPr lvl="2"/>
            <a:r>
              <a:rPr lang="en-US" sz="2400" dirty="0"/>
              <a:t>Very little data on who is getting guideline-recommended screening and how much they are paying</a:t>
            </a:r>
          </a:p>
          <a:p>
            <a:pPr lvl="1"/>
            <a:r>
              <a:rPr lang="en-US" dirty="0"/>
              <a:t>Are there opportunities to expand CDC National Breast and Cervical Cancer Early Detection Program (NBCCEDP) to cover more high-risk patients, especially in states without laws about coverage?</a:t>
            </a:r>
          </a:p>
          <a:p>
            <a:pPr lvl="1"/>
            <a:r>
              <a:rPr lang="en-US" dirty="0"/>
              <a:t>Create more awareness of CDC NBCCEDP program and new state-level laws about no out-of-pocket costs for screening MRI for high-risk individuals (overlay maps to look at geographic areas with largest disparities?)</a:t>
            </a:r>
          </a:p>
        </p:txBody>
      </p:sp>
    </p:spTree>
    <p:extLst>
      <p:ext uri="{BB962C8B-B14F-4D97-AF65-F5344CB8AC3E}">
        <p14:creationId xmlns:p14="http://schemas.microsoft.com/office/powerpoint/2010/main" val="2035822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3EA3F-6D6E-3C0A-83F6-72B1E99C9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1DAD0-A915-8F63-BCDF-A9C9C837F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460"/>
            <a:ext cx="10515600" cy="4699721"/>
          </a:xfrm>
        </p:spPr>
        <p:txBody>
          <a:bodyPr>
            <a:normAutofit/>
          </a:bodyPr>
          <a:lstStyle/>
          <a:p>
            <a:r>
              <a:rPr lang="en-US" dirty="0"/>
              <a:t>Prioritize issues (we can’t boil the ocean)</a:t>
            </a:r>
          </a:p>
          <a:p>
            <a:r>
              <a:rPr lang="en-US" dirty="0"/>
              <a:t>Input from additional stakeholders if needed/available</a:t>
            </a:r>
          </a:p>
          <a:p>
            <a:r>
              <a:rPr lang="en-US" dirty="0"/>
              <a:t>Convene at least one more meeting</a:t>
            </a:r>
          </a:p>
          <a:p>
            <a:r>
              <a:rPr lang="en-US" dirty="0"/>
              <a:t>Solidify recommendations for Fall </a:t>
            </a:r>
            <a:r>
              <a:rPr lang="en-US"/>
              <a:t>CDC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331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3EA3F-6D6E-3C0A-83F6-72B1E99C9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1DAD0-A915-8F63-BCDF-A9C9C837F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/>
              <a:t>Improve collaboration and documentation towards assessment and recommendations related to genetic and genomic testing in young women with breast cancer</a:t>
            </a:r>
          </a:p>
          <a:p>
            <a:r>
              <a:rPr lang="en-US" dirty="0"/>
              <a:t>Offer recommendations to improve value and service for the ACBCYW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671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3EA3F-6D6E-3C0A-83F6-72B1E99C9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Previous Recommendations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1DAD0-A915-8F63-BCDF-A9C9C837F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699721"/>
          </a:xfrm>
        </p:spPr>
        <p:txBody>
          <a:bodyPr>
            <a:normAutofit/>
          </a:bodyPr>
          <a:lstStyle/>
          <a:p>
            <a:r>
              <a:rPr lang="en-US" dirty="0"/>
              <a:t>Support and provide educational materials for understanding terminology related to: </a:t>
            </a:r>
          </a:p>
          <a:p>
            <a:pPr lvl="1"/>
            <a:r>
              <a:rPr lang="en-US" sz="2800" dirty="0"/>
              <a:t>Genetics and Genomics </a:t>
            </a:r>
          </a:p>
          <a:p>
            <a:pPr lvl="1"/>
            <a:r>
              <a:rPr lang="en-US" sz="2800" dirty="0"/>
              <a:t>Various Types of Testing </a:t>
            </a:r>
          </a:p>
          <a:p>
            <a:r>
              <a:rPr lang="en-US" dirty="0"/>
              <a:t>Synthesize reliable information regarding genetics and genomics in a central educational platform. </a:t>
            </a:r>
          </a:p>
          <a:p>
            <a:r>
              <a:rPr lang="en-US" dirty="0"/>
              <a:t>Explore education regarding pathologic risk factors. </a:t>
            </a:r>
          </a:p>
          <a:p>
            <a:r>
              <a:rPr lang="en-US" dirty="0"/>
              <a:t>CDC to join the Consistent Testing Terminology Working Group to stay apprised of and participate in ongoing discussions to develop specific language around "genetics" and "genomics.”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004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3EA3F-6D6E-3C0A-83F6-72B1E99C9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DISCUSSION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1DAD0-A915-8F63-BCDF-A9C9C837F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823"/>
            <a:ext cx="10515600" cy="4699721"/>
          </a:xfrm>
        </p:spPr>
        <p:txBody>
          <a:bodyPr>
            <a:normAutofit/>
          </a:bodyPr>
          <a:lstStyle/>
          <a:p>
            <a:pPr lvl="1"/>
            <a:r>
              <a:rPr lang="en-US" sz="3200" dirty="0"/>
              <a:t>What topics should we focus on?</a:t>
            </a:r>
          </a:p>
          <a:p>
            <a:pPr lvl="1"/>
            <a:r>
              <a:rPr lang="en-US" sz="3200" dirty="0"/>
              <a:t>Who is the target audience? </a:t>
            </a:r>
          </a:p>
          <a:p>
            <a:pPr lvl="1"/>
            <a:r>
              <a:rPr lang="en-US" sz="3200" dirty="0"/>
              <a:t>What interventions/strategies should we consider?</a:t>
            </a:r>
          </a:p>
          <a:p>
            <a:pPr lvl="1"/>
            <a:r>
              <a:rPr lang="en-US" sz="3200" dirty="0"/>
              <a:t>Who else should we look for input from?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574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3EA3F-6D6E-3C0A-83F6-72B1E99C9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TOPICS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1DAD0-A915-8F63-BCDF-A9C9C837F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823"/>
            <a:ext cx="10515600" cy="4699721"/>
          </a:xfrm>
        </p:spPr>
        <p:txBody>
          <a:bodyPr>
            <a:normAutofit/>
          </a:bodyPr>
          <a:lstStyle/>
          <a:p>
            <a:r>
              <a:rPr lang="en-US" sz="2400" dirty="0"/>
              <a:t>Understanding of genetic testing and (genomic) biomarker testing</a:t>
            </a:r>
          </a:p>
          <a:p>
            <a:pPr lvl="1"/>
            <a:r>
              <a:rPr lang="en-US" dirty="0"/>
              <a:t>Terminology</a:t>
            </a:r>
          </a:p>
          <a:p>
            <a:pPr lvl="1"/>
            <a:r>
              <a:rPr lang="en-US" dirty="0"/>
              <a:t>Gaps in patient understanding of testing and results</a:t>
            </a:r>
          </a:p>
          <a:p>
            <a:pPr lvl="1"/>
            <a:r>
              <a:rPr lang="en-US" dirty="0"/>
              <a:t>Gaps in provider understanding of testing and results</a:t>
            </a:r>
          </a:p>
          <a:p>
            <a:r>
              <a:rPr lang="en-US" sz="2400" dirty="0"/>
              <a:t>Providing guidance on tests being marketed directly to patients or to providers outside of guidelines		</a:t>
            </a:r>
          </a:p>
          <a:p>
            <a:pPr lvl="1"/>
            <a:r>
              <a:rPr lang="en-US" dirty="0"/>
              <a:t>Not-yet-validated/limited utility multi-cancer screening blood tests</a:t>
            </a:r>
          </a:p>
          <a:p>
            <a:pPr lvl="1"/>
            <a:r>
              <a:rPr lang="en-US" dirty="0"/>
              <a:t>Direct-to-consumer genetic testing/pharmacogenetic testing,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sz="2400" dirty="0"/>
              <a:t>Access to care</a:t>
            </a:r>
          </a:p>
          <a:p>
            <a:pPr lvl="1"/>
            <a:r>
              <a:rPr lang="en-US" dirty="0"/>
              <a:t>Genetic counseling and testing</a:t>
            </a:r>
          </a:p>
          <a:p>
            <a:pPr lvl="1"/>
            <a:r>
              <a:rPr lang="en-US" dirty="0"/>
              <a:t>Access to guideline-recommended risk management/care</a:t>
            </a:r>
          </a:p>
        </p:txBody>
      </p:sp>
    </p:spTree>
    <p:extLst>
      <p:ext uri="{BB962C8B-B14F-4D97-AF65-F5344CB8AC3E}">
        <p14:creationId xmlns:p14="http://schemas.microsoft.com/office/powerpoint/2010/main" val="607743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3EA3F-6D6E-3C0A-83F6-72B1E99C9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UNDERSTANDING GENETIC AND GENOMIC (Tumor biomarker) TESTING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1DAD0-A915-8F63-BCDF-A9C9C837F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93154"/>
            <a:ext cx="10903085" cy="4699721"/>
          </a:xfrm>
        </p:spPr>
        <p:txBody>
          <a:bodyPr>
            <a:normAutofit/>
          </a:bodyPr>
          <a:lstStyle/>
          <a:p>
            <a:r>
              <a:rPr lang="en-US" sz="2400" dirty="0"/>
              <a:t>Gaps in patient understanding of tests and results</a:t>
            </a:r>
          </a:p>
          <a:p>
            <a:pPr lvl="1"/>
            <a:r>
              <a:rPr lang="en-US" dirty="0"/>
              <a:t>Examples – tumor type, prognostic testing vs. genetic testing</a:t>
            </a:r>
          </a:p>
          <a:p>
            <a:pPr lvl="2"/>
            <a:r>
              <a:rPr lang="en-US" sz="2400" dirty="0"/>
              <a:t>Person whose mother had breast cancer asking for genetic testing for HER2</a:t>
            </a:r>
          </a:p>
          <a:p>
            <a:pPr lvl="1"/>
            <a:r>
              <a:rPr lang="en-US" dirty="0"/>
              <a:t>Gaps in provider understanding/time to explain meaning of testing and results</a:t>
            </a:r>
          </a:p>
          <a:p>
            <a:r>
              <a:rPr lang="en-US" sz="2400" dirty="0"/>
              <a:t>Patient education suggestions</a:t>
            </a:r>
          </a:p>
          <a:p>
            <a:pPr lvl="1"/>
            <a:r>
              <a:rPr lang="en-US" dirty="0"/>
              <a:t>Patients still need the basics – tumor types, what is genetic testing, how is it different from tumor testing? </a:t>
            </a:r>
          </a:p>
          <a:p>
            <a:r>
              <a:rPr lang="en-US" sz="2400" dirty="0"/>
              <a:t>Provider education suggestions</a:t>
            </a:r>
          </a:p>
          <a:p>
            <a:pPr lvl="1"/>
            <a:r>
              <a:rPr lang="en-US" dirty="0"/>
              <a:t>Focus on navigators/more time to explain to patients</a:t>
            </a:r>
          </a:p>
        </p:txBody>
      </p:sp>
    </p:spTree>
    <p:extLst>
      <p:ext uri="{BB962C8B-B14F-4D97-AF65-F5344CB8AC3E}">
        <p14:creationId xmlns:p14="http://schemas.microsoft.com/office/powerpoint/2010/main" val="773770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3EA3F-6D6E-3C0A-83F6-72B1E99C9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MARKETING OF TESTS with limited data or clinical utility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1DAD0-A915-8F63-BCDF-A9C9C837F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0196"/>
            <a:ext cx="10515600" cy="5157804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Gaps in patient understanding of testing and results</a:t>
            </a:r>
          </a:p>
          <a:p>
            <a:pPr lvl="1"/>
            <a:r>
              <a:rPr lang="en-US" sz="2000" dirty="0"/>
              <a:t>Example – tumor types vs. genetic testing</a:t>
            </a:r>
          </a:p>
          <a:p>
            <a:pPr lvl="2"/>
            <a:r>
              <a:rPr lang="en-US" dirty="0"/>
              <a:t>Person whose mother had breast cancer asking how she can get genetic testing for HER2</a:t>
            </a:r>
          </a:p>
          <a:p>
            <a:pPr lvl="2"/>
            <a:r>
              <a:rPr lang="en-US" dirty="0"/>
              <a:t>People using 50-cancer screening blood test instead of guideline-recommended screening like breast MRI</a:t>
            </a:r>
          </a:p>
          <a:p>
            <a:r>
              <a:rPr lang="en-US" sz="2000" dirty="0"/>
              <a:t>Gaps in provider understanding/time to explain meaning of testing and results</a:t>
            </a:r>
          </a:p>
          <a:p>
            <a:pPr lvl="1"/>
            <a:r>
              <a:rPr lang="en-US" sz="2000" dirty="0"/>
              <a:t>Example, provider at comprehensive cancer center saying that everyone should have the 50-cancer screening blood test</a:t>
            </a:r>
          </a:p>
          <a:p>
            <a:r>
              <a:rPr lang="en-US" sz="2000" dirty="0"/>
              <a:t>Updated landscape scan on issues with people using ancestry/DTC testing for hereditary cancer risk</a:t>
            </a:r>
          </a:p>
          <a:p>
            <a:pPr lvl="1"/>
            <a:r>
              <a:rPr lang="en-US" sz="2000" dirty="0"/>
              <a:t>Is it still an issue? Is it causing ongoing harm to patients?</a:t>
            </a:r>
          </a:p>
          <a:p>
            <a:pPr lvl="1"/>
            <a:r>
              <a:rPr lang="en-US" sz="2000" dirty="0"/>
              <a:t>Do we need more input from patients/providers/other stakeholders on this issue?</a:t>
            </a:r>
          </a:p>
          <a:p>
            <a:r>
              <a:rPr lang="en-US" sz="2000" dirty="0"/>
              <a:t>Education suggestions</a:t>
            </a:r>
          </a:p>
          <a:p>
            <a:pPr lvl="1"/>
            <a:r>
              <a:rPr lang="en-US" sz="2000" dirty="0"/>
              <a:t>Consider table / infographics with different types of tests, state of validation, guideline recommended and whom</a:t>
            </a:r>
          </a:p>
          <a:p>
            <a:pPr lvl="1"/>
            <a:r>
              <a:rPr lang="en-US" sz="2000" dirty="0"/>
              <a:t>Education materials for patients and providers on current standard-of-care guidelines</a:t>
            </a:r>
          </a:p>
          <a:p>
            <a:pPr lvl="1"/>
            <a:r>
              <a:rPr lang="en-US" sz="2000" dirty="0"/>
              <a:t>Opportunity to collaborate with Provider Work Group</a:t>
            </a:r>
          </a:p>
        </p:txBody>
      </p:sp>
    </p:spTree>
    <p:extLst>
      <p:ext uri="{BB962C8B-B14F-4D97-AF65-F5344CB8AC3E}">
        <p14:creationId xmlns:p14="http://schemas.microsoft.com/office/powerpoint/2010/main" val="697230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3EA3F-6D6E-3C0A-83F6-72B1E99C9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 to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1DAD0-A915-8F63-BCDF-A9C9C837F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460"/>
            <a:ext cx="10515600" cy="4699721"/>
          </a:xfrm>
        </p:spPr>
        <p:txBody>
          <a:bodyPr>
            <a:normAutofit/>
          </a:bodyPr>
          <a:lstStyle/>
          <a:p>
            <a:r>
              <a:rPr lang="en-US" sz="2000" dirty="0"/>
              <a:t>Access to genetic counseling and testing</a:t>
            </a:r>
          </a:p>
          <a:p>
            <a:pPr lvl="1"/>
            <a:r>
              <a:rPr lang="en-US" sz="2000" dirty="0"/>
              <a:t>Many options for low cost genetic counseling and testing</a:t>
            </a:r>
          </a:p>
          <a:p>
            <a:r>
              <a:rPr lang="en-US" sz="2000" dirty="0"/>
              <a:t>Access to guideline-recommended risk-management</a:t>
            </a:r>
          </a:p>
          <a:p>
            <a:pPr lvl="1"/>
            <a:r>
              <a:rPr lang="en-US" sz="2000" dirty="0"/>
              <a:t>Large out-of-pocket for high-risk women recommended to undergo breast MRI</a:t>
            </a:r>
          </a:p>
          <a:p>
            <a:pPr lvl="1"/>
            <a:r>
              <a:rPr lang="en-US" sz="2000" dirty="0"/>
              <a:t>State-by-state policy efforts – helps people in states that pass laws but creates state-to-state disparities</a:t>
            </a:r>
          </a:p>
        </p:txBody>
      </p:sp>
    </p:spTree>
    <p:extLst>
      <p:ext uri="{BB962C8B-B14F-4D97-AF65-F5344CB8AC3E}">
        <p14:creationId xmlns:p14="http://schemas.microsoft.com/office/powerpoint/2010/main" val="1242781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24B0E-6B81-AC13-7C80-A52FD393A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cs typeface="Calibri Light"/>
              </a:rPr>
              <a:t>Breast Screening Coverage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C441B-4A6C-1808-E870-DB39A1B10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467" y="1629012"/>
            <a:ext cx="6972969" cy="435133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spcBef>
                <a:spcPts val="1400"/>
              </a:spcBef>
            </a:pPr>
            <a:r>
              <a:rPr lang="en-US" dirty="0">
                <a:ea typeface="+mn-lt"/>
                <a:cs typeface="+mn-lt"/>
              </a:rPr>
              <a:t>State efforts to eliminate cost of high-risk breast screenings and diagnostic imaging</a:t>
            </a:r>
            <a:endParaRPr lang="en-US" dirty="0">
              <a:cs typeface="Calibri"/>
            </a:endParaRPr>
          </a:p>
          <a:p>
            <a:pPr>
              <a:spcBef>
                <a:spcPts val="1400"/>
              </a:spcBef>
            </a:pPr>
            <a:r>
              <a:rPr lang="en-US" dirty="0">
                <a:cs typeface="Calibri"/>
              </a:rPr>
              <a:t>NY, AR, TX, CT, GA, OK &amp; MD passed laws - </a:t>
            </a:r>
            <a:br>
              <a:rPr lang="en-US" dirty="0">
                <a:cs typeface="Calibri"/>
              </a:rPr>
            </a:br>
            <a:r>
              <a:rPr lang="en-US" dirty="0">
                <a:cs typeface="Calibri"/>
              </a:rPr>
              <a:t>cover breast MRIs/ultrasounds at 100%</a:t>
            </a:r>
          </a:p>
          <a:p>
            <a:pPr>
              <a:spcBef>
                <a:spcPts val="1400"/>
              </a:spcBef>
            </a:pPr>
            <a:r>
              <a:rPr lang="en-US" dirty="0">
                <a:cs typeface="Calibri"/>
              </a:rPr>
              <a:t>Current efforts in </a:t>
            </a:r>
            <a:r>
              <a:rPr lang="en-US" dirty="0">
                <a:ea typeface="+mn-lt"/>
                <a:cs typeface="+mn-lt"/>
              </a:rPr>
              <a:t>AZ, CA, FL, IA, KS, ME, MN, MS, MO, NV, NM, NC, VA, WA &amp; WI</a:t>
            </a:r>
          </a:p>
          <a:p>
            <a:pPr>
              <a:spcBef>
                <a:spcPts val="1400"/>
              </a:spcBef>
            </a:pPr>
            <a:r>
              <a:rPr lang="en-US" dirty="0">
                <a:ea typeface="+mn-lt"/>
                <a:cs typeface="+mn-lt"/>
              </a:rPr>
              <a:t>State by state approach compounds disparities</a:t>
            </a:r>
          </a:p>
          <a:p>
            <a:pPr>
              <a:spcBef>
                <a:spcPts val="1400"/>
              </a:spcBef>
            </a:pPr>
            <a:r>
              <a:rPr lang="en-US" dirty="0">
                <a:ea typeface="+mn-lt"/>
                <a:cs typeface="+mn-lt"/>
              </a:rPr>
              <a:t>Impact of new ACA ruling?</a:t>
            </a:r>
          </a:p>
          <a:p>
            <a:pPr>
              <a:spcBef>
                <a:spcPts val="1400"/>
              </a:spcBef>
            </a:pPr>
            <a:r>
              <a:rPr lang="en-US" dirty="0">
                <a:ea typeface="+mn-lt"/>
                <a:cs typeface="+mn-lt"/>
              </a:rPr>
              <a:t>CDC National Breast and Cervical Cancer Early Detection Program (NBCCEDP) – which states provide assistance for MRI for high-risk people?</a:t>
            </a:r>
          </a:p>
          <a:p>
            <a:endParaRPr lang="en-US" dirty="0">
              <a:cs typeface="Calibri"/>
            </a:endParaRPr>
          </a:p>
          <a:p>
            <a:pPr marL="457200" lvl="1" indent="0">
              <a:buNone/>
            </a:pPr>
            <a:endParaRPr lang="en-US" dirty="0">
              <a:cs typeface="Calibri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805EA-A9FC-661C-2091-B080BC647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0206" y="6356350"/>
            <a:ext cx="11283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538189C-A20F-F347-B984-BC81498A7376}" type="datetime1">
              <a:rPr lang="en-US" smtClean="0"/>
              <a:pPr/>
              <a:t>5/5/2023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C80D3-83F3-F32D-BFB6-3FF453A20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33261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647E1-B3C4-0BB8-A112-15B2DF4107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21089" y="6356350"/>
            <a:ext cx="13127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|     p.  </a:t>
            </a:r>
            <a:fld id="{E480C6BD-EF2B-3544-857D-BCE55763B587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7" descr="A picture containing table&#10;&#10;Description automatically generated">
            <a:extLst>
              <a:ext uri="{FF2B5EF4-FFF2-40B4-BE49-F238E27FC236}">
                <a16:creationId xmlns:a16="http://schemas.microsoft.com/office/drawing/2014/main" id="{2F83E004-08E0-F40D-0E39-7E1CEDD0F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4436" y="-70652"/>
            <a:ext cx="4628147" cy="5709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942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1B9B0D-80FD-4808-A01B-C97F1E7E14F1}"/>
</file>

<file path=customXml/itemProps2.xml><?xml version="1.0" encoding="utf-8"?>
<ds:datastoreItem xmlns:ds="http://schemas.openxmlformats.org/officeDocument/2006/customXml" ds:itemID="{01C44CEA-8C5E-4BC6-A42A-DFB1D9963AFD}"/>
</file>

<file path=customXml/itemProps3.xml><?xml version="1.0" encoding="utf-8"?>
<ds:datastoreItem xmlns:ds="http://schemas.openxmlformats.org/officeDocument/2006/customXml" ds:itemID="{29093C45-C21E-4710-A9B8-5CBC7CAEB6E8}"/>
</file>

<file path=docProps/app.xml><?xml version="1.0" encoding="utf-8"?>
<Properties xmlns="http://schemas.openxmlformats.org/officeDocument/2006/extended-properties" xmlns:vt="http://schemas.openxmlformats.org/officeDocument/2006/docPropsVTypes">
  <TotalTime>4417</TotalTime>
  <Words>772</Words>
  <Application>Microsoft Office PowerPoint</Application>
  <PresentationFormat>Widescreen</PresentationFormat>
  <Paragraphs>80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Office Theme</vt:lpstr>
      <vt:lpstr>PowerPoint Presentation</vt:lpstr>
      <vt:lpstr>GOALS</vt:lpstr>
      <vt:lpstr>Previous Recommendations </vt:lpstr>
      <vt:lpstr>FOR DISCUSSION </vt:lpstr>
      <vt:lpstr>TOPICS </vt:lpstr>
      <vt:lpstr>UNDERSTANDING GENETIC AND GENOMIC (Tumor biomarker) TESTING </vt:lpstr>
      <vt:lpstr>MARKETING OF TESTS with limited data or clinical utility </vt:lpstr>
      <vt:lpstr>Access to care</vt:lpstr>
      <vt:lpstr>Breast Screening Coverage</vt:lpstr>
      <vt:lpstr>Access to care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Friedman</dc:creator>
  <cp:lastModifiedBy>Sue Friedman</cp:lastModifiedBy>
  <cp:revision>2</cp:revision>
  <dcterms:created xsi:type="dcterms:W3CDTF">2023-02-16T20:01:54Z</dcterms:created>
  <dcterms:modified xsi:type="dcterms:W3CDTF">2023-05-07T21:54:12Z</dcterms:modified>
</cp:coreProperties>
</file>