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4"/>
    <p:sldMasterId id="2147483728" r:id="rId5"/>
  </p:sldMasterIdLst>
  <p:notesMasterIdLst>
    <p:notesMasterId r:id="rId27"/>
  </p:notesMasterIdLst>
  <p:handoutMasterIdLst>
    <p:handoutMasterId r:id="rId28"/>
  </p:handoutMasterIdLst>
  <p:sldIdLst>
    <p:sldId id="256" r:id="rId6"/>
    <p:sldId id="310" r:id="rId7"/>
    <p:sldId id="308" r:id="rId8"/>
    <p:sldId id="304" r:id="rId9"/>
    <p:sldId id="305" r:id="rId10"/>
    <p:sldId id="306" r:id="rId11"/>
    <p:sldId id="307" r:id="rId12"/>
    <p:sldId id="311" r:id="rId13"/>
    <p:sldId id="309" r:id="rId14"/>
    <p:sldId id="312" r:id="rId15"/>
    <p:sldId id="314" r:id="rId16"/>
    <p:sldId id="313" r:id="rId17"/>
    <p:sldId id="315" r:id="rId18"/>
    <p:sldId id="316" r:id="rId19"/>
    <p:sldId id="317" r:id="rId20"/>
    <p:sldId id="323" r:id="rId21"/>
    <p:sldId id="318" r:id="rId22"/>
    <p:sldId id="319" r:id="rId23"/>
    <p:sldId id="320" r:id="rId24"/>
    <p:sldId id="321" r:id="rId25"/>
    <p:sldId id="324" r:id="rId26"/>
  </p:sldIdLst>
  <p:sldSz cx="12192000" cy="6858000"/>
  <p:notesSz cx="7315200" cy="96012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yriad Web Pro" panose="020B0604020202020204" charset="0"/>
      <p:regular r:id="rId33"/>
      <p:bold r:id="rId34"/>
      <p: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40870-391C-4606-B09F-0E18CBCFC8D8}" v="1" dt="2022-08-23T11:36:34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5" autoAdjust="0"/>
    <p:restoredTop sz="80742" autoAdjust="0"/>
  </p:normalViewPr>
  <p:slideViewPr>
    <p:cSldViewPr>
      <p:cViewPr varScale="1">
        <p:scale>
          <a:sx n="62" d="100"/>
          <a:sy n="62" d="100"/>
        </p:scale>
        <p:origin x="7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208"/>
    </p:cViewPr>
  </p:sorterViewPr>
  <p:notesViewPr>
    <p:cSldViewPr>
      <p:cViewPr varScale="1">
        <p:scale>
          <a:sx n="40" d="100"/>
          <a:sy n="40" d="100"/>
        </p:scale>
        <p:origin x="-2232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DF4CC-54F0-44B7-B39D-100A4A067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3C181-8502-43AB-8C53-33879BD78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6096DA-DAAF-4076-879C-2A59AE97C1A8}" type="datetimeFigureOut">
              <a:rPr lang="en-US"/>
              <a:pPr>
                <a:defRPr/>
              </a:pPr>
              <a:t>8/29/2022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1E889-3557-4F19-B174-CEE026218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DDAFA-69D9-4CE6-97E4-EE17640DD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9DBE0-99F3-4A09-A34C-BA4A8AE263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E6E9E2-7D93-40EA-9F38-C6C13720D9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2EBAC-E5A0-47F5-AC84-6A4AFC9D86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586CB5-64B5-4537-B450-E774541584F9}" type="datetimeFigureOut">
              <a:rPr lang="en-US"/>
              <a:pPr>
                <a:defRPr/>
              </a:pPr>
              <a:t>8/29/2022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AF1CAD-DAFA-4375-82BB-8076CF4C9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E0A7F9-8508-4312-AEEC-79F0B89F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6D85A-B1EF-43C6-8091-211D2299A3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3357A-B865-411D-BED1-B0FCE3942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49D7B-880E-4E01-8B88-807FF0B49A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4D2665A-DDC9-4DB0-8D16-3A463A241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9C677E2-5E14-45FB-9E44-87218A533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FF2C810-527F-4597-BAAB-5097B54E2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FC6695-06A6-4EC7-9831-B57034B4513B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38400" y="6263640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4384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39491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with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1789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7556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9436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927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3610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9436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3684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9436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516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897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9D5061B-B8AA-4842-8FEA-4F168A94A6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4343401"/>
            <a:ext cx="85344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BEB643E-1907-477D-8DB3-548B6A9B17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4705350"/>
            <a:ext cx="792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1600 Clifton Road NE, Atlanta, GA 30333</a:t>
            </a:r>
          </a:p>
          <a:p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Telephone, 1-800-CDC-INFO (232-4636)/TTY: 1-888-232-6348</a:t>
            </a:r>
          </a:p>
          <a:p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E-mail: cdcinfo@cdc.gov Web: www.atsdr.cdc.gov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9046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33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79242" tIns="39621" rIns="79242" bIns="39621" anchor="b" anchorCtr="0"/>
          <a:lstStyle>
            <a:lvl1pPr>
              <a:lnSpc>
                <a:spcPts val="2600"/>
              </a:lnSpc>
              <a:defRPr sz="24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 lIns="79242" tIns="39621" rIns="79242" bIns="39621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1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17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6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lIns="79242" tIns="39621" rIns="79242" bIns="39621" anchor="b" anchorCtr="0"/>
          <a:lstStyle>
            <a:lvl1pPr algn="l">
              <a:lnSpc>
                <a:spcPts val="953"/>
              </a:lnSpc>
              <a:buNone/>
              <a:defRPr sz="10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6018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9257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38400" y="6263640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4384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9222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400800" y="1606064"/>
            <a:ext cx="5181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73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9028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2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81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400800" y="1600200"/>
            <a:ext cx="5181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827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2536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4386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6529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62" r:id="rId4"/>
    <p:sldLayoutId id="2147483763" r:id="rId5"/>
    <p:sldLayoutId id="2147483752" r:id="rId6"/>
    <p:sldLayoutId id="2147483753" r:id="rId7"/>
    <p:sldLayoutId id="2147483754" r:id="rId8"/>
    <p:sldLayoutId id="2147483764" r:id="rId9"/>
    <p:sldLayoutId id="2147483765" r:id="rId10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9" r:id="rId7"/>
    <p:sldLayoutId id="2147483760" r:id="rId8"/>
    <p:sldLayoutId id="2147483770" r:id="rId9"/>
    <p:sldLayoutId id="2147483771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58F5C44-E150-4FBC-855B-C87DBE37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895600" y="3352800"/>
            <a:ext cx="6400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/>
              <a:t>Cristina M Checka MD</a:t>
            </a:r>
          </a:p>
          <a:p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Associate Professor of Breast Surgical Oncology</a:t>
            </a:r>
          </a:p>
          <a:p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MD Anderson Cancer Center, Houston TX</a:t>
            </a:r>
          </a:p>
          <a:p>
            <a:endParaRPr lang="en-US" altLang="en-US" dirty="0"/>
          </a:p>
        </p:txBody>
      </p:sp>
      <p:sp>
        <p:nvSpPr>
          <p:cNvPr id="4100" name="Text Placeholder 4">
            <a:extLst>
              <a:ext uri="{FF2B5EF4-FFF2-40B4-BE49-F238E27FC236}">
                <a16:creationId xmlns:a16="http://schemas.microsoft.com/office/drawing/2014/main" id="{25FCC1CB-3568-4A9B-BC15-E3B770AB1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Centers for Disease Control and Prevention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E07DE-5CA3-4714-AFF7-67602F3EB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Cancer Prevention and Control</a:t>
            </a:r>
          </a:p>
        </p:txBody>
      </p:sp>
      <p:pic>
        <p:nvPicPr>
          <p:cNvPr id="4102" name="Picture 6" descr="Logos of the United States Department of Health and Human Services and Centers for Disease Control and Prevention">
            <a:extLst>
              <a:ext uri="{FF2B5EF4-FFF2-40B4-BE49-F238E27FC236}">
                <a16:creationId xmlns:a16="http://schemas.microsoft.com/office/drawing/2014/main" id="{9CA204E7-8307-43CD-8311-1CFB6ABE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151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0A409-ABDC-4329-8C64-F71BFC9EC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4" b="6558"/>
          <a:stretch/>
        </p:blipFill>
        <p:spPr>
          <a:xfrm>
            <a:off x="2705100" y="1066800"/>
            <a:ext cx="6781800" cy="1628775"/>
          </a:xfrm>
          <a:prstGeom prst="rect">
            <a:avLst/>
          </a:prstGeom>
          <a:ln cmpd="sng">
            <a:solidFill>
              <a:schemeClr val="accent6"/>
            </a:solidFill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744F-959D-4E90-A18A-9C460AB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90324"/>
          </a:xfrm>
        </p:spPr>
        <p:txBody>
          <a:bodyPr/>
          <a:lstStyle/>
          <a:p>
            <a:r>
              <a:rPr lang="en-US" dirty="0"/>
              <a:t>Medical Gaslighting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1FC33-EBB2-4B4B-AED2-8C284F771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NYT Health, July 29,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C7DCE-C2E6-49A6-B56B-55BBE2458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0"/>
          <a:stretch/>
        </p:blipFill>
        <p:spPr>
          <a:xfrm>
            <a:off x="6391812" y="1219200"/>
            <a:ext cx="4572000" cy="3848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6E9EAF-B834-4AE6-952D-AC95F0B5C553}"/>
              </a:ext>
            </a:extLst>
          </p:cNvPr>
          <p:cNvGrpSpPr/>
          <p:nvPr/>
        </p:nvGrpSpPr>
        <p:grpSpPr>
          <a:xfrm>
            <a:off x="1109953" y="1253083"/>
            <a:ext cx="5017726" cy="2162497"/>
            <a:chOff x="1109953" y="1253083"/>
            <a:chExt cx="5017726" cy="21624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E3C3DC-D4CF-4C2A-9EA7-683F48D1B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41"/>
            <a:stretch/>
          </p:blipFill>
          <p:spPr>
            <a:xfrm>
              <a:off x="1109954" y="1253083"/>
              <a:ext cx="5017725" cy="19235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0FFDA0-4CB4-4CFD-8D8F-9EECA6E09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562" b="41863"/>
            <a:stretch/>
          </p:blipFill>
          <p:spPr>
            <a:xfrm>
              <a:off x="1109953" y="2604267"/>
              <a:ext cx="5017725" cy="81131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CBC0CA-A5C7-492F-8952-F5D268977183}"/>
              </a:ext>
            </a:extLst>
          </p:cNvPr>
          <p:cNvSpPr txBox="1"/>
          <p:nvPr/>
        </p:nvSpPr>
        <p:spPr>
          <a:xfrm>
            <a:off x="1109952" y="3333399"/>
            <a:ext cx="3873785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  <a:p>
            <a:r>
              <a:rPr lang="en-US" sz="2400" b="1" dirty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“I was told I was too young to have cancer.”</a:t>
            </a:r>
          </a:p>
          <a:p>
            <a:endParaRPr lang="en-US" sz="8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  <a:p>
            <a:endParaRPr lang="en-US" sz="800" b="1" dirty="0">
              <a:ln w="12700">
                <a:noFill/>
                <a:prstDash val="solid"/>
              </a:ln>
              <a:solidFill>
                <a:srgbClr val="FFC000"/>
              </a:solidFill>
            </a:endParaRPr>
          </a:p>
          <a:p>
            <a:r>
              <a:rPr lang="en-US" sz="2400" b="1" dirty="0">
                <a:ln w="12700">
                  <a:noFill/>
                  <a:prstDash val="solid"/>
                </a:ln>
                <a:solidFill>
                  <a:srgbClr val="FFC000"/>
                </a:solidFill>
              </a:rPr>
              <a:t>“I had to advocate for myself to have a breast biopsy.”</a:t>
            </a:r>
          </a:p>
        </p:txBody>
      </p:sp>
    </p:spTree>
    <p:extLst>
      <p:ext uri="{BB962C8B-B14F-4D97-AF65-F5344CB8AC3E}">
        <p14:creationId xmlns:p14="http://schemas.microsoft.com/office/powerpoint/2010/main" val="8648027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CEF2-4293-488E-93C8-9A227956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ACBCYW Workgroups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8CC4A8-D3EB-4715-93E3-3DD35D7D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133600"/>
            <a:ext cx="7696200" cy="2667000"/>
          </a:xfrm>
        </p:spPr>
        <p:txBody>
          <a:bodyPr/>
          <a:lstStyle/>
          <a:p>
            <a:r>
              <a:rPr lang="en-US" dirty="0"/>
              <a:t>Mental/ Behavioral Health Workgroup </a:t>
            </a:r>
          </a:p>
          <a:p>
            <a:r>
              <a:rPr lang="en-US" dirty="0"/>
              <a:t>Provider Workgroup</a:t>
            </a:r>
          </a:p>
          <a:p>
            <a:r>
              <a:rPr lang="en-US" dirty="0"/>
              <a:t>Sexual Health and Fertility Workgroup</a:t>
            </a:r>
          </a:p>
          <a:p>
            <a:r>
              <a:rPr lang="en-US" dirty="0"/>
              <a:t>Genetics and Genomics Workgroup</a:t>
            </a:r>
          </a:p>
        </p:txBody>
      </p:sp>
    </p:spTree>
    <p:extLst>
      <p:ext uri="{BB962C8B-B14F-4D97-AF65-F5344CB8AC3E}">
        <p14:creationId xmlns:p14="http://schemas.microsoft.com/office/powerpoint/2010/main" val="21688939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A1EC-B0C1-47C8-AB2B-2464A122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6606"/>
            <a:ext cx="8229600" cy="655638"/>
          </a:xfrm>
        </p:spPr>
        <p:txBody>
          <a:bodyPr/>
          <a:lstStyle/>
          <a:p>
            <a:r>
              <a:rPr lang="en-US" dirty="0"/>
              <a:t>Review of Last Committee Meeting, Nov 2020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4232EE-3017-49F2-80CC-A73D04880640}"/>
              </a:ext>
            </a:extLst>
          </p:cNvPr>
          <p:cNvSpPr txBox="1">
            <a:spLocks/>
          </p:cNvSpPr>
          <p:nvPr/>
        </p:nvSpPr>
        <p:spPr>
          <a:xfrm>
            <a:off x="1978631" y="1333500"/>
            <a:ext cx="8382000" cy="4191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CDC Updates: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Bring Your Brave Campaign, launched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CME course co-sponsored with ACOG, “Early Onset Breast Cancer Education Program,” June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Co-sponsored podcast with NSGC (Natl Soc Gen Counselors)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Barriers to Care Presentation (FORCE)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Previous work centered on </a:t>
            </a:r>
            <a:r>
              <a:rPr lang="en-US" i="1" dirty="0">
                <a:latin typeface="+mj-lt"/>
              </a:rPr>
              <a:t>BRCA</a:t>
            </a:r>
            <a:r>
              <a:rPr lang="en-US" dirty="0">
                <a:latin typeface="+mj-lt"/>
              </a:rPr>
              <a:t> carriers now expanded to other high risk patients due to family history and/or other gene mutations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Multigene panel testing has become the SOC, done for $250 or 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USPSTF recommendations do not address all high risk patient needs and carriers who rely on these for coverage decisions may exclude some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Equity lens: nominal cost vs exacerbating cost </a:t>
            </a: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BD4C68CB-206D-457D-B38B-EDA9197975CA}"/>
              </a:ext>
            </a:extLst>
          </p:cNvPr>
          <p:cNvSpPr/>
          <p:nvPr/>
        </p:nvSpPr>
        <p:spPr>
          <a:xfrm>
            <a:off x="7696200" y="5973086"/>
            <a:ext cx="3810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8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A1EC-B0C1-47C8-AB2B-2464A12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Mental/Behavioral Health Workgroup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4232EE-3017-49F2-80CC-A73D04880640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9144000" cy="4191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Work centered 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1. Extensive literature review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2. primary interviews with patients/SMEs</a:t>
            </a:r>
          </a:p>
          <a:p>
            <a:pPr marL="457200" lvl="1" indent="0"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Major concerns persist even years after active treatment including fear of recurrence, depression, anxiety/stress, and SI, PTSD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Gaps identified re effective uptake of services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680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080-F123-4032-8536-40A790AF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55638"/>
          </a:xfrm>
        </p:spPr>
        <p:txBody>
          <a:bodyPr/>
          <a:lstStyle/>
          <a:p>
            <a:r>
              <a:rPr lang="en-US" dirty="0"/>
              <a:t>Mental Health Workgroup Recommendations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99364C-8B84-4AF0-840F-F18ABEE2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376" y="1371600"/>
            <a:ext cx="6945757" cy="346710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8A81AB-F77D-41F7-A6C1-B78B1957A695}"/>
              </a:ext>
            </a:extLst>
          </p:cNvPr>
          <p:cNvGrpSpPr/>
          <p:nvPr/>
        </p:nvGrpSpPr>
        <p:grpSpPr>
          <a:xfrm>
            <a:off x="2652772" y="4527606"/>
            <a:ext cx="6917986" cy="1639996"/>
            <a:chOff x="2652772" y="4527606"/>
            <a:chExt cx="6917986" cy="16399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6EE20A-EA80-4876-8125-5CE685269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95" y="4576216"/>
              <a:ext cx="6198618" cy="15913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9B54D4-448A-447C-8185-3F25AC40AF7D}"/>
                </a:ext>
              </a:extLst>
            </p:cNvPr>
            <p:cNvSpPr/>
            <p:nvPr/>
          </p:nvSpPr>
          <p:spPr>
            <a:xfrm>
              <a:off x="2652772" y="4540743"/>
              <a:ext cx="560327" cy="15913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AF9200-C1C8-4B51-A5CA-DBEFD6BBE08F}"/>
                </a:ext>
              </a:extLst>
            </p:cNvPr>
            <p:cNvSpPr/>
            <p:nvPr/>
          </p:nvSpPr>
          <p:spPr>
            <a:xfrm>
              <a:off x="9290849" y="4527606"/>
              <a:ext cx="279909" cy="15913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3DCCC38-DECC-4432-B3A7-1D2F00F6B0EB}"/>
              </a:ext>
            </a:extLst>
          </p:cNvPr>
          <p:cNvSpPr/>
          <p:nvPr/>
        </p:nvSpPr>
        <p:spPr>
          <a:xfrm>
            <a:off x="2623376" y="1371600"/>
            <a:ext cx="6945247" cy="478155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66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080-F123-4032-8536-40A790AF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Workgroup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DC334D-27EB-47C1-B549-9D2C5351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Work centered on (early) impact on COVID-19 on rate of diagnoses, delayed presentation, decreased screening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These effects and outcomes are still being examined in 2022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1033257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F400-BCDA-4B10-9B1B-D81B0B18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1000"/>
            <a:ext cx="10972800" cy="503238"/>
          </a:xfrm>
        </p:spPr>
        <p:txBody>
          <a:bodyPr/>
          <a:lstStyle/>
          <a:p>
            <a:r>
              <a:rPr lang="en-US" dirty="0"/>
              <a:t>Provider Workgroup Recommendations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C9C7B-68BC-4106-A019-222F36DA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30" y="990600"/>
            <a:ext cx="6281738" cy="3072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BB2A2-C6A3-407C-99DD-A51DB53A0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90"/>
          <a:stretch/>
        </p:blipFill>
        <p:spPr>
          <a:xfrm>
            <a:off x="2966511" y="3981860"/>
            <a:ext cx="6258977" cy="24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09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080-F123-4032-8536-40A790AF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579438"/>
          </a:xfrm>
        </p:spPr>
        <p:txBody>
          <a:bodyPr/>
          <a:lstStyle/>
          <a:p>
            <a:r>
              <a:rPr lang="en-US" dirty="0"/>
              <a:t>Sexual Health &amp; Fertility Workgroup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613C770-6CAE-4829-B9E6-F75ACB8A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Two problems when the group was first formed: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1. Lack of consistent acknowledgement/assessment/interventions offered for </a:t>
            </a:r>
            <a:r>
              <a:rPr lang="en-US" b="1" dirty="0"/>
              <a:t>sexual health concerns </a:t>
            </a:r>
            <a:r>
              <a:rPr lang="en-US" dirty="0"/>
              <a:t>in young women w breast cancer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2. </a:t>
            </a:r>
            <a:r>
              <a:rPr lang="en-US" dirty="0"/>
              <a:t>Lack of consistent acknowledgement/assessment/interventions offered for </a:t>
            </a:r>
            <a:r>
              <a:rPr lang="en-US" b="1" dirty="0"/>
              <a:t>fertility concerns </a:t>
            </a:r>
            <a:r>
              <a:rPr lang="en-US" dirty="0"/>
              <a:t>in young women w breast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NCCN guidelines = insufficient (Feb 2020) and lacked advice that would address the nuances of needs in young women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9B4BA7-DA0B-4025-A791-58300892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86200"/>
            <a:ext cx="6934200" cy="24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83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080-F123-4032-8536-40A790AF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533400"/>
            <a:ext cx="8458200" cy="579438"/>
          </a:xfrm>
        </p:spPr>
        <p:txBody>
          <a:bodyPr/>
          <a:lstStyle/>
          <a:p>
            <a:r>
              <a:rPr lang="en-US" dirty="0"/>
              <a:t>Sexual Health &amp; Fertility  Workgroup Recommendations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A9932D-09F4-463C-83A4-C21C7DE72DD9}"/>
              </a:ext>
            </a:extLst>
          </p:cNvPr>
          <p:cNvGrpSpPr/>
          <p:nvPr/>
        </p:nvGrpSpPr>
        <p:grpSpPr>
          <a:xfrm>
            <a:off x="2169458" y="1728081"/>
            <a:ext cx="7655860" cy="2843918"/>
            <a:chOff x="2169458" y="1728081"/>
            <a:chExt cx="7655860" cy="28439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678134-EA26-47EC-90A0-056D381E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9459" y="1728081"/>
              <a:ext cx="7655859" cy="2133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F1BC16-825E-44F9-935D-19025FF3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9458" y="3861681"/>
              <a:ext cx="7655859" cy="71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6792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6080-F123-4032-8536-40A790AF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579438"/>
          </a:xfrm>
        </p:spPr>
        <p:txBody>
          <a:bodyPr/>
          <a:lstStyle/>
          <a:p>
            <a:r>
              <a:rPr lang="en-US" dirty="0"/>
              <a:t>Genetics &amp; Genomics Workgroup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FA382-2B68-4427-A3EE-2372D961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65" y="1295400"/>
            <a:ext cx="765687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41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4AE9-8112-4575-8423-E0B24A1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79DB-6430-4B31-A2E2-4123EDFA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Review statistics and epidemiology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Specific needs faced by young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Overview of patient journey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Review minutes and workgroup recommendations from last meeting, Nov 2020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Workgroup membership and leadership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Plans for meetings in 2023 </a:t>
            </a:r>
          </a:p>
        </p:txBody>
      </p:sp>
    </p:spTree>
    <p:extLst>
      <p:ext uri="{BB962C8B-B14F-4D97-AF65-F5344CB8AC3E}">
        <p14:creationId xmlns:p14="http://schemas.microsoft.com/office/powerpoint/2010/main" val="242790077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45CA-0C68-4AB1-A1CD-41AEF20E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2119"/>
            <a:ext cx="8229600" cy="731838"/>
          </a:xfrm>
        </p:spPr>
        <p:txBody>
          <a:bodyPr/>
          <a:lstStyle/>
          <a:p>
            <a:r>
              <a:rPr lang="en-US" dirty="0"/>
              <a:t>Genetics &amp; Genomics Workgroup Recommendations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EE322-3CB3-44F8-826C-C4A6CEEA4EB2}"/>
              </a:ext>
            </a:extLst>
          </p:cNvPr>
          <p:cNvGrpSpPr/>
          <p:nvPr/>
        </p:nvGrpSpPr>
        <p:grpSpPr>
          <a:xfrm>
            <a:off x="2590800" y="1447800"/>
            <a:ext cx="7315200" cy="3206855"/>
            <a:chOff x="2895600" y="1441345"/>
            <a:chExt cx="6636370" cy="25571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A9A06D-D47B-4FF6-8C58-30C5C5FF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1441345"/>
              <a:ext cx="6636370" cy="1752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6BC1FF-CEEE-4A23-8E6C-9502C91C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3162414"/>
              <a:ext cx="6636370" cy="836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1365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0356-76A6-4571-A28A-FFE60951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C74E-45F7-4C47-8438-910A40159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welcoming me to the group</a:t>
            </a:r>
          </a:p>
          <a:p>
            <a:r>
              <a:rPr lang="en-US" b="0" dirty="0"/>
              <a:t>There is much work yet to be done and our predecessors in the four workgroups have given us meaningful avenues to pursue and continue</a:t>
            </a:r>
          </a:p>
          <a:p>
            <a:endParaRPr lang="en-US" b="0" dirty="0"/>
          </a:p>
          <a:p>
            <a:r>
              <a:rPr lang="en-US" b="0" dirty="0"/>
              <a:t>As we consider the upcoming Open Discussion, please be thinking about:</a:t>
            </a:r>
          </a:p>
          <a:p>
            <a:pPr lvl="1"/>
            <a:r>
              <a:rPr lang="en-US" dirty="0"/>
              <a:t>Committee membership (and leadership)</a:t>
            </a:r>
          </a:p>
          <a:p>
            <a:pPr lvl="1"/>
            <a:r>
              <a:rPr lang="en-US" b="0" dirty="0"/>
              <a:t>Cadenc</a:t>
            </a:r>
            <a:r>
              <a:rPr lang="en-US" dirty="0"/>
              <a:t>e of workgroup meetings</a:t>
            </a:r>
          </a:p>
          <a:p>
            <a:pPr lvl="1"/>
            <a:r>
              <a:rPr lang="en-US" dirty="0"/>
              <a:t>Consider adding 3</a:t>
            </a:r>
            <a:r>
              <a:rPr lang="en-US" baseline="30000" dirty="0"/>
              <a:t>rd</a:t>
            </a:r>
            <a:r>
              <a:rPr lang="en-US" dirty="0"/>
              <a:t> meeting to 2023 calendar </a:t>
            </a:r>
          </a:p>
          <a:p>
            <a:pPr lvl="1"/>
            <a:endParaRPr lang="en-US" b="0" dirty="0"/>
          </a:p>
          <a:p>
            <a:r>
              <a:rPr lang="en-US" b="0" dirty="0"/>
              <a:t>Review attached article for our post-lunch visiting guest speaker</a:t>
            </a:r>
          </a:p>
        </p:txBody>
      </p:sp>
    </p:spTree>
    <p:extLst>
      <p:ext uri="{BB962C8B-B14F-4D97-AF65-F5344CB8AC3E}">
        <p14:creationId xmlns:p14="http://schemas.microsoft.com/office/powerpoint/2010/main" val="26012338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38DA-B4C9-457E-8EA3-86F084B9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Article about Breast Cancer in Young Women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A034C-6166-466D-AF86-3FC27EAC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99" y="1676400"/>
            <a:ext cx="7003401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031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CEC0-AFAA-4321-A37E-18CAF4E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In Young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EE6F5-003C-46F5-825D-A8FE133C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Defined as in situ and invasive disease occurring in patients </a:t>
            </a:r>
            <a:r>
              <a:rPr lang="en-US" dirty="0"/>
              <a:t>younger than 45 years </a:t>
            </a:r>
            <a:r>
              <a:rPr lang="en-US" b="0" dirty="0">
                <a:latin typeface="Calibri" panose="020F0502020204030204" pitchFamily="34" charset="0"/>
              </a:rPr>
              <a:t>¹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11% of breast cancer diagnoses occur in women &lt;45 yrs, representing about </a:t>
            </a:r>
            <a:r>
              <a:rPr lang="en-US" dirty="0"/>
              <a:t>26,500 annual cases </a:t>
            </a:r>
            <a:r>
              <a:rPr lang="en-US" b="0" dirty="0">
                <a:latin typeface="Calibri" panose="020F0502020204030204" pitchFamily="34" charset="0"/>
              </a:rPr>
              <a:t>¹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AYA ages 15-39 account for 5.6% of all invasive disease </a:t>
            </a:r>
            <a:r>
              <a:rPr lang="en-US" sz="2400" dirty="0">
                <a:latin typeface="Calibri" panose="020F0502020204030204" pitchFamily="34" charset="0"/>
              </a:rPr>
              <a:t>²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Uptick in incidence after age 40 yrs reflects asymptomatic disease </a:t>
            </a:r>
            <a:r>
              <a:rPr lang="en-US" sz="2400" b="1" dirty="0"/>
              <a:t>detected by screening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9A98-DD6B-420D-8594-2A16C1225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Center for Disease Control and Prevention Statistics</a:t>
            </a:r>
          </a:p>
          <a:p>
            <a:pPr>
              <a:buAutoNum type="arabicPeriod"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Johnson et al, Breast Cancer in Adolescents and Young Adults, 2018</a:t>
            </a:r>
          </a:p>
        </p:txBody>
      </p:sp>
    </p:spTree>
    <p:extLst>
      <p:ext uri="{BB962C8B-B14F-4D97-AF65-F5344CB8AC3E}">
        <p14:creationId xmlns:p14="http://schemas.microsoft.com/office/powerpoint/2010/main" val="34696612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8DA3-0E7A-4B97-93ED-CC5A1C8C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DE47-F90C-414E-B563-E1862E2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50292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Compared to older women, young patients tend to present with </a:t>
            </a:r>
            <a:r>
              <a:rPr lang="en-US" dirty="0"/>
              <a:t>more advanced disease</a:t>
            </a:r>
            <a:r>
              <a:rPr lang="en-US" b="0" dirty="0"/>
              <a:t>, including more cases of de novo stage IV disease </a:t>
            </a:r>
            <a:r>
              <a:rPr lang="en-US" b="0" dirty="0">
                <a:latin typeface="Calibri" panose="020F0502020204030204" pitchFamily="34" charset="0"/>
              </a:rPr>
              <a:t>¹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Likely reflects unscreened age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The subset of patients with known high risk (family history or genetic status) undergoing high-risk surveillance tends to present with earlier-stage disease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996EF-B8C8-4EAD-8DFD-589349053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 Johnson et al, Breast cancer in adolescents and young  adults,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8524EB-D5A3-41CF-BA8F-C2F6EEDF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336" y="1573659"/>
            <a:ext cx="3181350" cy="475997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863302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AE78-E559-424C-9553-D4B6CC44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FC53-0DAB-4BE7-9C5B-290FEDF42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Black women &lt;35 yrs have a higher incidence of invasive breast cancer and a 3x higher mortality, compared to young white women </a:t>
            </a:r>
            <a:r>
              <a:rPr lang="en-US" b="0" dirty="0">
                <a:latin typeface="Calibri" panose="020F0502020204030204" pitchFamily="34" charset="0"/>
              </a:rPr>
              <a:t>¹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Advanced stage disease is more common in young patients who are Black, Hispanic, Native American, and in all patients with a lower SES 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1F3A0-E722-4EB5-BB02-CEBC3E5EF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/>
              <a:t>Johnson et al, Breast cancer in adolescents and young women, 2018.</a:t>
            </a:r>
          </a:p>
          <a:p>
            <a:pPr>
              <a:buAutoNum type="arabicPeriod"/>
            </a:pPr>
            <a:r>
              <a:rPr lang="en-US" dirty="0"/>
              <a:t>SEER Database</a:t>
            </a:r>
          </a:p>
        </p:txBody>
      </p:sp>
    </p:spTree>
    <p:extLst>
      <p:ext uri="{BB962C8B-B14F-4D97-AF65-F5344CB8AC3E}">
        <p14:creationId xmlns:p14="http://schemas.microsoft.com/office/powerpoint/2010/main" val="38575819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A4CA-295E-4814-AFF5-BD79A062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Breast Cancer in Young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781-9720-433D-9FF5-EC7901BC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Family history of cancer</a:t>
            </a:r>
            <a:r>
              <a:rPr lang="en-US" b="0" dirty="0"/>
              <a:t>, particularly early-onset disease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Knowledge of personal risk is important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Family pedigree </a:t>
            </a:r>
            <a:r>
              <a:rPr lang="en-US" dirty="0"/>
              <a:t>is key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Hormonal</a:t>
            </a:r>
            <a:r>
              <a:rPr lang="en-US" b="0" dirty="0"/>
              <a:t>:  earlier menarche, later age &gt;30 yrs at FFTB, post-partum milieu is a risk for PABC</a:t>
            </a:r>
            <a:r>
              <a:rPr lang="en-US" b="0" dirty="0">
                <a:latin typeface="Calibri" panose="020F0502020204030204" pitchFamily="34" charset="0"/>
              </a:rPr>
              <a:t>¹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Lifestyle and other personal risk factors</a:t>
            </a:r>
            <a:r>
              <a:rPr lang="en-US" b="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Mantle XRT, EtOH use², substantial risk associated with increase in BMI after age 18 (2-fold increased risk for ER-</a:t>
            </a:r>
            <a:r>
              <a:rPr lang="en-US" i="1" dirty="0"/>
              <a:t>negative</a:t>
            </a:r>
            <a:r>
              <a:rPr lang="en-US" dirty="0"/>
              <a:t> breast cancer), physical inactivity, diet high in red meats/fast food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22E2A-1AF3-45AF-AD5B-C41E65CC3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Johnson et al, Breast cancer in adolescents and young adults, 2018</a:t>
            </a:r>
          </a:p>
          <a:p>
            <a:pPr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Allen et al, Moderate Alcohol Intake and Cancer Incidence in Women, 2009</a:t>
            </a:r>
          </a:p>
        </p:txBody>
      </p:sp>
    </p:spTree>
    <p:extLst>
      <p:ext uri="{BB962C8B-B14F-4D97-AF65-F5344CB8AC3E}">
        <p14:creationId xmlns:p14="http://schemas.microsoft.com/office/powerpoint/2010/main" val="39664162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7B13-E178-4FB3-B1A7-1F6CF542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Young Women with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730B-43F1-4AB2-88B9-67CCCC75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Fertility preservation, including access/cost/options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Premature menopause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Post-surgical reconstruction (including access/cost/options)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Body image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Sexual health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4020202020204" pitchFamily="34" charset="0"/>
              </a:rPr>
              <a:t>WHO:  state of physical, emotional, mental and social well-being in relation to sexuality; not merely the absence of disease or dysfunction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>
                <a:latin typeface="Open Sans" panose="020B0604020202020204" pitchFamily="34" charset="0"/>
              </a:rPr>
              <a:t>Psychosocial support of mental health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Surveillance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Late effects of treatment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Survivorship</a:t>
            </a:r>
          </a:p>
        </p:txBody>
      </p:sp>
    </p:spTree>
    <p:extLst>
      <p:ext uri="{BB962C8B-B14F-4D97-AF65-F5344CB8AC3E}">
        <p14:creationId xmlns:p14="http://schemas.microsoft.com/office/powerpoint/2010/main" val="22298395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7B13-E178-4FB3-B1A7-1F6CF542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Treatment Journey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58333B-D495-4A10-8DB7-9FEE391CE55F}"/>
              </a:ext>
            </a:extLst>
          </p:cNvPr>
          <p:cNvSpPr/>
          <p:nvPr/>
        </p:nvSpPr>
        <p:spPr>
          <a:xfrm>
            <a:off x="1578429" y="2743200"/>
            <a:ext cx="1469571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Screening,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High risk surveillance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BB5CC9-9124-404A-8477-14EC796F405D}"/>
              </a:ext>
            </a:extLst>
          </p:cNvPr>
          <p:cNvSpPr/>
          <p:nvPr/>
        </p:nvSpPr>
        <p:spPr>
          <a:xfrm>
            <a:off x="3124200" y="2750457"/>
            <a:ext cx="1905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Timely diagnosis, access to care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4C1F7-E278-48F2-8FAA-E64562D992F0}"/>
              </a:ext>
            </a:extLst>
          </p:cNvPr>
          <p:cNvSpPr/>
          <p:nvPr/>
        </p:nvSpPr>
        <p:spPr>
          <a:xfrm>
            <a:off x="5141684" y="2743201"/>
            <a:ext cx="2325917" cy="845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600" dirty="0">
                <a:solidFill>
                  <a:schemeClr val="bg2"/>
                </a:solidFill>
              </a:rPr>
              <a:t>Survivorship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8CA980-7685-4CDE-B9B5-C35704F36E07}"/>
              </a:ext>
            </a:extLst>
          </p:cNvPr>
          <p:cNvSpPr/>
          <p:nvPr/>
        </p:nvSpPr>
        <p:spPr>
          <a:xfrm>
            <a:off x="7561943" y="2735944"/>
            <a:ext cx="1603829" cy="845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Late effects of treatment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F3398-A997-4E58-A52B-0430A94AA885}"/>
              </a:ext>
            </a:extLst>
          </p:cNvPr>
          <p:cNvSpPr/>
          <p:nvPr/>
        </p:nvSpPr>
        <p:spPr>
          <a:xfrm>
            <a:off x="9260114" y="2735943"/>
            <a:ext cx="1407887" cy="845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Surveillance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43C83-22E3-4A04-A313-697EA06D5929}"/>
              </a:ext>
            </a:extLst>
          </p:cNvPr>
          <p:cNvSpPr txBox="1"/>
          <p:nvPr/>
        </p:nvSpPr>
        <p:spPr>
          <a:xfrm>
            <a:off x="2521861" y="3592286"/>
            <a:ext cx="105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Genetics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F0521-33F9-41BE-9E9F-615BF817379E}"/>
              </a:ext>
            </a:extLst>
          </p:cNvPr>
          <p:cNvSpPr txBox="1"/>
          <p:nvPr/>
        </p:nvSpPr>
        <p:spPr>
          <a:xfrm>
            <a:off x="3047999" y="3972505"/>
            <a:ext cx="20919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Medical gaslighting?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Access to PRS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Impact on sexuality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F8E755-534A-431A-95B0-80D2FF8D5C65}"/>
              </a:ext>
            </a:extLst>
          </p:cNvPr>
          <p:cNvCxnSpPr>
            <a:stCxn id="12" idx="1"/>
          </p:cNvCxnSpPr>
          <p:nvPr/>
        </p:nvCxnSpPr>
        <p:spPr>
          <a:xfrm flipH="1">
            <a:off x="1676401" y="3776952"/>
            <a:ext cx="845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BB4C5C-9C00-4195-B171-2B899C32709E}"/>
              </a:ext>
            </a:extLst>
          </p:cNvPr>
          <p:cNvCxnSpPr>
            <a:cxnSpLocks/>
          </p:cNvCxnSpPr>
          <p:nvPr/>
        </p:nvCxnSpPr>
        <p:spPr>
          <a:xfrm>
            <a:off x="3526090" y="3776952"/>
            <a:ext cx="135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1D002B-B5E0-447B-8B9F-B0344C568B1F}"/>
              </a:ext>
            </a:extLst>
          </p:cNvPr>
          <p:cNvSpPr txBox="1"/>
          <p:nvPr/>
        </p:nvSpPr>
        <p:spPr>
          <a:xfrm>
            <a:off x="5232417" y="3614947"/>
            <a:ext cx="2001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Impact on sexuality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1FAA1F-55FF-459C-B34B-72293FACC95F}"/>
              </a:ext>
            </a:extLst>
          </p:cNvPr>
          <p:cNvSpPr txBox="1"/>
          <p:nvPr/>
        </p:nvSpPr>
        <p:spPr>
          <a:xfrm>
            <a:off x="7529693" y="3635547"/>
            <a:ext cx="1603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Cardiotoxicity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Premature       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menopause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Bone density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Neurocognitive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PTSD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0EB18-64B3-4DA4-BE59-E2F326414C27}"/>
              </a:ext>
            </a:extLst>
          </p:cNvPr>
          <p:cNvSpPr txBox="1"/>
          <p:nvPr/>
        </p:nvSpPr>
        <p:spPr>
          <a:xfrm>
            <a:off x="5232417" y="3891946"/>
            <a:ext cx="116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WELLNESS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E7D90C-3F9D-4E93-9473-C9080EB59602}"/>
              </a:ext>
            </a:extLst>
          </p:cNvPr>
          <p:cNvSpPr txBox="1"/>
          <p:nvPr/>
        </p:nvSpPr>
        <p:spPr>
          <a:xfrm>
            <a:off x="9210126" y="3638784"/>
            <a:ext cx="14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Cost, type of studies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7BB3A-AEE7-478B-ACED-5687444965F1}"/>
              </a:ext>
            </a:extLst>
          </p:cNvPr>
          <p:cNvCxnSpPr>
            <a:cxnSpLocks/>
          </p:cNvCxnSpPr>
          <p:nvPr/>
        </p:nvCxnSpPr>
        <p:spPr>
          <a:xfrm flipH="1">
            <a:off x="1676402" y="5670176"/>
            <a:ext cx="3200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0B9D70-A66F-4108-B80C-F22FCC478D4A}"/>
              </a:ext>
            </a:extLst>
          </p:cNvPr>
          <p:cNvSpPr txBox="1"/>
          <p:nvPr/>
        </p:nvSpPr>
        <p:spPr>
          <a:xfrm>
            <a:off x="5036924" y="5467025"/>
            <a:ext cx="2229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Psychosocial support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384009-3801-42FC-9FE6-51C00FCE2403}"/>
              </a:ext>
            </a:extLst>
          </p:cNvPr>
          <p:cNvCxnSpPr>
            <a:cxnSpLocks/>
          </p:cNvCxnSpPr>
          <p:nvPr/>
        </p:nvCxnSpPr>
        <p:spPr>
          <a:xfrm>
            <a:off x="7373259" y="5666872"/>
            <a:ext cx="32447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607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DCppt_dark(">
  <a:themeElements>
    <a:clrScheme name="CDC Dark Branding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3F2ACFF9ACA4681708F43F20E3DEC" ma:contentTypeVersion="7" ma:contentTypeDescription="Create a new document." ma:contentTypeScope="" ma:versionID="76799935ed84552540948b84a662b98c">
  <xsd:schema xmlns:xsd="http://www.w3.org/2001/XMLSchema" xmlns:xs="http://www.w3.org/2001/XMLSchema" xmlns:p="http://schemas.microsoft.com/office/2006/metadata/properties" xmlns:ns3="e1f14c64-cd7d-41bf-81ef-12c7c86b5ced" xmlns:ns4="d0b81a5c-f52d-4699-850f-57b2d32433d0" targetNamespace="http://schemas.microsoft.com/office/2006/metadata/properties" ma:root="true" ma:fieldsID="2dc1945dfc64a577462db136cdfcae22" ns3:_="" ns4:_="">
    <xsd:import namespace="e1f14c64-cd7d-41bf-81ef-12c7c86b5ced"/>
    <xsd:import namespace="d0b81a5c-f52d-4699-850f-57b2d32433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4c64-cd7d-41bf-81ef-12c7c86b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81a5c-f52d-4699-850f-57b2d3243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AA927-130E-45AC-86AF-B6DB6EA4E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14c64-cd7d-41bf-81ef-12c7c86b5ced"/>
    <ds:schemaRef ds:uri="d0b81a5c-f52d-4699-850f-57b2d3243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55089-585B-42F2-9FDD-FB07A8125CF3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0b81a5c-f52d-4699-850f-57b2d32433d0"/>
    <ds:schemaRef ds:uri="http://purl.org/dc/dcmitype/"/>
    <ds:schemaRef ds:uri="e1f14c64-cd7d-41bf-81ef-12c7c86b5ce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94E034-C05F-41F4-B613-2162B0477E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958</Words>
  <Application>Microsoft Office PowerPoint</Application>
  <PresentationFormat>Widescreen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Wingdings</vt:lpstr>
      <vt:lpstr>Courier New</vt:lpstr>
      <vt:lpstr>Calibri</vt:lpstr>
      <vt:lpstr>Open Sans</vt:lpstr>
      <vt:lpstr>Myriad Web Pro</vt:lpstr>
      <vt:lpstr>Arial</vt:lpstr>
      <vt:lpstr>Theme1</vt:lpstr>
      <vt:lpstr>CDCppt_dark(</vt:lpstr>
      <vt:lpstr>PowerPoint Presentation</vt:lpstr>
      <vt:lpstr>Overview</vt:lpstr>
      <vt:lpstr>Review Article about Breast Cancer in Young Women</vt:lpstr>
      <vt:lpstr>Breast Cancer In Young Women</vt:lpstr>
      <vt:lpstr>Epidemiology</vt:lpstr>
      <vt:lpstr>Race and Outcomes</vt:lpstr>
      <vt:lpstr>Risk Factors for Breast Cancer in Young Women</vt:lpstr>
      <vt:lpstr>Issues for Young Women with Breast Cancer</vt:lpstr>
      <vt:lpstr>Multimodal Treatment Journey </vt:lpstr>
      <vt:lpstr>Medical Gaslighting</vt:lpstr>
      <vt:lpstr>Current ACBCYW Workgroups</vt:lpstr>
      <vt:lpstr>Review of Last Committee Meeting, Nov 2020</vt:lpstr>
      <vt:lpstr>Mental/Behavioral Health Workgroup</vt:lpstr>
      <vt:lpstr>Mental Health Workgroup Recommendations </vt:lpstr>
      <vt:lpstr>Provider Workgroup  </vt:lpstr>
      <vt:lpstr>Provider Workgroup Recommendations</vt:lpstr>
      <vt:lpstr>Sexual Health &amp; Fertility Workgroup</vt:lpstr>
      <vt:lpstr>Sexual Health &amp; Fertility  Workgroup Recommendations </vt:lpstr>
      <vt:lpstr>Genetics &amp; Genomics Workgroup</vt:lpstr>
      <vt:lpstr>Genetics &amp; Genomics Workgroup Recommendations</vt:lpstr>
      <vt:lpstr>Conclusions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Rodriguez, Pedro (CDC/DDNID/NCCDPHP/DCPC) (CTR)</cp:lastModifiedBy>
  <cp:revision>133</cp:revision>
  <dcterms:created xsi:type="dcterms:W3CDTF">2011-03-17T17:43:16Z</dcterms:created>
  <dcterms:modified xsi:type="dcterms:W3CDTF">2022-08-29T18:31:16Z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0x010100B9A3F2ACFF9ACA4681708F43F20E3DEC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2022-08-22T11:54:06Z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947c0d0e-26aa-46c2-b1da-66fef90f648a</vt:lpwstr>
  </property>
  <property fmtid="{D5CDD505-2E9C-101B-9397-08002B2CF9AE}" pid="10" name="MSIP_Label_7b94a7b8-f06c-4dfe-bdcc-9b548fd58c31_ContentBits">
    <vt:lpwstr>0</vt:lpwstr>
  </property>
</Properties>
</file>