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59" r:id="rId5"/>
    <p:sldId id="265" r:id="rId6"/>
    <p:sldId id="2525" r:id="rId7"/>
    <p:sldId id="266" r:id="rId8"/>
    <p:sldId id="267" r:id="rId9"/>
    <p:sldId id="263" r:id="rId10"/>
    <p:sldId id="279" r:id="rId11"/>
    <p:sldId id="2524" r:id="rId12"/>
    <p:sldId id="257" r:id="rId13"/>
    <p:sldId id="2523" r:id="rId14"/>
    <p:sldId id="2518" r:id="rId15"/>
    <p:sldId id="2517" r:id="rId16"/>
    <p:sldId id="2519" r:id="rId17"/>
    <p:sldId id="2520" r:id="rId18"/>
    <p:sldId id="272" r:id="rId19"/>
    <p:sldId id="2521" r:id="rId20"/>
    <p:sldId id="2522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ff, Kaitlin (CDC/DDNID/NCCDPHP/DNPAO) (CTR)" initials="GK((" lastIdx="4" clrIdx="0">
    <p:extLst>
      <p:ext uri="{19B8F6BF-5375-455C-9EA6-DF929625EA0E}">
        <p15:presenceInfo xmlns:p15="http://schemas.microsoft.com/office/powerpoint/2012/main" userId="S::mpy6@cdc.gov::1781bdf5-a4c5-4d62-ac50-63b3c9a4b678" providerId="AD"/>
      </p:ext>
    </p:extLst>
  </p:cmAuthor>
  <p:cmAuthor id="2" name="Day, Kristine (CDC/DDNID/NCCDPHP/DNPAO)" initials="D(" lastIdx="4" clrIdx="1">
    <p:extLst>
      <p:ext uri="{19B8F6BF-5375-455C-9EA6-DF929625EA0E}">
        <p15:presenceInfo xmlns:p15="http://schemas.microsoft.com/office/powerpoint/2012/main" userId="S::knd8@cdc.gov::165571e9-4862-4162-ab84-5cb0698a1c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62468-48FD-4478-B31B-8F2EE8F4ABFC}" v="471" dt="2022-03-23T15:05:58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 autoAdjust="0"/>
    <p:restoredTop sz="86377" autoAdjust="0"/>
  </p:normalViewPr>
  <p:slideViewPr>
    <p:cSldViewPr snapToGrid="0">
      <p:cViewPr varScale="1">
        <p:scale>
          <a:sx n="86" d="100"/>
          <a:sy n="86" d="100"/>
        </p:scale>
        <p:origin x="102" y="4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C5B6-5194-416D-A5EC-3A51C31FD47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BB550-0CEC-4F98-8BEF-07E50DBA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gov/paguidelines/second-edi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communityguide.org/content/task-force-findings-physical-activity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AB8DD-A31F-40E1-A81A-DC04CF602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67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[INCLUDE DETAILS ABOUT WHAT THE PRESENTER/ORGANIZATION IS DOING AROUND THESE STRATEGIES.]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B550-0CEC-4F98-8BEF-07E50DBA5F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[INCLUDE SECTORS PRESENTER/ORGANIZATION IS WORKING WITH TO IMPROVE PHYSICAL ACTIVITY.]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2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[INSERT DETAILS ABOUT THE WORK BEING DONE BY THE PRESENTER/ORGANIZATION.]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B550-0CEC-4F98-8BEF-07E50DBA5F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AEC63-7F96-4B08-A32D-E28BFD4FE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73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[THIS INFORMATION SHOULD BE UPDATED TO INCLUDE PRESENTER’S CONTACT INFORMATION AS WELL.]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1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9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B550-0CEC-4F98-8BEF-07E50DBA5F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5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5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0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D5B87-00DC-4968-BE14-2DF8F9CF8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1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[COMMUNITY/ORGANIZATION] is supporting Active People, Healthy Nation, a national initiative to promote physical activity nation-wide. </a:t>
            </a:r>
          </a:p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comprehensive national movement to help 27 million Americans become more physically active by 2027.</a:t>
            </a:r>
          </a:p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initiative promotes the recommendations from the </a:t>
            </a: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Physical Activity Guidelines for Americans (2018)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effective strategies recommended by the Community Preventive Services Task Force (CPSTF) to </a:t>
            </a: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improve physical activity</a:t>
            </a: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[INCLUDE DETAILS ABOUT WHAT THE PRESENTER/ORGANIZATION IS DOING AROUND THESE STRATEGIES.]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B550-0CEC-4F98-8BEF-07E50DBA5F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6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Rockwell" panose="02060603020205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5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91863" y="311713"/>
            <a:ext cx="8861937" cy="8124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1688"/>
              </a:lnSpc>
              <a:defRPr sz="2800" b="1" baseline="0">
                <a:solidFill>
                  <a:schemeClr val="bg1"/>
                </a:solidFill>
                <a:effectLst/>
                <a:latin typeface="Rockwell" panose="02060603020205020403" pitchFamily="18" charset="0"/>
              </a:defRPr>
            </a:lvl1pPr>
          </a:lstStyle>
          <a:p>
            <a:r>
              <a:rPr lang="en-US"/>
              <a:t>Rockwell Bold Size 28</a:t>
            </a:r>
          </a:p>
        </p:txBody>
      </p:sp>
    </p:spTree>
    <p:extLst>
      <p:ext uri="{BB962C8B-B14F-4D97-AF65-F5344CB8AC3E}">
        <p14:creationId xmlns:p14="http://schemas.microsoft.com/office/powerpoint/2010/main" val="136829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8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91863" y="311713"/>
            <a:ext cx="8861937" cy="8124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1688"/>
              </a:lnSpc>
              <a:defRPr sz="2800" b="1" baseline="0">
                <a:solidFill>
                  <a:schemeClr val="bg1"/>
                </a:solidFill>
                <a:effectLst/>
                <a:latin typeface="Rockwell" panose="02060603020205020403" pitchFamily="18" charset="0"/>
              </a:defRPr>
            </a:lvl1pPr>
          </a:lstStyle>
          <a:p>
            <a:r>
              <a:rPr lang="en-US"/>
              <a:t>Rockwell Bold Size 28</a:t>
            </a:r>
          </a:p>
        </p:txBody>
      </p:sp>
    </p:spTree>
    <p:extLst>
      <p:ext uri="{BB962C8B-B14F-4D97-AF65-F5344CB8AC3E}">
        <p14:creationId xmlns:p14="http://schemas.microsoft.com/office/powerpoint/2010/main" val="48822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91863" y="311713"/>
            <a:ext cx="8861937" cy="8124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1688"/>
              </a:lnSpc>
              <a:defRPr sz="2800" b="1" baseline="0">
                <a:solidFill>
                  <a:schemeClr val="bg1"/>
                </a:solidFill>
                <a:effectLst/>
                <a:latin typeface="Rockwell" panose="02060603020205020403" pitchFamily="18" charset="0"/>
              </a:defRPr>
            </a:lvl1pPr>
          </a:lstStyle>
          <a:p>
            <a:r>
              <a:rPr lang="en-US"/>
              <a:t>Rockwell Bold Size 28</a:t>
            </a:r>
          </a:p>
        </p:txBody>
      </p:sp>
    </p:spTree>
    <p:extLst>
      <p:ext uri="{BB962C8B-B14F-4D97-AF65-F5344CB8AC3E}">
        <p14:creationId xmlns:p14="http://schemas.microsoft.com/office/powerpoint/2010/main" val="368593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91863" y="311713"/>
            <a:ext cx="8861937" cy="8124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1688"/>
              </a:lnSpc>
              <a:defRPr sz="2800" b="1" baseline="0">
                <a:solidFill>
                  <a:schemeClr val="bg1"/>
                </a:solidFill>
                <a:effectLst/>
                <a:latin typeface="Rockwell" panose="02060603020205020403" pitchFamily="18" charset="0"/>
              </a:defRPr>
            </a:lvl1pPr>
          </a:lstStyle>
          <a:p>
            <a:r>
              <a:rPr lang="en-US"/>
              <a:t>Rockwell Bold Size 28</a:t>
            </a:r>
          </a:p>
        </p:txBody>
      </p:sp>
    </p:spTree>
    <p:extLst>
      <p:ext uri="{BB962C8B-B14F-4D97-AF65-F5344CB8AC3E}">
        <p14:creationId xmlns:p14="http://schemas.microsoft.com/office/powerpoint/2010/main" val="317089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91863" y="311713"/>
            <a:ext cx="8861937" cy="8124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1688"/>
              </a:lnSpc>
              <a:defRPr sz="2800" b="1" baseline="0">
                <a:solidFill>
                  <a:schemeClr val="bg1"/>
                </a:solidFill>
                <a:effectLst/>
                <a:latin typeface="Rockwell" panose="02060603020205020403" pitchFamily="18" charset="0"/>
              </a:defRPr>
            </a:lvl1pPr>
          </a:lstStyle>
          <a:p>
            <a:r>
              <a:rPr lang="en-US"/>
              <a:t>Rockwell Bold Size 28</a:t>
            </a:r>
          </a:p>
        </p:txBody>
      </p:sp>
    </p:spTree>
    <p:extLst>
      <p:ext uri="{BB962C8B-B14F-4D97-AF65-F5344CB8AC3E}">
        <p14:creationId xmlns:p14="http://schemas.microsoft.com/office/powerpoint/2010/main" val="79626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6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2800"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 sz="2400"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 sz="2000"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 sz="2000">
                <a:latin typeface="Gadugi" panose="020B0502040204020203" pitchFamily="34" charset="0"/>
                <a:ea typeface="Gadug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/>
          <a:stretch/>
        </p:blipFill>
        <p:spPr>
          <a:xfrm>
            <a:off x="0" y="0"/>
            <a:ext cx="12192000" cy="1471168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723107" y="114574"/>
            <a:ext cx="1550536" cy="1578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cdc.gov/physicalactivity/activepeoplehealthynation/images/download/ActivePeople-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8" y="234151"/>
            <a:ext cx="1233465" cy="12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55" b="-10237"/>
          <a:stretch/>
        </p:blipFill>
        <p:spPr>
          <a:xfrm>
            <a:off x="0" y="6702056"/>
            <a:ext cx="12192000" cy="3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vandalog.com/2012/12/oslos-ardpop-up-festival/" TargetMode="External"/><Relationship Id="rId13" Type="http://schemas.openxmlformats.org/officeDocument/2006/relationships/image" Target="../media/image38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17" Type="http://schemas.openxmlformats.org/officeDocument/2006/relationships/image" Target="../media/image41.jpeg"/><Relationship Id="rId2" Type="http://schemas.openxmlformats.org/officeDocument/2006/relationships/image" Target="../media/image28.png"/><Relationship Id="rId16" Type="http://schemas.openxmlformats.org/officeDocument/2006/relationships/hyperlink" Target="http://www.flickr.com/photos/smithal/490044447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microsoft.com/office/2007/relationships/hdphoto" Target="../media/hdphoto4.wdp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witter.com/@CDC_DNPAO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hyperlink" Target="mailto:cActivePeople@cdc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EF1167F-BDFF-42DF-AC16-1009A8EF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"/>
            <a:ext cx="12205291" cy="5064948"/>
            <a:chOff x="13291" y="1"/>
            <a:chExt cx="12192000" cy="50649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" y="1"/>
              <a:ext cx="12192000" cy="506494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B9C94A-A1AA-4FB5-ADB8-58F776AA4959}"/>
                </a:ext>
              </a:extLst>
            </p:cNvPr>
            <p:cNvSpPr/>
            <p:nvPr/>
          </p:nvSpPr>
          <p:spPr>
            <a:xfrm>
              <a:off x="145143" y="40980"/>
              <a:ext cx="1912257" cy="1498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2" descr="https://www.cdc.gov/physicalactivity/activepeoplehealthynation/images/download/ActivePeople-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84" y="26472"/>
              <a:ext cx="1461517" cy="149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ubtitle 6"/>
          <p:cNvSpPr>
            <a:spLocks noGrp="1"/>
          </p:cNvSpPr>
          <p:nvPr>
            <p:ph type="title" idx="4294967295"/>
          </p:nvPr>
        </p:nvSpPr>
        <p:spPr>
          <a:xfrm>
            <a:off x="0" y="5064943"/>
            <a:ext cx="12192000" cy="1793052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[Insert Organization and/or Presenter Name]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[Insert Date]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82573"/>
            <a:ext cx="12192000" cy="589935"/>
          </a:xfrm>
          <a:prstGeom prst="rect">
            <a:avLst/>
          </a:prstGeom>
          <a:solidFill>
            <a:srgbClr val="00B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6666031"/>
            <a:ext cx="12188952" cy="206477"/>
          </a:xfrm>
          <a:prstGeom prst="rect">
            <a:avLst/>
          </a:prstGeom>
          <a:solidFill>
            <a:srgbClr val="F6A0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18090-2B6B-4739-B385-A4E58F330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57400" y="1554480"/>
            <a:ext cx="8458200" cy="1921460"/>
            <a:chOff x="2057400" y="1554480"/>
            <a:chExt cx="8458200" cy="19214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9000" t="602" r="58000" b="71716"/>
            <a:stretch/>
          </p:blipFill>
          <p:spPr>
            <a:xfrm>
              <a:off x="2057400" y="1554480"/>
              <a:ext cx="2865120" cy="19100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9000" t="602" r="58000" b="71716"/>
            <a:stretch/>
          </p:blipFill>
          <p:spPr>
            <a:xfrm>
              <a:off x="4259580" y="1554480"/>
              <a:ext cx="2865120" cy="1910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9000" t="602" r="58000" b="71716"/>
            <a:stretch/>
          </p:blipFill>
          <p:spPr>
            <a:xfrm>
              <a:off x="6979920" y="1565860"/>
              <a:ext cx="3535680" cy="1910080"/>
            </a:xfrm>
            <a:prstGeom prst="rect">
              <a:avLst/>
            </a:prstGeom>
          </p:spPr>
        </p:pic>
      </p:grpSp>
      <p:pic>
        <p:nvPicPr>
          <p:cNvPr id="15" name="Picture 14" descr="Creating an active America, together."/>
          <p:cNvPicPr>
            <a:picLocks noChangeAspect="1"/>
          </p:cNvPicPr>
          <p:nvPr/>
        </p:nvPicPr>
        <p:blipFill rotWithShape="1">
          <a:blip r:embed="rId3"/>
          <a:srcRect l="14166" t="32195" r="12000" b="34707"/>
          <a:stretch/>
        </p:blipFill>
        <p:spPr>
          <a:xfrm>
            <a:off x="3089866" y="1781950"/>
            <a:ext cx="675132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7A51D9-E755-4DF2-AED1-378497A9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and Convenient Opportunities for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Everyone to be Active </a:t>
            </a:r>
          </a:p>
        </p:txBody>
      </p:sp>
      <p:grpSp>
        <p:nvGrpSpPr>
          <p:cNvPr id="2" name="Group 1" descr="Photo collage of people being physically active.">
            <a:extLst>
              <a:ext uri="{FF2B5EF4-FFF2-40B4-BE49-F238E27FC236}">
                <a16:creationId xmlns:a16="http://schemas.microsoft.com/office/drawing/2014/main" id="{16A18C97-850A-4D0D-9F9D-AF18A86DE287}"/>
              </a:ext>
            </a:extLst>
          </p:cNvPr>
          <p:cNvGrpSpPr/>
          <p:nvPr/>
        </p:nvGrpSpPr>
        <p:grpSpPr>
          <a:xfrm>
            <a:off x="1027543" y="2020792"/>
            <a:ext cx="10111626" cy="4300450"/>
            <a:chOff x="1027543" y="2020792"/>
            <a:chExt cx="10111626" cy="4300450"/>
          </a:xfrm>
        </p:grpSpPr>
        <p:pic>
          <p:nvPicPr>
            <p:cNvPr id="4" name="Picture 3" descr="Image of a collage of diverse people. People are in wheelcharis, various ages and ethnicities, and showing various activities (such as walking, playing sports, bicycle riding, taking an exercise class). " title="Collage of people image">
              <a:extLst>
                <a:ext uri="{FF2B5EF4-FFF2-40B4-BE49-F238E27FC236}">
                  <a16:creationId xmlns:a16="http://schemas.microsoft.com/office/drawing/2014/main" id="{057CB846-1383-44E8-8E90-3098B0964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" t="261"/>
            <a:stretch/>
          </p:blipFill>
          <p:spPr>
            <a:xfrm>
              <a:off x="3034899" y="2020792"/>
              <a:ext cx="5965574" cy="3581215"/>
            </a:xfrm>
            <a:prstGeom prst="rect">
              <a:avLst/>
            </a:prstGeom>
          </p:spPr>
        </p:pic>
        <p:pic>
          <p:nvPicPr>
            <p:cNvPr id="5" name="Picture 4" descr="Image of a mother and son walking a dog " title="Dog walking">
              <a:extLst>
                <a:ext uri="{FF2B5EF4-FFF2-40B4-BE49-F238E27FC236}">
                  <a16:creationId xmlns:a16="http://schemas.microsoft.com/office/drawing/2014/main" id="{06AECB52-97FF-41C5-8E5A-B3FAE19FB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3" r="3451"/>
            <a:stretch/>
          </p:blipFill>
          <p:spPr>
            <a:xfrm>
              <a:off x="1027543" y="2063237"/>
              <a:ext cx="1834807" cy="1336736"/>
            </a:xfrm>
            <a:prstGeom prst="rect">
              <a:avLst/>
            </a:prstGeom>
          </p:spPr>
        </p:pic>
        <p:pic>
          <p:nvPicPr>
            <p:cNvPr id="6" name="Picture 5" descr="Image of a mother and two children at a tire swing at a playground" title="Family at playground">
              <a:extLst>
                <a:ext uri="{FF2B5EF4-FFF2-40B4-BE49-F238E27FC236}">
                  <a16:creationId xmlns:a16="http://schemas.microsoft.com/office/drawing/2014/main" id="{0A32CE3B-E1F7-4489-8347-3A603BF24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410" y="3458618"/>
              <a:ext cx="950976" cy="678706"/>
            </a:xfrm>
            <a:prstGeom prst="rect">
              <a:avLst/>
            </a:prstGeom>
          </p:spPr>
        </p:pic>
        <p:pic>
          <p:nvPicPr>
            <p:cNvPr id="8" name="Picture 7" descr="Image of a baseball batter awaiting a pitch" title="Baseball batter">
              <a:extLst>
                <a:ext uri="{FF2B5EF4-FFF2-40B4-BE49-F238E27FC236}">
                  <a16:creationId xmlns:a16="http://schemas.microsoft.com/office/drawing/2014/main" id="{7643330E-F04F-4DAA-8D23-651EFF3DA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9"/>
            <a:stretch/>
          </p:blipFill>
          <p:spPr>
            <a:xfrm>
              <a:off x="9167021" y="3442600"/>
              <a:ext cx="1962228" cy="1389448"/>
            </a:xfrm>
            <a:prstGeom prst="rect">
              <a:avLst/>
            </a:prstGeom>
          </p:spPr>
        </p:pic>
        <p:pic>
          <p:nvPicPr>
            <p:cNvPr id="9" name="Picture 8" descr="Image of children playing softball at a park. The ball is coming from the pitcher to a batter. " title="Playing softball ">
              <a:extLst>
                <a:ext uri="{FF2B5EF4-FFF2-40B4-BE49-F238E27FC236}">
                  <a16:creationId xmlns:a16="http://schemas.microsoft.com/office/drawing/2014/main" id="{D70642A8-C380-41E9-9035-77A47A8B9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238"/>
            <a:stretch/>
          </p:blipFill>
          <p:spPr>
            <a:xfrm>
              <a:off x="3048431" y="5602007"/>
              <a:ext cx="950976" cy="7051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69996F-35F2-4336-8355-90404A818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r="11346"/>
            <a:stretch/>
          </p:blipFill>
          <p:spPr>
            <a:xfrm>
              <a:off x="5026871" y="5604071"/>
              <a:ext cx="950977" cy="703044"/>
            </a:xfrm>
            <a:prstGeom prst="rect">
              <a:avLst/>
            </a:prstGeom>
          </p:spPr>
        </p:pic>
        <p:pic>
          <p:nvPicPr>
            <p:cNvPr id="11" name="Picture 10" descr="A person flying through the air while riding a bicycle&#10;&#10;Description automatically generated">
              <a:extLst>
                <a:ext uri="{FF2B5EF4-FFF2-40B4-BE49-F238E27FC236}">
                  <a16:creationId xmlns:a16="http://schemas.microsoft.com/office/drawing/2014/main" id="{C9D16481-9F56-4DFD-ACD1-AA5576495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16" y="4947766"/>
              <a:ext cx="1837283" cy="1373476"/>
            </a:xfrm>
            <a:prstGeom prst="rect">
              <a:avLst/>
            </a:prstGeom>
          </p:spPr>
        </p:pic>
        <p:pic>
          <p:nvPicPr>
            <p:cNvPr id="12" name="Picture 11" descr="A group of people in a field&#10;&#10;Description automatically generated">
              <a:extLst>
                <a:ext uri="{FF2B5EF4-FFF2-40B4-BE49-F238E27FC236}">
                  <a16:creationId xmlns:a16="http://schemas.microsoft.com/office/drawing/2014/main" id="{D9183934-AB67-4888-A30B-A6B1FB123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7021" y="4888985"/>
              <a:ext cx="1972148" cy="1409069"/>
            </a:xfrm>
            <a:prstGeom prst="rect">
              <a:avLst/>
            </a:prstGeom>
          </p:spPr>
        </p:pic>
        <p:pic>
          <p:nvPicPr>
            <p:cNvPr id="13" name="Picture 12" descr="A group of people walking down a dirt road&#10;&#10;Description automatically generated">
              <a:extLst>
                <a:ext uri="{FF2B5EF4-FFF2-40B4-BE49-F238E27FC236}">
                  <a16:creationId xmlns:a16="http://schemas.microsoft.com/office/drawing/2014/main" id="{7C7AF373-D60B-43DF-945C-6FDF18FD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543" y="3458028"/>
              <a:ext cx="1834807" cy="1426162"/>
            </a:xfrm>
            <a:prstGeom prst="rect">
              <a:avLst/>
            </a:prstGeom>
          </p:spPr>
        </p:pic>
        <p:pic>
          <p:nvPicPr>
            <p:cNvPr id="14" name="Picture 13" descr="A person holding a bicycle&#10;&#10;Description automatically generated">
              <a:extLst>
                <a:ext uri="{FF2B5EF4-FFF2-40B4-BE49-F238E27FC236}">
                  <a16:creationId xmlns:a16="http://schemas.microsoft.com/office/drawing/2014/main" id="{27A4FBB6-8249-4DC1-B607-9CE072F54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130" y="5602007"/>
              <a:ext cx="950976" cy="705108"/>
            </a:xfrm>
            <a:prstGeom prst="rect">
              <a:avLst/>
            </a:prstGeom>
          </p:spPr>
        </p:pic>
        <p:pic>
          <p:nvPicPr>
            <p:cNvPr id="15" name="Picture 14" descr="A person standing on a rock next to a body of water&#10;&#10;Description automatically generated">
              <a:extLst>
                <a:ext uri="{FF2B5EF4-FFF2-40B4-BE49-F238E27FC236}">
                  <a16:creationId xmlns:a16="http://schemas.microsoft.com/office/drawing/2014/main" id="{256E5919-20FD-489C-A853-6B97CB1E6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547" y="5602007"/>
              <a:ext cx="950977" cy="696047"/>
            </a:xfrm>
            <a:prstGeom prst="rect">
              <a:avLst/>
            </a:prstGeom>
          </p:spPr>
        </p:pic>
        <p:pic>
          <p:nvPicPr>
            <p:cNvPr id="16" name="Picture 15" descr="A picture containing outdoor, person, grass, person&#10;&#10;Description automatically generated">
              <a:extLst>
                <a:ext uri="{FF2B5EF4-FFF2-40B4-BE49-F238E27FC236}">
                  <a16:creationId xmlns:a16="http://schemas.microsoft.com/office/drawing/2014/main" id="{C7155FEE-E1E4-49B9-A038-AEF3B735A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826" y="5602007"/>
              <a:ext cx="960515" cy="68141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F9140C-8FF6-4490-9ADC-3FE7B643D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 r="2621"/>
            <a:stretch/>
          </p:blipFill>
          <p:spPr>
            <a:xfrm>
              <a:off x="9167021" y="2020792"/>
              <a:ext cx="1962228" cy="1355468"/>
            </a:xfrm>
            <a:prstGeom prst="rect">
              <a:avLst/>
            </a:prstGeom>
          </p:spPr>
        </p:pic>
        <p:pic>
          <p:nvPicPr>
            <p:cNvPr id="7" name="Picture 6" descr="A group of children raising their hands&#10;&#10;Description automatically generated with medium confidence">
              <a:extLst>
                <a:ext uri="{FF2B5EF4-FFF2-40B4-BE49-F238E27FC236}">
                  <a16:creationId xmlns:a16="http://schemas.microsoft.com/office/drawing/2014/main" id="{360C7E62-428D-477A-90F4-51BE42C57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95"/>
            <a:stretch/>
          </p:blipFill>
          <p:spPr>
            <a:xfrm>
              <a:off x="7991412" y="5602007"/>
              <a:ext cx="960516" cy="681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56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FDB50F-D4EB-49E1-B02E-5742BE5B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National Movement</a:t>
            </a:r>
          </a:p>
        </p:txBody>
      </p:sp>
      <p:pic>
        <p:nvPicPr>
          <p:cNvPr id="12" name="Content Placeholder 11" descr="Sign post:&#10;Community design for physical activity.&#10;Access to places for physical activity.&#10;School and youth programs.&#10;Community-wide campaigns.&#10;Social supports.&#10;Individual supports.&#10;Prompts to encourage physical activity.&#10;Equitable and inclusive access.">
            <a:extLst>
              <a:ext uri="{FF2B5EF4-FFF2-40B4-BE49-F238E27FC236}">
                <a16:creationId xmlns:a16="http://schemas.microsoft.com/office/drawing/2014/main" id="{AC6A1140-776B-2F3B-81CE-81F8244B9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96" y="1402791"/>
            <a:ext cx="3110607" cy="545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C220B-FEE7-46FB-AC12-8AFA4E0A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498" y="370472"/>
            <a:ext cx="7104301" cy="812481"/>
          </a:xfrm>
        </p:spPr>
        <p:txBody>
          <a:bodyPr/>
          <a:lstStyle/>
          <a:p>
            <a:r>
              <a:rPr lang="en-US"/>
              <a:t>Strategies That Work to Promote </a:t>
            </a:r>
            <a:br>
              <a:rPr lang="en-US"/>
            </a:br>
            <a:br>
              <a:rPr lang="en-US"/>
            </a:br>
            <a:r>
              <a:rPr lang="en-US"/>
              <a:t>Physical Activity</a:t>
            </a:r>
          </a:p>
        </p:txBody>
      </p:sp>
      <p:pic>
        <p:nvPicPr>
          <p:cNvPr id="2" name="Content Placeholder 11" descr="Sign post">
            <a:extLst>
              <a:ext uri="{FF2B5EF4-FFF2-40B4-BE49-F238E27FC236}">
                <a16:creationId xmlns:a16="http://schemas.microsoft.com/office/drawing/2014/main" id="{3E85235B-CF45-22FD-7414-119C1D57A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63" y="1321710"/>
            <a:ext cx="3110607" cy="5455209"/>
          </a:xfrm>
          <a:prstGeom prst="rect">
            <a:avLst/>
          </a:prstGeom>
        </p:spPr>
      </p:pic>
      <p:pic>
        <p:nvPicPr>
          <p:cNvPr id="11" name="Picture 10" descr="Image of a signpost showing 7 strategies to increase physical activity and corresponding approaches. &#10;&#10;Strategies and approaches include:&#10;Strategy: Activity-friendly routes to everyday destinations. Approaches: Complete Streets policies, zoning policies, comprehensive or master plans, safe routes&#10;&#10;Strategy: Access to places for physical activity. Approaches: shared-used agreements, workplace facilities and policies, parks and recreation centers.&#10;&#10;Strategy: school and youth programs. Approaches: comprehensive physical education. Opportunities to be active before, during, or after school.&#10;&#10;Strategy: Community-wide campaigns. Approach: events combined with multi-channel messaging &#10;&#10;Strategy: Social supports. Approaches: walking or other activity groups, groups that support people with disabilities or chronic conditions.  &#10;&#10;Strategy: Individual supports. Approaches: peer or professional support, technology &#10;&#10;Strategy: Prompts to encourage physical activity. Approach: point-of-decision signage &#10;&#10;The base is equitable and inclusive access">
            <a:extLst>
              <a:ext uri="{FF2B5EF4-FFF2-40B4-BE49-F238E27FC236}">
                <a16:creationId xmlns:a16="http://schemas.microsoft.com/office/drawing/2014/main" id="{AFDEB953-90FF-4664-AE8D-F5FA87C57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51" t="2454"/>
          <a:stretch/>
        </p:blipFill>
        <p:spPr>
          <a:xfrm>
            <a:off x="6096000" y="1476260"/>
            <a:ext cx="2662409" cy="51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7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D054B4-D5A0-40A4-A9F4-9920DF23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That Work to Promote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Physical Activity</a:t>
            </a:r>
          </a:p>
        </p:txBody>
      </p:sp>
      <p:pic>
        <p:nvPicPr>
          <p:cNvPr id="5" name="Picture 4" descr="Image of a person walking on a path or sidewalk to a building or home. " title="Walking image">
            <a:extLst>
              <a:ext uri="{FF2B5EF4-FFF2-40B4-BE49-F238E27FC236}">
                <a16:creationId xmlns:a16="http://schemas.microsoft.com/office/drawing/2014/main" id="{76506B81-ED6C-447B-A20E-B0D2BE318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109" y="2036470"/>
            <a:ext cx="1309731" cy="988362"/>
          </a:xfrm>
          <a:prstGeom prst="rect">
            <a:avLst/>
          </a:prstGeom>
        </p:spPr>
      </p:pic>
      <p:pic>
        <p:nvPicPr>
          <p:cNvPr id="6" name="Picture 5" descr="Biking image&#10;&#10;Image of a person biking">
            <a:extLst>
              <a:ext uri="{FF2B5EF4-FFF2-40B4-BE49-F238E27FC236}">
                <a16:creationId xmlns:a16="http://schemas.microsoft.com/office/drawing/2014/main" id="{C8CF006A-43E6-4041-9457-36DF996CE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09" y="3325676"/>
            <a:ext cx="1118618" cy="1014986"/>
          </a:xfrm>
          <a:prstGeom prst="rect">
            <a:avLst/>
          </a:prstGeom>
        </p:spPr>
      </p:pic>
      <p:pic>
        <p:nvPicPr>
          <p:cNvPr id="7" name="Picture 6" descr="Image of a school">
            <a:extLst>
              <a:ext uri="{FF2B5EF4-FFF2-40B4-BE49-F238E27FC236}">
                <a16:creationId xmlns:a16="http://schemas.microsoft.com/office/drawing/2014/main" id="{F88C35E3-33D7-4C5F-89E0-A25CE32190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89" y="4789574"/>
            <a:ext cx="1115570" cy="101498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FB59CA6-F363-4BC7-9B8F-AB66A695E0F0}"/>
              </a:ext>
            </a:extLst>
          </p:cNvPr>
          <p:cNvSpPr txBox="1">
            <a:spLocks/>
          </p:cNvSpPr>
          <p:nvPr/>
        </p:nvSpPr>
        <p:spPr>
          <a:xfrm>
            <a:off x="4105784" y="1725770"/>
            <a:ext cx="5648543" cy="482051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Community Design for Physical Activity</a:t>
            </a:r>
          </a:p>
          <a:p>
            <a:pPr lvl="1"/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Complete Streets policies</a:t>
            </a:r>
          </a:p>
          <a:p>
            <a:pPr lvl="1"/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Zoning policies</a:t>
            </a:r>
          </a:p>
          <a:p>
            <a:pPr lvl="1"/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Comprehensive or Master plans</a:t>
            </a:r>
          </a:p>
          <a:p>
            <a:pPr lvl="1"/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Safe Routes</a:t>
            </a:r>
          </a:p>
          <a:p>
            <a:endParaRPr lang="en-US" sz="2000" b="1" dirty="0"/>
          </a:p>
          <a:p>
            <a:r>
              <a:rPr lang="en-US" sz="2000" b="1" dirty="0"/>
              <a:t>Access to Safe Places for Physical Activity</a:t>
            </a:r>
          </a:p>
          <a:p>
            <a:pPr lvl="1"/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Shared-use agreements</a:t>
            </a:r>
          </a:p>
          <a:p>
            <a:pPr lvl="1"/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Worksite facilities and policies</a:t>
            </a:r>
          </a:p>
          <a:p>
            <a:pPr lvl="1"/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Parks and recreation centers</a:t>
            </a:r>
          </a:p>
          <a:p>
            <a:endParaRPr lang="en-US" sz="2000" b="1" dirty="0"/>
          </a:p>
          <a:p>
            <a:r>
              <a:rPr lang="en-US" sz="2000" b="1" dirty="0"/>
              <a:t>School and Youth Programs</a:t>
            </a:r>
          </a:p>
          <a:p>
            <a:pPr lvl="1"/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Comprehensive physical education</a:t>
            </a:r>
          </a:p>
          <a:p>
            <a:pPr lvl="1"/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Opportunities to be active before, during, or after school</a:t>
            </a:r>
          </a:p>
        </p:txBody>
      </p:sp>
    </p:spTree>
    <p:extLst>
      <p:ext uri="{BB962C8B-B14F-4D97-AF65-F5344CB8AC3E}">
        <p14:creationId xmlns:p14="http://schemas.microsoft.com/office/powerpoint/2010/main" val="20309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F954D6-4D2C-4D76-9634-3CEE230D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That Work to Promote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Physical Activity (cont.)</a:t>
            </a:r>
          </a:p>
        </p:txBody>
      </p:sp>
      <p:pic>
        <p:nvPicPr>
          <p:cNvPr id="5" name="Picture 4" descr="Image of a horn">
            <a:extLst>
              <a:ext uri="{FF2B5EF4-FFF2-40B4-BE49-F238E27FC236}">
                <a16:creationId xmlns:a16="http://schemas.microsoft.com/office/drawing/2014/main" id="{416D8910-6154-43AD-8772-678C50435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76" y="1775614"/>
            <a:ext cx="1115570" cy="1014986"/>
          </a:xfrm>
          <a:prstGeom prst="rect">
            <a:avLst/>
          </a:prstGeom>
        </p:spPr>
      </p:pic>
      <p:pic>
        <p:nvPicPr>
          <p:cNvPr id="6" name="Picture 5" descr="Image of people walking and wheelchair rolling in a group">
            <a:extLst>
              <a:ext uri="{FF2B5EF4-FFF2-40B4-BE49-F238E27FC236}">
                <a16:creationId xmlns:a16="http://schemas.microsoft.com/office/drawing/2014/main" id="{44FDC344-1F29-4C9C-861A-DC3FE46A9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8" y="2655290"/>
            <a:ext cx="1118618" cy="1014986"/>
          </a:xfrm>
          <a:prstGeom prst="rect">
            <a:avLst/>
          </a:prstGeom>
        </p:spPr>
      </p:pic>
      <p:pic>
        <p:nvPicPr>
          <p:cNvPr id="7" name="Picture 6" descr="Image of communication bubbles">
            <a:extLst>
              <a:ext uri="{FF2B5EF4-FFF2-40B4-BE49-F238E27FC236}">
                <a16:creationId xmlns:a16="http://schemas.microsoft.com/office/drawing/2014/main" id="{7A6122F8-169B-43BB-9178-A6E5D01BE0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8" y="3837702"/>
            <a:ext cx="1118618" cy="1014986"/>
          </a:xfrm>
          <a:prstGeom prst="rect">
            <a:avLst/>
          </a:prstGeom>
        </p:spPr>
      </p:pic>
      <p:pic>
        <p:nvPicPr>
          <p:cNvPr id="8" name="Picture 7" descr="Image of people walking next to a sign to indicate wayfinding. ">
            <a:extLst>
              <a:ext uri="{FF2B5EF4-FFF2-40B4-BE49-F238E27FC236}">
                <a16:creationId xmlns:a16="http://schemas.microsoft.com/office/drawing/2014/main" id="{ADE1E257-3F53-47C8-B408-BD12B89C76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79" y="4852688"/>
            <a:ext cx="1118618" cy="101498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115355-EF88-4E28-AA96-58A837B0141D}"/>
              </a:ext>
            </a:extLst>
          </p:cNvPr>
          <p:cNvSpPr txBox="1">
            <a:spLocks/>
          </p:cNvSpPr>
          <p:nvPr/>
        </p:nvSpPr>
        <p:spPr>
          <a:xfrm>
            <a:off x="4042615" y="1890259"/>
            <a:ext cx="5885173" cy="4265842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Community-Wide Campaigns</a:t>
            </a:r>
          </a:p>
          <a:p>
            <a:pPr lvl="1"/>
            <a:r>
              <a:rPr lang="en-US" sz="2000">
                <a:latin typeface="Gadugi" panose="020B0502040204020203" pitchFamily="34" charset="0"/>
                <a:ea typeface="Gadugi" panose="020B0502040204020203" pitchFamily="34" charset="0"/>
              </a:rPr>
              <a:t>Events combined with multi-channel messaging</a:t>
            </a:r>
          </a:p>
          <a:p>
            <a:endParaRPr lang="en-US" sz="2000" b="1"/>
          </a:p>
          <a:p>
            <a:r>
              <a:rPr lang="en-US" sz="2000" b="1"/>
              <a:t>Social Supports</a:t>
            </a:r>
          </a:p>
          <a:p>
            <a:pPr lvl="1"/>
            <a:r>
              <a:rPr lang="en-US" sz="2000">
                <a:latin typeface="Gadugi" panose="020B0502040204020203" pitchFamily="34" charset="0"/>
                <a:ea typeface="Gadugi" panose="020B0502040204020203" pitchFamily="34" charset="0"/>
              </a:rPr>
              <a:t>Walking or other activity groups</a:t>
            </a:r>
          </a:p>
          <a:p>
            <a:pPr lvl="1"/>
            <a:r>
              <a:rPr lang="en-US" sz="2000">
                <a:latin typeface="Gadugi" panose="020B0502040204020203" pitchFamily="34" charset="0"/>
                <a:ea typeface="Gadugi" panose="020B0502040204020203" pitchFamily="34" charset="0"/>
              </a:rPr>
              <a:t>Groups that support people with disabilities or chronic conditions</a:t>
            </a:r>
          </a:p>
          <a:p>
            <a:endParaRPr lang="en-US" sz="2000" b="1"/>
          </a:p>
          <a:p>
            <a:r>
              <a:rPr lang="en-US" sz="2000" b="1"/>
              <a:t>Individual Supports</a:t>
            </a:r>
          </a:p>
          <a:p>
            <a:pPr lvl="1"/>
            <a:r>
              <a:rPr lang="en-US" sz="2000">
                <a:latin typeface="Gadugi" panose="020B0502040204020203" pitchFamily="34" charset="0"/>
                <a:ea typeface="Gadugi" panose="020B0502040204020203" pitchFamily="34" charset="0"/>
              </a:rPr>
              <a:t>Peer or professional support</a:t>
            </a:r>
          </a:p>
          <a:p>
            <a:pPr lvl="1"/>
            <a:r>
              <a:rPr lang="en-US" sz="2000">
                <a:latin typeface="Gadugi" panose="020B0502040204020203" pitchFamily="34" charset="0"/>
                <a:ea typeface="Gadugi" panose="020B0502040204020203" pitchFamily="34" charset="0"/>
              </a:rPr>
              <a:t>Technology</a:t>
            </a:r>
          </a:p>
          <a:p>
            <a:endParaRPr lang="en-US" sz="2000" b="1"/>
          </a:p>
          <a:p>
            <a:r>
              <a:rPr lang="en-US" sz="2000" b="1"/>
              <a:t>Prompts to Encourage Physical Activity</a:t>
            </a:r>
          </a:p>
          <a:p>
            <a:pPr lvl="1"/>
            <a:r>
              <a:rPr lang="en-US" sz="2000">
                <a:latin typeface="Gadugi" panose="020B0502040204020203" pitchFamily="34" charset="0"/>
                <a:ea typeface="Gadugi" panose="020B0502040204020203" pitchFamily="34" charset="0"/>
              </a:rPr>
              <a:t>Point-of-decision signage</a:t>
            </a:r>
          </a:p>
        </p:txBody>
      </p:sp>
    </p:spTree>
    <p:extLst>
      <p:ext uri="{BB962C8B-B14F-4D97-AF65-F5344CB8AC3E}">
        <p14:creationId xmlns:p14="http://schemas.microsoft.com/office/powerpoint/2010/main" val="305435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We Are Partnering to Support Active People, Healthy </a:t>
            </a:r>
            <a:r>
              <a:rPr lang="en-US" dirty="0" err="1"/>
              <a:t>Nation</a:t>
            </a:r>
            <a:r>
              <a:rPr lang="en-US" baseline="30000" dirty="0" err="1"/>
              <a:t>SM</a:t>
            </a:r>
            <a:r>
              <a:rPr lang="en-US" baseline="30000" dirty="0"/>
              <a:t> 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3D87BD49-181F-4403-A860-54CA4F885F68}"/>
              </a:ext>
            </a:extLst>
          </p:cNvPr>
          <p:cNvSpPr txBox="1">
            <a:spLocks/>
          </p:cNvSpPr>
          <p:nvPr/>
        </p:nvSpPr>
        <p:spPr>
          <a:xfrm>
            <a:off x="1948308" y="2234318"/>
            <a:ext cx="8295384" cy="3322189"/>
          </a:xfrm>
          <a:prstGeom prst="rect">
            <a:avLst/>
          </a:prstGeom>
        </p:spPr>
        <p:txBody>
          <a:bodyPr vert="horz" lIns="68580" tIns="34290" rIns="68580" bIns="34290" numCol="2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Char char="•"/>
              <a:defRPr sz="1800" kern="1200">
                <a:solidFill>
                  <a:srgbClr val="122C41"/>
                </a:solidFill>
                <a:latin typeface="+mn-lt"/>
                <a:ea typeface="+mn-ea"/>
                <a:cs typeface="Calibri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Char char="•"/>
              <a:defRPr sz="1600" kern="1200">
                <a:solidFill>
                  <a:srgbClr val="122C41"/>
                </a:solidFill>
                <a:latin typeface="+mn-lt"/>
                <a:ea typeface="+mn-ea"/>
                <a:cs typeface="Calibri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Char char="•"/>
              <a:defRPr sz="1400" kern="1200">
                <a:solidFill>
                  <a:srgbClr val="122C41"/>
                </a:solidFill>
                <a:latin typeface="+mn-lt"/>
                <a:ea typeface="+mn-ea"/>
                <a:cs typeface="Calibri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Char char="•"/>
              <a:defRPr sz="1200" kern="1200">
                <a:solidFill>
                  <a:srgbClr val="122C41"/>
                </a:solidFill>
                <a:latin typeface="+mn-lt"/>
                <a:ea typeface="+mn-ea"/>
                <a:cs typeface="Calibri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Char char="•"/>
              <a:defRPr sz="1200" kern="1200">
                <a:solidFill>
                  <a:srgbClr val="122C41"/>
                </a:solidFill>
                <a:latin typeface="+mn-lt"/>
                <a:ea typeface="+mn-ea"/>
                <a:cs typeface="Calibri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Public Health</a:t>
            </a: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Transportation</a:t>
            </a: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Land Use and Community Design</a:t>
            </a: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Military</a:t>
            </a: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Education </a:t>
            </a: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Nonprofit</a:t>
            </a: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Health Care</a:t>
            </a: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Parks, Recreation, and Greenspaces</a:t>
            </a: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Employers</a:t>
            </a: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Sports and Fitness</a:t>
            </a: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Arts and Culture </a:t>
            </a:r>
          </a:p>
          <a:p>
            <a:pPr marL="257162" indent="-257162" defTabSz="914400">
              <a:lnSpc>
                <a:spcPct val="70000"/>
              </a:lnSpc>
              <a:spcBef>
                <a:spcPts val="1000"/>
              </a:spcBef>
              <a:spcAft>
                <a:spcPts val="45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Mass Media </a:t>
            </a:r>
          </a:p>
          <a:p>
            <a:pPr marL="0" indent="0" defTabSz="342900">
              <a:spcAft>
                <a:spcPts val="450"/>
              </a:spcAft>
              <a:buClr>
                <a:srgbClr val="56A0B8"/>
              </a:buClr>
              <a:buNone/>
            </a:pPr>
            <a:endParaRPr lang="en-US" sz="1200" dirty="0">
              <a:latin typeface="Calibri"/>
            </a:endParaRPr>
          </a:p>
        </p:txBody>
      </p:sp>
      <p:grpSp>
        <p:nvGrpSpPr>
          <p:cNvPr id="8" name="Group 7" descr="Image of a person running" title="Running image">
            <a:extLst>
              <a:ext uri="{FF2B5EF4-FFF2-40B4-BE49-F238E27FC236}">
                <a16:creationId xmlns:a16="http://schemas.microsoft.com/office/drawing/2014/main" id="{7BCFAD9A-A43A-46F6-B6F6-758088A62FFC}"/>
              </a:ext>
            </a:extLst>
          </p:cNvPr>
          <p:cNvGrpSpPr/>
          <p:nvPr/>
        </p:nvGrpSpPr>
        <p:grpSpPr>
          <a:xfrm>
            <a:off x="7973853" y="5218831"/>
            <a:ext cx="881209" cy="881204"/>
            <a:chOff x="4300783" y="1230711"/>
            <a:chExt cx="1174938" cy="117493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9" name="Picture 8" descr="Image of a person running" title="Running image">
              <a:extLst>
                <a:ext uri="{FF2B5EF4-FFF2-40B4-BE49-F238E27FC236}">
                  <a16:creationId xmlns:a16="http://schemas.microsoft.com/office/drawing/2014/main" id="{3FD3BCE0-F92C-48BA-9399-B95E2D3D0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783" y="1230711"/>
              <a:ext cx="1174938" cy="1174938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D29210-34B4-4607-859A-2CC0EC146A12}"/>
                </a:ext>
              </a:extLst>
            </p:cNvPr>
            <p:cNvSpPr/>
            <p:nvPr/>
          </p:nvSpPr>
          <p:spPr>
            <a:xfrm>
              <a:off x="4989082" y="1983740"/>
              <a:ext cx="106158" cy="96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6" descr="Image of a person kicking a soccer ball." title="Soccer image">
            <a:extLst>
              <a:ext uri="{FF2B5EF4-FFF2-40B4-BE49-F238E27FC236}">
                <a16:creationId xmlns:a16="http://schemas.microsoft.com/office/drawing/2014/main" id="{4C68E9A9-6184-42CF-ACA2-0241ED8E34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190" b="100000" l="4402" r="93301">
                        <a14:foregroundMark x1="40287" y1="79524" x2="40287" y2="79524"/>
                        <a14:foregroundMark x1="14067" y1="89810" x2="14067" y2="89810"/>
                        <a14:foregroundMark x1="40766" y1="83905" x2="40766" y2="83905"/>
                        <a14:foregroundMark x1="41148" y1="80190" x2="41148" y2="80190"/>
                        <a14:foregroundMark x1="24211" y1="81238" x2="24211" y2="81238"/>
                        <a14:foregroundMark x1="20957" y1="85429" x2="20957" y2="85429"/>
                        <a14:foregroundMark x1="52057" y1="96952" x2="52057" y2="96952"/>
                        <a14:foregroundMark x1="82871" y1="86762" x2="82871" y2="86762"/>
                        <a14:foregroundMark x1="84689" y1="82095" x2="84689" y2="82095"/>
                        <a14:foregroundMark x1="69091" y1="91048" x2="69091" y2="91048"/>
                        <a14:foregroundMark x1="71100" y1="86190" x2="71100" y2="86190"/>
                        <a14:foregroundMark x1="23732" y1="96190" x2="23732" y2="96190"/>
                        <a14:foregroundMark x1="59330" y1="86762" x2="59330" y2="86762"/>
                        <a14:foregroundMark x1="60191" y1="79143" x2="60191" y2="79143"/>
                        <a14:foregroundMark x1="77033" y1="95048" x2="77033" y2="95048"/>
                        <a14:foregroundMark x1="77225" y1="93143" x2="77225" y2="93143"/>
                        <a14:foregroundMark x1="86411" y1="97333" x2="86411" y2="97333"/>
                        <a14:backgroundMark x1="10526" y1="83619" x2="15215" y2="87429"/>
                        <a14:backgroundMark x1="32919" y1="82190" x2="33493" y2="90190"/>
                        <a14:backgroundMark x1="25646" y1="85905" x2="30431" y2="83143"/>
                        <a14:backgroundMark x1="22010" y1="81810" x2="25933" y2="84095"/>
                        <a14:backgroundMark x1="25072" y1="84762" x2="25742" y2="85524"/>
                        <a14:backgroundMark x1="27464" y1="83429" x2="27464" y2="83429"/>
                        <a14:backgroundMark x1="46603" y1="91429" x2="54258" y2="87143"/>
                        <a14:backgroundMark x1="61818" y1="94000" x2="62775" y2="85905"/>
                        <a14:backgroundMark x1="73876" y1="99238" x2="75024" y2="90476"/>
                        <a14:backgroundMark x1="81627" y1="95524" x2="78469" y2="92667"/>
                        <a14:backgroundMark x1="79617" y1="97333" x2="80574" y2="95333"/>
                        <a14:backgroundMark x1="78947" y1="96000" x2="78947" y2="96000"/>
                        <a14:backgroundMark x1="81148" y1="97619" x2="81244" y2="97238"/>
                        <a14:backgroundMark x1="82201" y1="98000" x2="82201" y2="98000"/>
                        <a14:backgroundMark x1="78565" y1="95048" x2="78565" y2="95048"/>
                        <a14:backgroundMark x1="76077" y1="91048" x2="76077" y2="83143"/>
                        <a14:backgroundMark x1="6794" y1="83429" x2="17512" y2="85048"/>
                        <a14:backgroundMark x1="14737" y1="85714" x2="17799" y2="83524"/>
                        <a14:backgroundMark x1="22010" y1="87619" x2="24306" y2="89333"/>
                        <a14:backgroundMark x1="19809" y1="98286" x2="19809" y2="98286"/>
                        <a14:backgroundMark x1="67464" y1="85714" x2="67464" y2="85714"/>
                        <a14:backgroundMark x1="67464" y1="84476" x2="67464" y2="84476"/>
                        <a14:backgroundMark x1="62105" y1="81143" x2="62105" y2="81143"/>
                        <a14:backgroundMark x1="67751" y1="92190" x2="67751" y2="92190"/>
                        <a14:backgroundMark x1="64306" y1="87238" x2="67177" y2="9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54" t="74639" r="31179"/>
          <a:stretch/>
        </p:blipFill>
        <p:spPr>
          <a:xfrm>
            <a:off x="9149758" y="5159283"/>
            <a:ext cx="795575" cy="9407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 descr="Image of a person walking with a backpack" title="Walking image">
            <a:extLst>
              <a:ext uri="{FF2B5EF4-FFF2-40B4-BE49-F238E27FC236}">
                <a16:creationId xmlns:a16="http://schemas.microsoft.com/office/drawing/2014/main" id="{8DCA6076-4424-45F9-BC6A-96AAD3667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170" y="5222635"/>
            <a:ext cx="877400" cy="877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90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5AFB14-B6C6-467A-8E9E-3F542E63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Do to Help Build the Momentum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ABDFF30-717C-4DE4-BEC9-6A5E2E867559}"/>
              </a:ext>
            </a:extLst>
          </p:cNvPr>
          <p:cNvSpPr txBox="1">
            <a:spLocks/>
          </p:cNvSpPr>
          <p:nvPr/>
        </p:nvSpPr>
        <p:spPr>
          <a:xfrm>
            <a:off x="1872983" y="1866824"/>
            <a:ext cx="8861936" cy="445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7162" indent="-25716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D8B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80039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A0D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Plan &amp; implement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active-friendly routes to everyday destinations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Create places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for [INSERT SPECIFIC ACTIONS]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Build support among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[INSERT SPECIFIC PARTNER GROUPS]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Promote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[INSERT SPECIFIC ACTIONS]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Share messages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that encourage physical activity across the lifespan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Include Active People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design, hashtags, etc. in own and partner outreach 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 descr="Image of a path" title="Path image">
            <a:extLst>
              <a:ext uri="{FF2B5EF4-FFF2-40B4-BE49-F238E27FC236}">
                <a16:creationId xmlns:a16="http://schemas.microsoft.com/office/drawing/2014/main" id="{17BFF96A-E93B-45A1-8598-A45700F6E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66" y="3660820"/>
            <a:ext cx="1922506" cy="3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1DFD-E04A-4BC0-B7CC-660A6779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 Sign Up Today! 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0F5C8FC-C274-4455-95B6-EBC2844C6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9" y="1722833"/>
            <a:ext cx="3269072" cy="3822462"/>
          </a:xfrm>
          <a:prstGeom prst="rect">
            <a:avLst/>
          </a:prstGeom>
        </p:spPr>
      </p:pic>
      <p:sp>
        <p:nvSpPr>
          <p:cNvPr id="51" name="Right Arrow 17">
            <a:extLst>
              <a:ext uri="{FF2B5EF4-FFF2-40B4-BE49-F238E27FC236}">
                <a16:creationId xmlns:a16="http://schemas.microsoft.com/office/drawing/2014/main" id="{80321F58-A0B1-4D23-BDC6-EA25DA8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9928" y="2835608"/>
            <a:ext cx="910638" cy="587270"/>
          </a:xfrm>
          <a:prstGeom prst="rightArrow">
            <a:avLst/>
          </a:prstGeom>
          <a:solidFill>
            <a:srgbClr val="2CDFE6"/>
          </a:solidFill>
          <a:ln w="57150">
            <a:solidFill>
              <a:srgbClr val="2C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pic>
        <p:nvPicPr>
          <p:cNvPr id="4" name="Picture 3" descr="QR code">
            <a:extLst>
              <a:ext uri="{FF2B5EF4-FFF2-40B4-BE49-F238E27FC236}">
                <a16:creationId xmlns:a16="http://schemas.microsoft.com/office/drawing/2014/main" id="{96C465FB-E88A-0B03-439F-33B1F2144B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47" y="1873801"/>
            <a:ext cx="2672340" cy="2672340"/>
          </a:xfrm>
          <a:prstGeom prst="rect">
            <a:avLst/>
          </a:prstGeom>
        </p:spPr>
      </p:pic>
      <p:grpSp>
        <p:nvGrpSpPr>
          <p:cNvPr id="53" name="Group 52" descr="Getting Started web page on a computer monitor.">
            <a:extLst>
              <a:ext uri="{FF2B5EF4-FFF2-40B4-BE49-F238E27FC236}">
                <a16:creationId xmlns:a16="http://schemas.microsoft.com/office/drawing/2014/main" id="{037B7B5A-5554-4EC9-9F3D-E3FBB5C9E7AF}"/>
              </a:ext>
            </a:extLst>
          </p:cNvPr>
          <p:cNvGrpSpPr/>
          <p:nvPr/>
        </p:nvGrpSpPr>
        <p:grpSpPr>
          <a:xfrm>
            <a:off x="4838700" y="904919"/>
            <a:ext cx="7067369" cy="5953081"/>
            <a:chOff x="5579652" y="1229787"/>
            <a:chExt cx="6151483" cy="518160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78A1506-0D02-48C3-B01F-A2D71DC5C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9652" y="1229787"/>
              <a:ext cx="6151483" cy="518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24FF0DE-F8BC-4089-A470-846AD541B381}"/>
                </a:ext>
              </a:extLst>
            </p:cNvPr>
            <p:cNvSpPr/>
            <p:nvPr/>
          </p:nvSpPr>
          <p:spPr>
            <a:xfrm>
              <a:off x="6095999" y="1614488"/>
              <a:ext cx="5262564" cy="32432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v</a:t>
              </a:r>
            </a:p>
          </p:txBody>
        </p:sp>
      </p:grpSp>
      <p:grpSp>
        <p:nvGrpSpPr>
          <p:cNvPr id="9" name="Group 8" descr="Screen capture of web page">
            <a:extLst>
              <a:ext uri="{FF2B5EF4-FFF2-40B4-BE49-F238E27FC236}">
                <a16:creationId xmlns:a16="http://schemas.microsoft.com/office/drawing/2014/main" id="{0D0C117A-3786-45C4-9BFA-F1D65DF28A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783014" y="1519299"/>
            <a:ext cx="5440607" cy="3595187"/>
            <a:chOff x="5394594" y="1566173"/>
            <a:chExt cx="6083431" cy="4757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132C19-AD5A-465A-A8BB-9EA8BD922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4959"/>
            <a:stretch/>
          </p:blipFill>
          <p:spPr>
            <a:xfrm>
              <a:off x="5394594" y="1566173"/>
              <a:ext cx="6083431" cy="28048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7255C9-6D8A-46AA-843A-2618EA97D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9538"/>
            <a:stretch/>
          </p:blipFill>
          <p:spPr>
            <a:xfrm>
              <a:off x="5394594" y="1846660"/>
              <a:ext cx="6083431" cy="4476783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4400C68-70E6-41E4-995A-CE28ED5DAB3D}"/>
              </a:ext>
            </a:extLst>
          </p:cNvPr>
          <p:cNvSpPr/>
          <p:nvPr/>
        </p:nvSpPr>
        <p:spPr>
          <a:xfrm>
            <a:off x="141458" y="5820751"/>
            <a:ext cx="494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https://www.cdc.gov/physicalactivity/activepeoplehealthynation/getting-started/index.html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22C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091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Let’s Stay Connected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B8A198-47BD-4BF2-AF20-C7E4987E94B8}"/>
              </a:ext>
            </a:extLst>
          </p:cNvPr>
          <p:cNvSpPr txBox="1">
            <a:spLocks/>
          </p:cNvSpPr>
          <p:nvPr/>
        </p:nvSpPr>
        <p:spPr>
          <a:xfrm>
            <a:off x="2568421" y="1926312"/>
            <a:ext cx="5220503" cy="469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latin typeface="Gadugi" panose="020B0502040204020203" pitchFamily="34" charset="0"/>
                <a:ea typeface="Gadugi" panose="020B0502040204020203" pitchFamily="34" charset="0"/>
              </a:rPr>
              <a:t>Visit Active People, Healthy Nation online at:</a:t>
            </a:r>
          </a:p>
          <a:p>
            <a:endParaRPr lang="en-US"/>
          </a:p>
        </p:txBody>
      </p:sp>
      <p:pic>
        <p:nvPicPr>
          <p:cNvPr id="11" name="Picture 10" descr="Icon or image of a computer screen" title="Computer icon">
            <a:extLst>
              <a:ext uri="{FF2B5EF4-FFF2-40B4-BE49-F238E27FC236}">
                <a16:creationId xmlns:a16="http://schemas.microsoft.com/office/drawing/2014/main" id="{DB6D9DF9-7643-4069-A0C4-E0F6D8E0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774" y="2465945"/>
            <a:ext cx="1038225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BC84F6-1975-4CA4-8BA3-7D54DA4BEC9F}"/>
              </a:ext>
            </a:extLst>
          </p:cNvPr>
          <p:cNvSpPr txBox="1"/>
          <p:nvPr/>
        </p:nvSpPr>
        <p:spPr>
          <a:xfrm>
            <a:off x="3856634" y="2700832"/>
            <a:ext cx="70184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000" dirty="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www.cdc.gov/activepeople</a:t>
            </a:r>
          </a:p>
        </p:txBody>
      </p:sp>
      <p:pic>
        <p:nvPicPr>
          <p:cNvPr id="9" name="Picture 8" descr="Facebook logo" title="Facebook ">
            <a:extLst>
              <a:ext uri="{FF2B5EF4-FFF2-40B4-BE49-F238E27FC236}">
                <a16:creationId xmlns:a16="http://schemas.microsoft.com/office/drawing/2014/main" id="{44D264C1-E586-4741-ACE6-3480C8EE7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299" y="3491282"/>
            <a:ext cx="66675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045B72-DE6D-4790-A66E-D4CAC148D2FB}"/>
              </a:ext>
            </a:extLst>
          </p:cNvPr>
          <p:cNvSpPr txBox="1"/>
          <p:nvPr/>
        </p:nvSpPr>
        <p:spPr>
          <a:xfrm>
            <a:off x="3856634" y="3637271"/>
            <a:ext cx="7018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000" dirty="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Facebook.com/</a:t>
            </a:r>
            <a:r>
              <a:rPr lang="en-US" sz="2000" dirty="0" err="1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CDCEatWellBeActive</a:t>
            </a:r>
            <a:r>
              <a:rPr lang="en-US" sz="2000" dirty="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	</a:t>
            </a:r>
          </a:p>
          <a:p>
            <a:pPr defTabSz="685800"/>
            <a:r>
              <a:rPr lang="en-US" sz="2000" dirty="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#ActivePeople</a:t>
            </a:r>
          </a:p>
        </p:txBody>
      </p:sp>
      <p:pic>
        <p:nvPicPr>
          <p:cNvPr id="7" name="Picture 6" descr="Twitter logo" title="Twitter">
            <a:extLst>
              <a:ext uri="{FF2B5EF4-FFF2-40B4-BE49-F238E27FC236}">
                <a16:creationId xmlns:a16="http://schemas.microsoft.com/office/drawing/2014/main" id="{44705564-54D5-496B-A48F-0BF85D283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049" y="4516620"/>
            <a:ext cx="857250" cy="828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AD5C6-3181-4D49-A5D0-EAC6AB34E1DB}"/>
              </a:ext>
            </a:extLst>
          </p:cNvPr>
          <p:cNvSpPr txBox="1"/>
          <p:nvPr/>
        </p:nvSpPr>
        <p:spPr>
          <a:xfrm>
            <a:off x="3940022" y="4577014"/>
            <a:ext cx="53166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000" dirty="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  <a:hlinkClick r:id="rId6"/>
              </a:rPr>
              <a:t>Twitter.com/@CDC_DNPAO</a:t>
            </a:r>
            <a:r>
              <a:rPr lang="en-US" sz="2000" dirty="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	 </a:t>
            </a:r>
          </a:p>
          <a:p>
            <a:pPr defTabSz="685800"/>
            <a:r>
              <a:rPr lang="en-US" sz="2000" dirty="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#ActivePeople</a:t>
            </a:r>
          </a:p>
        </p:txBody>
      </p:sp>
      <p:pic>
        <p:nvPicPr>
          <p:cNvPr id="13" name="Graphic 12" descr="Envelope">
            <a:extLst>
              <a:ext uri="{FF2B5EF4-FFF2-40B4-BE49-F238E27FC236}">
                <a16:creationId xmlns:a16="http://schemas.microsoft.com/office/drawing/2014/main" id="{F04E567E-2C8C-44D2-91B4-4C771EF8D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94599" y="5456233"/>
            <a:ext cx="9144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0022" y="5824533"/>
            <a:ext cx="581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  <a:hlinkClick r:id="rId9"/>
              </a:rPr>
              <a:t>ActivePeople@cdc.gov</a:t>
            </a:r>
            <a:endParaRPr lang="en-US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9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Too Few Americans Get the Recommended Amount of Physical Activity </a:t>
            </a:r>
          </a:p>
        </p:txBody>
      </p:sp>
      <p:pic>
        <p:nvPicPr>
          <p:cNvPr id="18" name="Picture 17" descr="Image with text about physical activity. About 31 million adults aged 50 or odlers are inactive. " title="People not physically activty">
            <a:extLst>
              <a:ext uri="{FF2B5EF4-FFF2-40B4-BE49-F238E27FC236}">
                <a16:creationId xmlns:a16="http://schemas.microsoft.com/office/drawing/2014/main" id="{6B987B90-B0F8-491F-B008-4C23E184B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81" y="2301393"/>
            <a:ext cx="4005827" cy="2765149"/>
          </a:xfrm>
          <a:prstGeom prst="rect">
            <a:avLst/>
          </a:prstGeom>
        </p:spPr>
      </p:pic>
      <p:pic>
        <p:nvPicPr>
          <p:cNvPr id="17" name="Picture 16" descr="People meeting physical activity guidelines&#10;&#10;Image about the number of people who meet physical activity guidelines. Only 1 in 4 adults meet the physical activity guidelines for aerobic and muscle-strengthening activities. ">
            <a:extLst>
              <a:ext uri="{FF2B5EF4-FFF2-40B4-BE49-F238E27FC236}">
                <a16:creationId xmlns:a16="http://schemas.microsoft.com/office/drawing/2014/main" id="{59EA741E-2588-4887-851F-DD05A7726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94" y="2301392"/>
            <a:ext cx="4009466" cy="27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593AD5-1172-457A-AC98-3C09694B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63" y="369769"/>
            <a:ext cx="8861937" cy="812481"/>
          </a:xfrm>
        </p:spPr>
        <p:txBody>
          <a:bodyPr/>
          <a:lstStyle/>
          <a:p>
            <a:r>
              <a:rPr lang="en-US" dirty="0"/>
              <a:t>2022 Adult Physical Inactivity Prevalence Maps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by Location and Race/Ethnicity </a:t>
            </a:r>
          </a:p>
        </p:txBody>
      </p:sp>
      <p:grpSp>
        <p:nvGrpSpPr>
          <p:cNvPr id="22" name="Group 21" descr="Image of map showing overall adult inactivity by state. ">
            <a:extLst>
              <a:ext uri="{FF2B5EF4-FFF2-40B4-BE49-F238E27FC236}">
                <a16:creationId xmlns:a16="http://schemas.microsoft.com/office/drawing/2014/main" id="{0E555DED-0D4A-414E-9139-56B530C0DF8B}"/>
              </a:ext>
            </a:extLst>
          </p:cNvPr>
          <p:cNvGrpSpPr/>
          <p:nvPr/>
        </p:nvGrpSpPr>
        <p:grpSpPr>
          <a:xfrm>
            <a:off x="439976" y="1965294"/>
            <a:ext cx="5401465" cy="4027227"/>
            <a:chOff x="1457013" y="2460402"/>
            <a:chExt cx="5401465" cy="402722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05DB6C-1276-4895-AAFF-3A1D59462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7013" y="2460402"/>
              <a:ext cx="5401465" cy="384256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7A1173-26C8-495F-B2E6-13536E808B54}"/>
                </a:ext>
              </a:extLst>
            </p:cNvPr>
            <p:cNvSpPr txBox="1"/>
            <p:nvPr/>
          </p:nvSpPr>
          <p:spPr>
            <a:xfrm>
              <a:off x="3549280" y="6118297"/>
              <a:ext cx="1380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Overall</a:t>
              </a:r>
            </a:p>
          </p:txBody>
        </p:sp>
      </p:grpSp>
      <p:grpSp>
        <p:nvGrpSpPr>
          <p:cNvPr id="25" name="Group 24" descr="Image of map showing inactivity by state for non-Hispanic White American adults. ">
            <a:extLst>
              <a:ext uri="{FF2B5EF4-FFF2-40B4-BE49-F238E27FC236}">
                <a16:creationId xmlns:a16="http://schemas.microsoft.com/office/drawing/2014/main" id="{B7600F60-612D-4F72-BA48-F8EBD16A298E}"/>
              </a:ext>
            </a:extLst>
          </p:cNvPr>
          <p:cNvGrpSpPr/>
          <p:nvPr/>
        </p:nvGrpSpPr>
        <p:grpSpPr>
          <a:xfrm>
            <a:off x="5881114" y="1817320"/>
            <a:ext cx="2368436" cy="1423931"/>
            <a:chOff x="6398699" y="2029195"/>
            <a:chExt cx="2368436" cy="14239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2D2EFCC-390A-4595-AEAE-EF0E107B3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3939" y="2029195"/>
              <a:ext cx="1710888" cy="11686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D6FC10-4A59-462A-830B-B8B75910CFAC}"/>
                </a:ext>
              </a:extLst>
            </p:cNvPr>
            <p:cNvSpPr txBox="1"/>
            <p:nvPr/>
          </p:nvSpPr>
          <p:spPr>
            <a:xfrm>
              <a:off x="6398699" y="3145349"/>
              <a:ext cx="23684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Non-Hispanic White Adults</a:t>
              </a:r>
            </a:p>
          </p:txBody>
        </p:sp>
      </p:grpSp>
      <p:grpSp>
        <p:nvGrpSpPr>
          <p:cNvPr id="28" name="Group 27" descr="Image of map showing inactivity by state for non-Hispanic Black American adults. ">
            <a:extLst>
              <a:ext uri="{FF2B5EF4-FFF2-40B4-BE49-F238E27FC236}">
                <a16:creationId xmlns:a16="http://schemas.microsoft.com/office/drawing/2014/main" id="{CB1801AB-FD04-4249-A7AB-4DB701096BBE}"/>
              </a:ext>
            </a:extLst>
          </p:cNvPr>
          <p:cNvGrpSpPr/>
          <p:nvPr/>
        </p:nvGrpSpPr>
        <p:grpSpPr>
          <a:xfrm>
            <a:off x="5970793" y="3252007"/>
            <a:ext cx="2278757" cy="1489493"/>
            <a:chOff x="6514819" y="3478201"/>
            <a:chExt cx="2278757" cy="148949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9CD8B5D-0D17-43B1-905C-9323E94F6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480" y="3478201"/>
              <a:ext cx="1895288" cy="126833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746EDB-51F1-4D5F-9701-FA461757C5CB}"/>
                </a:ext>
              </a:extLst>
            </p:cNvPr>
            <p:cNvSpPr txBox="1"/>
            <p:nvPr/>
          </p:nvSpPr>
          <p:spPr>
            <a:xfrm>
              <a:off x="6514819" y="4659917"/>
              <a:ext cx="2278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Non-Hispanic Black Adults</a:t>
              </a:r>
            </a:p>
          </p:txBody>
        </p:sp>
      </p:grpSp>
      <p:grpSp>
        <p:nvGrpSpPr>
          <p:cNvPr id="31" name="Group 30" descr="Image of map showing inactivity by state for Hispanic adults. ">
            <a:extLst>
              <a:ext uri="{FF2B5EF4-FFF2-40B4-BE49-F238E27FC236}">
                <a16:creationId xmlns:a16="http://schemas.microsoft.com/office/drawing/2014/main" id="{9E56E214-401C-41F2-BB5D-917037A7629F}"/>
              </a:ext>
            </a:extLst>
          </p:cNvPr>
          <p:cNvGrpSpPr/>
          <p:nvPr/>
        </p:nvGrpSpPr>
        <p:grpSpPr>
          <a:xfrm>
            <a:off x="6106326" y="4814689"/>
            <a:ext cx="2650709" cy="1617000"/>
            <a:chOff x="6644480" y="5111099"/>
            <a:chExt cx="2650709" cy="1617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9FCB54B-B3FB-400D-8822-362038E43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026" b="2838"/>
            <a:stretch/>
          </p:blipFill>
          <p:spPr>
            <a:xfrm>
              <a:off x="6644480" y="5111099"/>
              <a:ext cx="2149840" cy="133846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3B198A-D696-4A6C-9F46-92205CBDBC9D}"/>
                </a:ext>
              </a:extLst>
            </p:cNvPr>
            <p:cNvSpPr txBox="1"/>
            <p:nvPr/>
          </p:nvSpPr>
          <p:spPr>
            <a:xfrm>
              <a:off x="7016432" y="6420322"/>
              <a:ext cx="2278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Hispanic Adults</a:t>
              </a:r>
            </a:p>
          </p:txBody>
        </p:sp>
      </p:grpSp>
      <p:grpSp>
        <p:nvGrpSpPr>
          <p:cNvPr id="34" name="Group 33" descr="Image of map showing inactivity by state for Asian American adults. ">
            <a:extLst>
              <a:ext uri="{FF2B5EF4-FFF2-40B4-BE49-F238E27FC236}">
                <a16:creationId xmlns:a16="http://schemas.microsoft.com/office/drawing/2014/main" id="{2AB7C400-D46F-4F9B-94EF-115F8455B146}"/>
              </a:ext>
            </a:extLst>
          </p:cNvPr>
          <p:cNvGrpSpPr/>
          <p:nvPr/>
        </p:nvGrpSpPr>
        <p:grpSpPr>
          <a:xfrm>
            <a:off x="8903095" y="1872384"/>
            <a:ext cx="1810427" cy="1368866"/>
            <a:chOff x="9000238" y="2076330"/>
            <a:chExt cx="1810427" cy="136886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EC99E92-1D99-40B3-801B-22465F75F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00238" y="2076330"/>
              <a:ext cx="1710888" cy="121912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2F4EAD-14D3-42F1-89D3-566879C4C8FB}"/>
                </a:ext>
              </a:extLst>
            </p:cNvPr>
            <p:cNvSpPr txBox="1"/>
            <p:nvPr/>
          </p:nvSpPr>
          <p:spPr>
            <a:xfrm>
              <a:off x="9252777" y="3137419"/>
              <a:ext cx="1557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Asian Adults</a:t>
              </a:r>
            </a:p>
          </p:txBody>
        </p:sp>
      </p:grpSp>
      <p:grpSp>
        <p:nvGrpSpPr>
          <p:cNvPr id="37" name="Group 36" descr="Image of map showing inactivity by state for non-Hispanic American Indian and Alaska Native adults. ">
            <a:extLst>
              <a:ext uri="{FF2B5EF4-FFF2-40B4-BE49-F238E27FC236}">
                <a16:creationId xmlns:a16="http://schemas.microsoft.com/office/drawing/2014/main" id="{EFF351CC-8A59-4449-BD52-4E4E43106CFF}"/>
              </a:ext>
            </a:extLst>
          </p:cNvPr>
          <p:cNvGrpSpPr/>
          <p:nvPr/>
        </p:nvGrpSpPr>
        <p:grpSpPr>
          <a:xfrm>
            <a:off x="8640134" y="3171678"/>
            <a:ext cx="2588888" cy="1835720"/>
            <a:chOff x="8737277" y="3422447"/>
            <a:chExt cx="2588888" cy="183572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5A69758-4CDE-485C-A2F4-EFA9DCFE5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00238" y="3422447"/>
              <a:ext cx="1889701" cy="137984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AA361A-D410-433D-B8C8-E3BD769D57B7}"/>
                </a:ext>
              </a:extLst>
            </p:cNvPr>
            <p:cNvSpPr txBox="1"/>
            <p:nvPr/>
          </p:nvSpPr>
          <p:spPr>
            <a:xfrm>
              <a:off x="8737277" y="4734947"/>
              <a:ext cx="2588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Non-Hispanic American Indian and Alaska Native Adults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84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Many Americans Do Not Have Safe or Convenient Places To Be Active </a:t>
            </a:r>
          </a:p>
        </p:txBody>
      </p:sp>
      <p:pic>
        <p:nvPicPr>
          <p:cNvPr id="6" name="Picture 5" descr="Image with data about people who live near a pack. Only 39 percent of the U.S. population lives within a hafl mile of a park. " title="People living close to a park">
            <a:extLst>
              <a:ext uri="{FF2B5EF4-FFF2-40B4-BE49-F238E27FC236}">
                <a16:creationId xmlns:a16="http://schemas.microsoft.com/office/drawing/2014/main" id="{EFC35F03-14D1-4017-9878-2474129587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"/>
          <a:stretch/>
        </p:blipFill>
        <p:spPr>
          <a:xfrm>
            <a:off x="1525393" y="2292714"/>
            <a:ext cx="3977510" cy="2766488"/>
          </a:xfrm>
          <a:prstGeom prst="rect">
            <a:avLst/>
          </a:prstGeom>
        </p:spPr>
      </p:pic>
      <p:pic>
        <p:nvPicPr>
          <p:cNvPr id="5" name="Picture 4" descr="Image about students walking to school. Onyl 40% of school-aged youth who live a mile or less from school report usually walking to school. " title="Students who walk to school">
            <a:extLst>
              <a:ext uri="{FF2B5EF4-FFF2-40B4-BE49-F238E27FC236}">
                <a16:creationId xmlns:a16="http://schemas.microsoft.com/office/drawing/2014/main" id="{136BF213-C1EF-4F7C-AA65-64E23E63A4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/>
          <a:stretch/>
        </p:blipFill>
        <p:spPr>
          <a:xfrm>
            <a:off x="6646574" y="2292713"/>
            <a:ext cx="4008603" cy="27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Inadequate Physical Activity and Obesity Costs Lives and Dollars </a:t>
            </a:r>
          </a:p>
        </p:txBody>
      </p:sp>
      <p:pic>
        <p:nvPicPr>
          <p:cNvPr id="8" name="Picture 7" descr="Image showing the number fo deaths related to phsyical inactivity. inactivity contributes to 1 in 10 premature deaths. " title="Physical activity and death">
            <a:extLst>
              <a:ext uri="{FF2B5EF4-FFF2-40B4-BE49-F238E27FC236}">
                <a16:creationId xmlns:a16="http://schemas.microsoft.com/office/drawing/2014/main" id="{4D594C10-09DB-42E6-874E-A56D58C6F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35" y="2302464"/>
            <a:ext cx="4032929" cy="2766270"/>
          </a:xfrm>
          <a:prstGeom prst="rect">
            <a:avLst/>
          </a:prstGeom>
        </p:spPr>
      </p:pic>
      <p:pic>
        <p:nvPicPr>
          <p:cNvPr id="7" name="Picture 6" descr="Image with data on physical inaciivity and healthcare costs. inadequate levels of physical actiity are associated with $1117 billion in annual healthcare costs. " title="Healthcare cost of physical inactivity">
            <a:extLst>
              <a:ext uri="{FF2B5EF4-FFF2-40B4-BE49-F238E27FC236}">
                <a16:creationId xmlns:a16="http://schemas.microsoft.com/office/drawing/2014/main" id="{8A1D722B-8B65-4FB5-B37D-DDC1F2B9C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38" y="2302464"/>
            <a:ext cx="4032927" cy="27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6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And Yet…Physical Activity Is One of the Best Things People Can Do to Improve Their Health </a:t>
            </a:r>
          </a:p>
        </p:txBody>
      </p: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8382" y="1719990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912" t="-18420" r="-11718" b="-17802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1106038" y="2762874"/>
            <a:ext cx="2771649" cy="23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0039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A0D3"/>
              </a:buClr>
              <a:buFont typeface="Arial" panose="020B0604020202020204" pitchFamily="34" charset="0"/>
              <a:buChar char="•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Benefits for Children</a:t>
            </a:r>
          </a:p>
          <a:p>
            <a:r>
              <a:rPr lang="en-US" sz="160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Improves academic performance* </a:t>
            </a:r>
          </a:p>
          <a:p>
            <a:r>
              <a:rPr lang="en-US" sz="1600">
                <a:latin typeface="Gadugi" panose="020B0502040204020203" pitchFamily="34" charset="0"/>
                <a:ea typeface="Gadugi" panose="020B0502040204020203" pitchFamily="34" charset="0"/>
              </a:rPr>
              <a:t>Reduces risk of depression </a:t>
            </a:r>
          </a:p>
          <a:p>
            <a:r>
              <a:rPr lang="en-US" sz="1600">
                <a:latin typeface="Gadugi" panose="020B0502040204020203" pitchFamily="34" charset="0"/>
                <a:ea typeface="Gadugi" panose="020B0502040204020203" pitchFamily="34" charset="0"/>
              </a:rPr>
              <a:t>Improves aerobic fitness</a:t>
            </a:r>
          </a:p>
          <a:p>
            <a:r>
              <a:rPr lang="en-US" sz="1600">
                <a:latin typeface="Gadugi" panose="020B0502040204020203" pitchFamily="34" charset="0"/>
                <a:ea typeface="Gadugi" panose="020B0502040204020203" pitchFamily="34" charset="0"/>
              </a:rPr>
              <a:t>Improves muscular fitness</a:t>
            </a:r>
          </a:p>
        </p:txBody>
      </p:sp>
      <p:sp>
        <p:nvSpPr>
          <p:cNvPr id="8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2507" y="1719990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8" t="-14987" r="-13057" b="-10933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 Placeholder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4520453" y="2762874"/>
            <a:ext cx="2618508" cy="318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0039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A0D3"/>
              </a:buClr>
              <a:buFont typeface="Arial" panose="020B0604020202020204" pitchFamily="34" charset="0"/>
              <a:buChar char="•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Benefits for Adults </a:t>
            </a:r>
          </a:p>
          <a:p>
            <a:r>
              <a:rPr lang="en-US" sz="160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Reduces short-term feelings of anxiety*</a:t>
            </a:r>
          </a:p>
          <a:p>
            <a:r>
              <a:rPr lang="en-US" sz="160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Improves sleep outcomes*</a:t>
            </a:r>
          </a:p>
          <a:p>
            <a:r>
              <a:rPr lang="en-US" sz="1600">
                <a:latin typeface="Gadugi" panose="020B0502040204020203" pitchFamily="34" charset="0"/>
                <a:ea typeface="Gadugi" panose="020B0502040204020203" pitchFamily="34" charset="0"/>
              </a:rPr>
              <a:t>Lowers risk of high blood pressure Improves mental health </a:t>
            </a:r>
          </a:p>
          <a:p>
            <a:r>
              <a:rPr lang="en-US" sz="1600">
                <a:latin typeface="Gadugi" panose="020B0502040204020203" pitchFamily="34" charset="0"/>
                <a:ea typeface="Gadugi" panose="020B0502040204020203" pitchFamily="34" charset="0"/>
              </a:rPr>
              <a:t>Reduces arthritis symptoms</a:t>
            </a:r>
          </a:p>
          <a:p>
            <a:r>
              <a:rPr lang="en-US" sz="1600">
                <a:latin typeface="Gadugi" panose="020B0502040204020203" pitchFamily="34" charset="0"/>
                <a:ea typeface="Gadugi" panose="020B0502040204020203" pitchFamily="34" charset="0"/>
              </a:rPr>
              <a:t>Prevents weight gain</a:t>
            </a:r>
          </a:p>
        </p:txBody>
      </p:sp>
      <p:sp>
        <p:nvSpPr>
          <p:cNvPr id="9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6632" y="1702170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87" t="-21855" r="-9820" b="-10932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 Placeholder 4"/>
          <p:cNvSpPr txBox="1">
            <a:spLocks/>
          </p:cNvSpPr>
          <p:nvPr/>
        </p:nvSpPr>
        <p:spPr bwMode="auto">
          <a:xfrm>
            <a:off x="7723241" y="2780694"/>
            <a:ext cx="3422070" cy="23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0039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A0D3"/>
              </a:buClr>
              <a:buFont typeface="Arial" panose="020B0604020202020204" pitchFamily="34" charset="0"/>
              <a:buChar char="•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Benefits for Older Adults</a:t>
            </a:r>
          </a:p>
          <a:p>
            <a:r>
              <a:rPr lang="en-US" sz="160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Improves sleep outcomes*</a:t>
            </a:r>
          </a:p>
          <a:p>
            <a:r>
              <a:rPr lang="en-US" sz="1600">
                <a:latin typeface="Gadugi" panose="020B0502040204020203" pitchFamily="34" charset="0"/>
                <a:ea typeface="Gadugi" panose="020B0502040204020203" pitchFamily="34" charset="0"/>
              </a:rPr>
              <a:t>Reduces risk of falling</a:t>
            </a:r>
          </a:p>
          <a:p>
            <a:r>
              <a:rPr lang="en-US" sz="1600">
                <a:latin typeface="Gadugi" panose="020B0502040204020203" pitchFamily="34" charset="0"/>
                <a:ea typeface="Gadugi" panose="020B0502040204020203" pitchFamily="34" charset="0"/>
              </a:rPr>
              <a:t>Extends years of active life</a:t>
            </a:r>
          </a:p>
          <a:p>
            <a:r>
              <a:rPr lang="en-US" sz="1600">
                <a:latin typeface="Gadugi" panose="020B0502040204020203" pitchFamily="34" charset="0"/>
                <a:ea typeface="Gadugi" panose="020B0502040204020203" pitchFamily="34" charset="0"/>
              </a:rPr>
              <a:t>Helps prevent weak bones and muscle loss</a:t>
            </a:r>
          </a:p>
          <a:p>
            <a:r>
              <a:rPr lang="en-US" sz="1600">
                <a:latin typeface="Gadugi" panose="020B0502040204020203" pitchFamily="34" charset="0"/>
                <a:ea typeface="Gadugi" panose="020B0502040204020203" pitchFamily="34" charset="0"/>
              </a:rPr>
              <a:t>Delays onset of cognitive decline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093" y="6072306"/>
            <a:ext cx="205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*immediate benefits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0270" y="6072306"/>
            <a:ext cx="2249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Just to name a few…</a:t>
            </a:r>
          </a:p>
        </p:txBody>
      </p:sp>
    </p:spTree>
    <p:extLst>
      <p:ext uri="{BB962C8B-B14F-4D97-AF65-F5344CB8AC3E}">
        <p14:creationId xmlns:p14="http://schemas.microsoft.com/office/powerpoint/2010/main" val="306634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1863" y="311713"/>
            <a:ext cx="9041007" cy="8124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Physical Activity Recommendations by Age Group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BFDD45-1E7E-442F-A68F-860C318C3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9691" y="2148171"/>
            <a:ext cx="5120640" cy="457200"/>
            <a:chOff x="554015" y="2013981"/>
            <a:chExt cx="1894592" cy="5013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934115-B748-40FA-8534-8C74DFC46B3D}"/>
                </a:ext>
              </a:extLst>
            </p:cNvPr>
            <p:cNvSpPr/>
            <p:nvPr/>
          </p:nvSpPr>
          <p:spPr>
            <a:xfrm>
              <a:off x="564545" y="2013981"/>
              <a:ext cx="1873855" cy="501337"/>
            </a:xfrm>
            <a:prstGeom prst="rect">
              <a:avLst/>
            </a:prstGeom>
            <a:solidFill>
              <a:srgbClr val="C0FBDB"/>
            </a:solidFill>
            <a:ln w="180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6B7B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FF237110-4606-4ACD-9D92-85E7E6A381BF}"/>
                </a:ext>
              </a:extLst>
            </p:cNvPr>
            <p:cNvSpPr/>
            <p:nvPr/>
          </p:nvSpPr>
          <p:spPr>
            <a:xfrm rot="5400000">
              <a:off x="366352" y="2201646"/>
              <a:ext cx="501336" cy="126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D079ABC-00A5-4DCC-8B2D-CC659FAB5D6A}"/>
                </a:ext>
              </a:extLst>
            </p:cNvPr>
            <p:cNvSpPr/>
            <p:nvPr/>
          </p:nvSpPr>
          <p:spPr>
            <a:xfrm rot="5400000" flipV="1">
              <a:off x="2148260" y="2214021"/>
              <a:ext cx="500387" cy="1003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29A5E7C-F700-4973-A0E5-8D87C7D4DF21}"/>
              </a:ext>
            </a:extLst>
          </p:cNvPr>
          <p:cNvSpPr txBox="1"/>
          <p:nvPr/>
        </p:nvSpPr>
        <p:spPr>
          <a:xfrm>
            <a:off x="785316" y="2203705"/>
            <a:ext cx="453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Preschool-Aged Children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pic>
        <p:nvPicPr>
          <p:cNvPr id="33" name="Picture 32" descr="https://health.gov/paguidelines/second-edition/pdf/PAG_ExecutiveSummary.pdf - Internet Explorer">
            <a:extLst>
              <a:ext uri="{FF2B5EF4-FFF2-40B4-BE49-F238E27FC236}">
                <a16:creationId xmlns:a16="http://schemas.microsoft.com/office/drawing/2014/main" id="{52A6B090-99DA-4EB5-96BF-993836F49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t="39071" r="58416" b="19672"/>
          <a:stretch/>
        </p:blipFill>
        <p:spPr>
          <a:xfrm>
            <a:off x="762949" y="2713346"/>
            <a:ext cx="898935" cy="891349"/>
          </a:xfrm>
          <a:prstGeom prst="ellipse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1D441C-FD7F-4389-9D1E-D6217B5F9571}"/>
              </a:ext>
            </a:extLst>
          </p:cNvPr>
          <p:cNvSpPr txBox="1"/>
          <p:nvPr/>
        </p:nvSpPr>
        <p:spPr>
          <a:xfrm>
            <a:off x="1661884" y="2697243"/>
            <a:ext cx="365734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549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Active throughout the day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549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Adult caregivers encourage active play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6588FD-7268-44E2-A40C-9F7C2AAA2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1192" y="4178842"/>
            <a:ext cx="5120640" cy="454434"/>
            <a:chOff x="554015" y="2013981"/>
            <a:chExt cx="1894592" cy="50133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9D9DDE-B8AA-495B-AC4D-4BC42D200BD9}"/>
                </a:ext>
              </a:extLst>
            </p:cNvPr>
            <p:cNvSpPr/>
            <p:nvPr/>
          </p:nvSpPr>
          <p:spPr>
            <a:xfrm>
              <a:off x="564545" y="2013981"/>
              <a:ext cx="1873855" cy="501337"/>
            </a:xfrm>
            <a:prstGeom prst="rect">
              <a:avLst/>
            </a:prstGeom>
            <a:solidFill>
              <a:srgbClr val="C0FBDB"/>
            </a:solidFill>
            <a:ln w="180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6B7B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D9D3F6D-33B3-46DA-9736-263D0366CB09}"/>
                </a:ext>
              </a:extLst>
            </p:cNvPr>
            <p:cNvSpPr/>
            <p:nvPr/>
          </p:nvSpPr>
          <p:spPr>
            <a:xfrm rot="5400000">
              <a:off x="366352" y="2201646"/>
              <a:ext cx="501336" cy="126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4BDACA9-0D7F-4A2B-AD8B-C117EE049045}"/>
                </a:ext>
              </a:extLst>
            </p:cNvPr>
            <p:cNvSpPr/>
            <p:nvPr/>
          </p:nvSpPr>
          <p:spPr>
            <a:xfrm rot="5400000" flipV="1">
              <a:off x="2148260" y="2214021"/>
              <a:ext cx="500387" cy="1003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B8A6C31-9BE1-44F3-B7C3-271913D6AE14}"/>
              </a:ext>
            </a:extLst>
          </p:cNvPr>
          <p:cNvSpPr txBox="1"/>
          <p:nvPr/>
        </p:nvSpPr>
        <p:spPr>
          <a:xfrm>
            <a:off x="921768" y="4224416"/>
            <a:ext cx="4508957" cy="37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School-Aged Children and Adolescents</a:t>
            </a:r>
          </a:p>
        </p:txBody>
      </p:sp>
      <p:pic>
        <p:nvPicPr>
          <p:cNvPr id="34" name="Picture 33" descr="Screen Clipping">
            <a:extLst>
              <a:ext uri="{FF2B5EF4-FFF2-40B4-BE49-F238E27FC236}">
                <a16:creationId xmlns:a16="http://schemas.microsoft.com/office/drawing/2014/main" id="{CF7F599C-89EF-4ACD-8892-29D20D3EF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7637" r="8474" b="7784"/>
          <a:stretch/>
        </p:blipFill>
        <p:spPr>
          <a:xfrm>
            <a:off x="762949" y="4737846"/>
            <a:ext cx="910136" cy="903771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6B7BA-91A9-4F5E-875B-0589BFBC6BEB}"/>
              </a:ext>
            </a:extLst>
          </p:cNvPr>
          <p:cNvSpPr txBox="1"/>
          <p:nvPr/>
        </p:nvSpPr>
        <p:spPr>
          <a:xfrm>
            <a:off x="1661884" y="4732123"/>
            <a:ext cx="3768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549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60 minutes or more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576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of moderate-to-vigorous intensity activity daily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7EF095-9920-49E9-8EB6-EC0A2FD4F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9368" y="2147773"/>
            <a:ext cx="5120640" cy="457200"/>
            <a:chOff x="554015" y="2013981"/>
            <a:chExt cx="1894592" cy="50133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BE5EC-0EE6-444D-AD80-D09DCAD0B196}"/>
                </a:ext>
              </a:extLst>
            </p:cNvPr>
            <p:cNvSpPr/>
            <p:nvPr/>
          </p:nvSpPr>
          <p:spPr>
            <a:xfrm>
              <a:off x="564545" y="2013981"/>
              <a:ext cx="1873855" cy="501337"/>
            </a:xfrm>
            <a:prstGeom prst="rect">
              <a:avLst/>
            </a:prstGeom>
            <a:solidFill>
              <a:srgbClr val="C0FBDB"/>
            </a:solidFill>
            <a:ln w="180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6B7B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569680F-4E99-4EFC-AA9B-D39CF9E978B6}"/>
                </a:ext>
              </a:extLst>
            </p:cNvPr>
            <p:cNvSpPr/>
            <p:nvPr/>
          </p:nvSpPr>
          <p:spPr>
            <a:xfrm rot="5400000">
              <a:off x="366352" y="2201646"/>
              <a:ext cx="501336" cy="126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5E659D7-2350-4E7E-8C0B-EEB0C980B720}"/>
                </a:ext>
              </a:extLst>
            </p:cNvPr>
            <p:cNvSpPr/>
            <p:nvPr/>
          </p:nvSpPr>
          <p:spPr>
            <a:xfrm rot="5400000" flipV="1">
              <a:off x="2148260" y="2214021"/>
              <a:ext cx="500387" cy="1003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CA52825-326E-4A04-A557-8C66231C678B}"/>
              </a:ext>
            </a:extLst>
          </p:cNvPr>
          <p:cNvSpPr txBox="1"/>
          <p:nvPr/>
        </p:nvSpPr>
        <p:spPr>
          <a:xfrm>
            <a:off x="6924994" y="2177557"/>
            <a:ext cx="45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Adults</a:t>
            </a:r>
          </a:p>
        </p:txBody>
      </p:sp>
      <p:pic>
        <p:nvPicPr>
          <p:cNvPr id="35" name="Picture 34" descr="Screen Clipping">
            <a:extLst>
              <a:ext uri="{FF2B5EF4-FFF2-40B4-BE49-F238E27FC236}">
                <a16:creationId xmlns:a16="http://schemas.microsoft.com/office/drawing/2014/main" id="{BC5F14D9-8896-4F49-B9D6-1EA48FE0AB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4210" r="10247" b="12479"/>
          <a:stretch/>
        </p:blipFill>
        <p:spPr>
          <a:xfrm>
            <a:off x="6918063" y="2713345"/>
            <a:ext cx="925915" cy="903092"/>
          </a:xfrm>
          <a:prstGeom prst="ellipse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CF85D1B-ADEB-4F22-8AD6-9BF3E642C036}"/>
              </a:ext>
            </a:extLst>
          </p:cNvPr>
          <p:cNvSpPr txBox="1"/>
          <p:nvPr/>
        </p:nvSpPr>
        <p:spPr>
          <a:xfrm>
            <a:off x="7843978" y="2713346"/>
            <a:ext cx="364711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549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Move more and sit less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576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throughout the day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549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150 to 300 minutes a week of moderate intensity activity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4640DA-FF63-41D3-B538-41ABF6D3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41559" y="4167580"/>
            <a:ext cx="5120640" cy="457200"/>
            <a:chOff x="554015" y="2013981"/>
            <a:chExt cx="1894592" cy="50133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1BB269-64E6-403F-9396-CDDE8D7C0DA2}"/>
                </a:ext>
              </a:extLst>
            </p:cNvPr>
            <p:cNvSpPr/>
            <p:nvPr/>
          </p:nvSpPr>
          <p:spPr>
            <a:xfrm>
              <a:off x="564545" y="2013981"/>
              <a:ext cx="1873855" cy="501337"/>
            </a:xfrm>
            <a:prstGeom prst="rect">
              <a:avLst/>
            </a:prstGeom>
            <a:solidFill>
              <a:srgbClr val="C0FBDB"/>
            </a:solidFill>
            <a:ln w="180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6B7B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C80EEEF9-54C6-43FA-ACA7-9F6442D07E4F}"/>
                </a:ext>
              </a:extLst>
            </p:cNvPr>
            <p:cNvSpPr/>
            <p:nvPr/>
          </p:nvSpPr>
          <p:spPr>
            <a:xfrm rot="5400000">
              <a:off x="366352" y="2201646"/>
              <a:ext cx="501336" cy="1260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8772888-903E-4D2B-876D-6EEFF4C42970}"/>
                </a:ext>
              </a:extLst>
            </p:cNvPr>
            <p:cNvSpPr/>
            <p:nvPr/>
          </p:nvSpPr>
          <p:spPr>
            <a:xfrm rot="5400000" flipV="1">
              <a:off x="2148260" y="2214021"/>
              <a:ext cx="500387" cy="1003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81F6BDD-C2F3-494B-9176-DCF331D36B49}"/>
              </a:ext>
            </a:extLst>
          </p:cNvPr>
          <p:cNvSpPr txBox="1"/>
          <p:nvPr/>
        </p:nvSpPr>
        <p:spPr>
          <a:xfrm>
            <a:off x="6957185" y="4178843"/>
            <a:ext cx="453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Older adults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pic>
        <p:nvPicPr>
          <p:cNvPr id="36" name="Picture 35" descr="Screen Clipping">
            <a:extLst>
              <a:ext uri="{FF2B5EF4-FFF2-40B4-BE49-F238E27FC236}">
                <a16:creationId xmlns:a16="http://schemas.microsoft.com/office/drawing/2014/main" id="{BCFA02BE-910A-45A1-80EB-389B185FD5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6211" r="7909" b="6053"/>
          <a:stretch/>
        </p:blipFill>
        <p:spPr>
          <a:xfrm>
            <a:off x="6924994" y="4737846"/>
            <a:ext cx="918985" cy="905996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BAD930-1002-4AE2-81CE-CAA90DE25743}"/>
              </a:ext>
            </a:extLst>
          </p:cNvPr>
          <p:cNvSpPr txBox="1"/>
          <p:nvPr/>
        </p:nvSpPr>
        <p:spPr>
          <a:xfrm>
            <a:off x="7843979" y="4726020"/>
            <a:ext cx="329183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549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Adult guidelines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549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Multicomponent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EAB83-71AC-4F9D-BDE9-862EC1487037}"/>
              </a:ext>
            </a:extLst>
          </p:cNvPr>
          <p:cNvSpPr txBox="1"/>
          <p:nvPr/>
        </p:nvSpPr>
        <p:spPr>
          <a:xfrm>
            <a:off x="4198975" y="6301753"/>
            <a:ext cx="849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*Muscle strengthening activity is recommended for school-age children and adolescents, adults, and older adults.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122C41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99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98514-AAED-4803-A7EB-EC21D125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Told You We Could Help…</a:t>
            </a:r>
          </a:p>
        </p:txBody>
      </p:sp>
      <p:grpSp>
        <p:nvGrpSpPr>
          <p:cNvPr id="12" name="Group 11" descr="Image of person holding a stethesoscope on top of cash. This refers to reduced healthcare spending. " title="Reducing healthcare spending">
            <a:extLst>
              <a:ext uri="{FF2B5EF4-FFF2-40B4-BE49-F238E27FC236}">
                <a16:creationId xmlns:a16="http://schemas.microsoft.com/office/drawing/2014/main" id="{49415A42-6192-4A45-BF66-3F99FB36E149}"/>
              </a:ext>
            </a:extLst>
          </p:cNvPr>
          <p:cNvGrpSpPr/>
          <p:nvPr/>
        </p:nvGrpSpPr>
        <p:grpSpPr>
          <a:xfrm>
            <a:off x="2674373" y="2113064"/>
            <a:ext cx="1875685" cy="1718189"/>
            <a:chOff x="1275238" y="2379071"/>
            <a:chExt cx="1875685" cy="1718189"/>
          </a:xfrm>
        </p:grpSpPr>
        <p:pic>
          <p:nvPicPr>
            <p:cNvPr id="13" name="Picture 12" descr="Image of person holding a stethesoscope on top of cash. This refers to reduced healthcare spending." title="Reduced healthcare spending">
              <a:extLst>
                <a:ext uri="{FF2B5EF4-FFF2-40B4-BE49-F238E27FC236}">
                  <a16:creationId xmlns:a16="http://schemas.microsoft.com/office/drawing/2014/main" id="{89233085-7BEF-4B1D-8DD4-B7B07A99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5237">
              <a:off x="1432734" y="2379071"/>
              <a:ext cx="1718189" cy="1718189"/>
            </a:xfrm>
            <a:prstGeom prst="ellips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79B0F2-4789-4E5A-8066-29E0D186C66F}"/>
                </a:ext>
              </a:extLst>
            </p:cNvPr>
            <p:cNvSpPr txBox="1"/>
            <p:nvPr/>
          </p:nvSpPr>
          <p:spPr>
            <a:xfrm>
              <a:off x="1275238" y="3427082"/>
              <a:ext cx="127986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b="1">
                  <a:solidFill>
                    <a:srgbClr val="122C41"/>
                  </a:solidFill>
                  <a:latin typeface="Gadugi"/>
                </a:rPr>
                <a:t>$117</a:t>
              </a:r>
            </a:p>
            <a:p>
              <a:pPr algn="ctr" defTabSz="342900">
                <a:defRPr/>
              </a:pPr>
              <a:r>
                <a:rPr lang="en-US" sz="1350" b="1">
                  <a:solidFill>
                    <a:srgbClr val="122C41"/>
                  </a:solidFill>
                  <a:latin typeface="Gadugi"/>
                </a:rPr>
                <a:t>Billion</a:t>
              </a: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DF741F-322B-400F-9CF8-71552C751200}"/>
              </a:ext>
            </a:extLst>
          </p:cNvPr>
          <p:cNvSpPr txBox="1">
            <a:spLocks/>
          </p:cNvSpPr>
          <p:nvPr/>
        </p:nvSpPr>
        <p:spPr>
          <a:xfrm>
            <a:off x="2628759" y="3930356"/>
            <a:ext cx="2077641" cy="81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/>
              <a:t>Reduce healthcare spending</a:t>
            </a:r>
          </a:p>
        </p:txBody>
      </p:sp>
      <p:sp>
        <p:nvSpPr>
          <p:cNvPr id="10" name="Plus 25" descr="Addition symbol used to show reduced healthcare spending plus reinvigorate local economies plus improved miltary readiness. " title="Addition symbol">
            <a:extLst>
              <a:ext uri="{FF2B5EF4-FFF2-40B4-BE49-F238E27FC236}">
                <a16:creationId xmlns:a16="http://schemas.microsoft.com/office/drawing/2014/main" id="{907CF43D-BBFB-45AC-B9BB-27C43BD82360}"/>
              </a:ext>
            </a:extLst>
          </p:cNvPr>
          <p:cNvSpPr/>
          <p:nvPr/>
        </p:nvSpPr>
        <p:spPr>
          <a:xfrm>
            <a:off x="4557111" y="2571262"/>
            <a:ext cx="564528" cy="720524"/>
          </a:xfrm>
          <a:prstGeom prst="mathPlus">
            <a:avLst/>
          </a:prstGeom>
          <a:solidFill>
            <a:srgbClr val="5AC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C000"/>
              </a:solidFill>
              <a:latin typeface="Gadugi"/>
            </a:endParaRPr>
          </a:p>
        </p:txBody>
      </p:sp>
      <p:pic>
        <p:nvPicPr>
          <p:cNvPr id="9" name="Picture 8" descr="Image of city buildings near a lake, river or ocean. " title="City image">
            <a:extLst>
              <a:ext uri="{FF2B5EF4-FFF2-40B4-BE49-F238E27FC236}">
                <a16:creationId xmlns:a16="http://schemas.microsoft.com/office/drawing/2014/main" id="{FC5F4BCC-CF16-41F3-910F-A100871FE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8580" r="4700" b="7843"/>
          <a:stretch/>
        </p:blipFill>
        <p:spPr>
          <a:xfrm>
            <a:off x="5171090" y="2032203"/>
            <a:ext cx="1732296" cy="179863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CC1F8EC-EDBD-4859-82D6-84CCF2609C3E}"/>
              </a:ext>
            </a:extLst>
          </p:cNvPr>
          <p:cNvSpPr txBox="1">
            <a:spLocks/>
          </p:cNvSpPr>
          <p:nvPr/>
        </p:nvSpPr>
        <p:spPr bwMode="auto">
          <a:xfrm>
            <a:off x="5200373" y="4128476"/>
            <a:ext cx="1673730" cy="6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ts val="1650"/>
              </a:lnSpc>
              <a:defRPr/>
            </a:pPr>
            <a:r>
              <a:rPr lang="en-US" b="1">
                <a:solidFill>
                  <a:srgbClr val="122C41"/>
                </a:solidFill>
                <a:latin typeface="Calibri"/>
              </a:rPr>
              <a:t>Reinvigorate local economies</a:t>
            </a:r>
          </a:p>
        </p:txBody>
      </p:sp>
      <p:sp>
        <p:nvSpPr>
          <p:cNvPr id="7" name="Plus 26" descr="Addition symbol used to show reduced healthcare spending plus reinvigorate local economies plus improved miltary readiness. " title="Addition symbol">
            <a:extLst>
              <a:ext uri="{FF2B5EF4-FFF2-40B4-BE49-F238E27FC236}">
                <a16:creationId xmlns:a16="http://schemas.microsoft.com/office/drawing/2014/main" id="{FB6E9A7F-68B0-4828-B863-EB78B3E52539}"/>
              </a:ext>
            </a:extLst>
          </p:cNvPr>
          <p:cNvSpPr/>
          <p:nvPr/>
        </p:nvSpPr>
        <p:spPr>
          <a:xfrm>
            <a:off x="6903386" y="2563185"/>
            <a:ext cx="564528" cy="720524"/>
          </a:xfrm>
          <a:prstGeom prst="mathPlus">
            <a:avLst/>
          </a:prstGeom>
          <a:solidFill>
            <a:srgbClr val="24E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C000"/>
              </a:solidFill>
              <a:latin typeface="Gadugi"/>
            </a:endParaRPr>
          </a:p>
        </p:txBody>
      </p:sp>
      <p:pic>
        <p:nvPicPr>
          <p:cNvPr id="6" name="Picture 5" descr="Image or a military solder saluting" title="Military soldier">
            <a:extLst>
              <a:ext uri="{FF2B5EF4-FFF2-40B4-BE49-F238E27FC236}">
                <a16:creationId xmlns:a16="http://schemas.microsoft.com/office/drawing/2014/main" id="{0FA5D204-461B-4C9D-98EC-47B4071654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4811" r="11757" b="8048"/>
          <a:stretch/>
        </p:blipFill>
        <p:spPr>
          <a:xfrm>
            <a:off x="7506259" y="2044430"/>
            <a:ext cx="1718189" cy="177418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8BD86C-5FD3-4F07-848E-3494300A3071}"/>
              </a:ext>
            </a:extLst>
          </p:cNvPr>
          <p:cNvSpPr txBox="1">
            <a:spLocks/>
          </p:cNvSpPr>
          <p:nvPr/>
        </p:nvSpPr>
        <p:spPr bwMode="auto">
          <a:xfrm>
            <a:off x="7467914" y="4105968"/>
            <a:ext cx="1813692" cy="6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ts val="1650"/>
              </a:lnSpc>
              <a:defRPr/>
            </a:pPr>
            <a:r>
              <a:rPr lang="en-US" b="1">
                <a:solidFill>
                  <a:srgbClr val="122C41"/>
                </a:solidFill>
                <a:latin typeface="Calibri"/>
              </a:rPr>
              <a:t>Improve military readiness</a:t>
            </a:r>
          </a:p>
        </p:txBody>
      </p:sp>
    </p:spTree>
    <p:extLst>
      <p:ext uri="{BB962C8B-B14F-4D97-AF65-F5344CB8AC3E}">
        <p14:creationId xmlns:p14="http://schemas.microsoft.com/office/powerpoint/2010/main" val="347155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CA48-B597-4542-B362-B1802E63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63" y="-812481"/>
            <a:ext cx="8861937" cy="812481"/>
          </a:xfrm>
        </p:spPr>
        <p:txBody>
          <a:bodyPr anchor="b" anchorCtr="0"/>
          <a:lstStyle/>
          <a:p>
            <a:r>
              <a:rPr lang="en-US" sz="1000" dirty="0"/>
              <a:t>A national initiative led by CDC to help 27 million Americans become more physically active by 2027.</a:t>
            </a:r>
          </a:p>
        </p:txBody>
      </p:sp>
      <p:pic>
        <p:nvPicPr>
          <p:cNvPr id="4" name="Picture 3" descr="A national initiative led by CDC to help 27 million Americans become more physically active by 2027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13" y="1617205"/>
            <a:ext cx="7072774" cy="488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804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ctive Peo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DAA"/>
      </a:accent1>
      <a:accent2>
        <a:srgbClr val="00B1C2"/>
      </a:accent2>
      <a:accent3>
        <a:srgbClr val="EAA731"/>
      </a:accent3>
      <a:accent4>
        <a:srgbClr val="8E3074"/>
      </a:accent4>
      <a:accent5>
        <a:srgbClr val="8DC63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86393E0B576448CD5A8E967EF83E5" ma:contentTypeVersion="13" ma:contentTypeDescription="Create a new document." ma:contentTypeScope="" ma:versionID="7959bae14c4522575744448f188d5c16">
  <xsd:schema xmlns:xsd="http://www.w3.org/2001/XMLSchema" xmlns:xs="http://www.w3.org/2001/XMLSchema" xmlns:p="http://schemas.microsoft.com/office/2006/metadata/properties" xmlns:ns1="http://schemas.microsoft.com/sharepoint/v3" xmlns:ns2="603e4f84-8849-480d-80a9-5bfb0272fb18" xmlns:ns3="294e1a6b-fd4a-4673-a683-93155129879e" targetNamespace="http://schemas.microsoft.com/office/2006/metadata/properties" ma:root="true" ma:fieldsID="723f1ad4435df9e90e2ef569464a1a04" ns1:_="" ns2:_="" ns3:_="">
    <xsd:import namespace="http://schemas.microsoft.com/sharepoint/v3"/>
    <xsd:import namespace="603e4f84-8849-480d-80a9-5bfb0272fb18"/>
    <xsd:import namespace="294e1a6b-fd4a-4673-a683-9315512987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e4f84-8849-480d-80a9-5bfb0272f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e1a6b-fd4a-4673-a683-9315512987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B3EB82-F23B-453E-9DF2-27314013B304}">
  <ds:schemaRefs>
    <ds:schemaRef ds:uri="http://schemas.microsoft.com/office/infopath/2007/PartnerControls"/>
    <ds:schemaRef ds:uri="http://schemas.microsoft.com/office/2006/metadata/properties"/>
    <ds:schemaRef ds:uri="603e4f84-8849-480d-80a9-5bfb0272fb18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294e1a6b-fd4a-4673-a683-93155129879e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09B81A9-01A7-41A0-AD16-05E12575956D}">
  <ds:schemaRefs>
    <ds:schemaRef ds:uri="294e1a6b-fd4a-4673-a683-93155129879e"/>
    <ds:schemaRef ds:uri="603e4f84-8849-480d-80a9-5bfb0272fb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8D5AA09-9836-4DD7-8B00-10DFEB4172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754</Words>
  <Application>Microsoft Office PowerPoint</Application>
  <PresentationFormat>Widescreen</PresentationFormat>
  <Paragraphs>140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Gadugi</vt:lpstr>
      <vt:lpstr>Rockwell</vt:lpstr>
      <vt:lpstr>Wingdings</vt:lpstr>
      <vt:lpstr>1_Office Theme</vt:lpstr>
      <vt:lpstr>[Insert Organization and/or Presenter Name] [Insert Date]</vt:lpstr>
      <vt:lpstr>Too Few Americans Get the Recommended Amount of Physical Activity </vt:lpstr>
      <vt:lpstr>2022 Adult Physical Inactivity Prevalence Maps  by Location and Race/Ethnicity </vt:lpstr>
      <vt:lpstr>Many Americans Do Not Have Safe or Convenient Places To Be Active </vt:lpstr>
      <vt:lpstr>Inadequate Physical Activity and Obesity Costs Lives and Dollars </vt:lpstr>
      <vt:lpstr>And Yet…Physical Activity Is One of the Best Things People Can Do to Improve Their Health </vt:lpstr>
      <vt:lpstr>Physical Activity Recommendations by Age Group</vt:lpstr>
      <vt:lpstr>What if I Told You We Could Help…</vt:lpstr>
      <vt:lpstr>A national initiative led by CDC to help 27 million Americans become more physically active by 2027.</vt:lpstr>
      <vt:lpstr>Safe and Convenient Opportunities for  Everyone to be Active </vt:lpstr>
      <vt:lpstr>A National Movement</vt:lpstr>
      <vt:lpstr>Strategies That Work to Promote   Physical Activity</vt:lpstr>
      <vt:lpstr>Strategies That Work to Promote   Physical Activity</vt:lpstr>
      <vt:lpstr>Strategies That Work to Promote   Physical Activity (cont.)</vt:lpstr>
      <vt:lpstr>How We Are Partnering to Support Active People, Healthy NationSM </vt:lpstr>
      <vt:lpstr>What You Can Do to Help Build the Momentum</vt:lpstr>
      <vt:lpstr>What Can You Do? Sign Up Today! </vt:lpstr>
      <vt:lpstr>Let’s Stay Connected</vt:lpstr>
    </vt:vector>
  </TitlesOfParts>
  <Company>CDC/DDNID/NCCDPHP/DNPAO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People, Healthy Nation. Creating an Active America, Together.</dc:title>
  <dc:creator>CDC/DDNID/NCCDPHP/DNPAO</dc:creator>
  <cp:keywords>Active People, Healthy Nation, Active America</cp:keywords>
  <cp:lastModifiedBy>Hendrickson, Curtis (CDC/DDNID/NCCDPHP/DNPAO)</cp:lastModifiedBy>
  <cp:revision>13</cp:revision>
  <dcterms:created xsi:type="dcterms:W3CDTF">2022-03-11T15:50:10Z</dcterms:created>
  <dcterms:modified xsi:type="dcterms:W3CDTF">2023-08-07T17:26:29Z</dcterms:modified>
  <cp:category>Physical Activity Campaign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0x01010061F86393E0B576448CD5A8E967EF83E5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2022-03-11T15:50:22Z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8d6f27cd-aa6c-49bc-86a2-14a1541eec6f</vt:lpwstr>
  </property>
  <property fmtid="{D5CDD505-2E9C-101B-9397-08002B2CF9AE}" pid="9" name="MSIP_Label_7b94a7b8-f06c-4dfe-bdcc-9b548fd58c31_ContentBits">
    <vt:lpwstr>0</vt:lpwstr>
  </property>
</Properties>
</file>